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8"/>
  </p:notesMasterIdLst>
  <p:sldIdLst>
    <p:sldId id="259" r:id="rId2"/>
    <p:sldId id="409" r:id="rId3"/>
    <p:sldId id="410" r:id="rId4"/>
    <p:sldId id="257" r:id="rId5"/>
    <p:sldId id="258" r:id="rId6"/>
    <p:sldId id="262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263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70433377772836"/>
          <c:y val="4.3557651858579786E-2"/>
          <c:w val="0.45556705119184288"/>
          <c:h val="0.911133926644353"/>
        </c:manualLayout>
      </c:layout>
      <c:radarChart>
        <c:radarStyle val="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Selbsteinschätzung</c:v>
                </c:pt>
              </c:strCache>
            </c:strRef>
          </c:tx>
          <c:spPr>
            <a:ln w="25400">
              <a:solidFill>
                <a:srgbClr val="97C01E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Tabelle1!$A$2:$A$9</c:f>
              <c:strCache>
                <c:ptCount val="8"/>
                <c:pt idx="0">
                  <c:v>?</c:v>
                </c:pt>
                <c:pt idx="1">
                  <c:v>?</c:v>
                </c:pt>
                <c:pt idx="2">
                  <c:v>?</c:v>
                </c:pt>
                <c:pt idx="3">
                  <c:v>?</c:v>
                </c:pt>
                <c:pt idx="4">
                  <c:v>?</c:v>
                </c:pt>
                <c:pt idx="5">
                  <c:v>?</c:v>
                </c:pt>
                <c:pt idx="6">
                  <c:v>?</c:v>
                </c:pt>
                <c:pt idx="7">
                  <c:v>?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9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6-4CA5-9FC5-52A68F16E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270840"/>
        <c:axId val="639270448"/>
      </c:radarChart>
      <c:valAx>
        <c:axId val="63927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9270840"/>
        <c:crosses val="autoZero"/>
        <c:crossBetween val="between"/>
      </c:valAx>
      <c:catAx>
        <c:axId val="63927084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63927044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49960459640286881"/>
          <c:y val="0.9503326886648612"/>
          <c:w val="0.50039540359713131"/>
          <c:h val="4.72177383034334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5FAB5-283B-4E22-B1F0-E2062C08EC1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F0D6CA6-77F6-451E-8D50-0ADBBB4665D0}">
      <dgm:prSet phldrT="[Text]"/>
      <dgm:spPr/>
      <dgm:t>
        <a:bodyPr/>
        <a:lstStyle/>
        <a:p>
          <a:r>
            <a:rPr lang="de-DE" dirty="0"/>
            <a:t>8 Uhr</a:t>
          </a:r>
        </a:p>
      </dgm:t>
    </dgm:pt>
    <dgm:pt modelId="{DC06A5D1-8964-4F41-8824-FB46DE348B03}" type="parTrans" cxnId="{404F438D-FAAD-4D44-9633-2E35AFAFD67E}">
      <dgm:prSet/>
      <dgm:spPr/>
      <dgm:t>
        <a:bodyPr/>
        <a:lstStyle/>
        <a:p>
          <a:endParaRPr lang="de-DE"/>
        </a:p>
      </dgm:t>
    </dgm:pt>
    <dgm:pt modelId="{93D3F86F-A7F4-4BDC-ABA0-30D5399A8DD3}" type="sibTrans" cxnId="{404F438D-FAAD-4D44-9633-2E35AFAFD67E}">
      <dgm:prSet/>
      <dgm:spPr/>
      <dgm:t>
        <a:bodyPr/>
        <a:lstStyle/>
        <a:p>
          <a:endParaRPr lang="de-DE"/>
        </a:p>
      </dgm:t>
    </dgm:pt>
    <dgm:pt modelId="{286D077F-9F45-48B6-B322-A0AB583F3002}">
      <dgm:prSet phldrT="[Text]"/>
      <dgm:spPr/>
      <dgm:t>
        <a:bodyPr/>
        <a:lstStyle/>
        <a:p>
          <a:r>
            <a:rPr lang="de-DE" dirty="0"/>
            <a:t>12 Uhr</a:t>
          </a:r>
        </a:p>
      </dgm:t>
    </dgm:pt>
    <dgm:pt modelId="{EB5F0787-A1F7-41EB-904F-EB7AABDB97F6}" type="parTrans" cxnId="{B06A539F-BC53-4D14-8871-EA714315F1E6}">
      <dgm:prSet/>
      <dgm:spPr/>
      <dgm:t>
        <a:bodyPr/>
        <a:lstStyle/>
        <a:p>
          <a:endParaRPr lang="de-DE"/>
        </a:p>
      </dgm:t>
    </dgm:pt>
    <dgm:pt modelId="{9B8056E8-B211-4861-9ED0-DFB64937CAFF}" type="sibTrans" cxnId="{B06A539F-BC53-4D14-8871-EA714315F1E6}">
      <dgm:prSet/>
      <dgm:spPr/>
      <dgm:t>
        <a:bodyPr/>
        <a:lstStyle/>
        <a:p>
          <a:endParaRPr lang="de-DE"/>
        </a:p>
      </dgm:t>
    </dgm:pt>
    <dgm:pt modelId="{5925BED4-1165-4C38-B642-CCA0331D2AC4}">
      <dgm:prSet phldrT="[Text]"/>
      <dgm:spPr/>
      <dgm:t>
        <a:bodyPr/>
        <a:lstStyle/>
        <a:p>
          <a:r>
            <a:rPr lang="de-DE" dirty="0"/>
            <a:t>16 Uhr</a:t>
          </a:r>
        </a:p>
      </dgm:t>
    </dgm:pt>
    <dgm:pt modelId="{E63319C2-719D-4694-B41B-65706E7D3275}" type="parTrans" cxnId="{EADA6F21-05F3-41EC-BB6B-52D13937E88D}">
      <dgm:prSet/>
      <dgm:spPr/>
      <dgm:t>
        <a:bodyPr/>
        <a:lstStyle/>
        <a:p>
          <a:endParaRPr lang="de-DE"/>
        </a:p>
      </dgm:t>
    </dgm:pt>
    <dgm:pt modelId="{483355BC-D29E-4F7E-A608-09BC05AB1676}" type="sibTrans" cxnId="{EADA6F21-05F3-41EC-BB6B-52D13937E88D}">
      <dgm:prSet/>
      <dgm:spPr/>
      <dgm:t>
        <a:bodyPr/>
        <a:lstStyle/>
        <a:p>
          <a:endParaRPr lang="de-DE"/>
        </a:p>
      </dgm:t>
    </dgm:pt>
    <dgm:pt modelId="{2A0E6C19-3F4E-41F8-A5A7-5BF183E3664F}">
      <dgm:prSet phldrT="[Text]"/>
      <dgm:spPr/>
      <dgm:t>
        <a:bodyPr/>
        <a:lstStyle/>
        <a:p>
          <a:r>
            <a:rPr lang="de-DE" dirty="0"/>
            <a:t>20 Uhr</a:t>
          </a:r>
        </a:p>
      </dgm:t>
    </dgm:pt>
    <dgm:pt modelId="{0E4A83D9-A14E-4EBA-B0AE-C0BFBD4A18FC}" type="parTrans" cxnId="{B4AA02C5-A987-4F4C-9443-C2A289761839}">
      <dgm:prSet/>
      <dgm:spPr/>
      <dgm:t>
        <a:bodyPr/>
        <a:lstStyle/>
        <a:p>
          <a:endParaRPr lang="de-DE"/>
        </a:p>
      </dgm:t>
    </dgm:pt>
    <dgm:pt modelId="{DE913A6E-C5ED-47CB-9930-9397369DB9F0}" type="sibTrans" cxnId="{B4AA02C5-A987-4F4C-9443-C2A289761839}">
      <dgm:prSet/>
      <dgm:spPr/>
      <dgm:t>
        <a:bodyPr/>
        <a:lstStyle/>
        <a:p>
          <a:endParaRPr lang="de-DE"/>
        </a:p>
      </dgm:t>
    </dgm:pt>
    <dgm:pt modelId="{728371A9-AC02-4138-AEE2-C914C6E6C630}">
      <dgm:prSet phldrT="[Text]"/>
      <dgm:spPr/>
      <dgm:t>
        <a:bodyPr/>
        <a:lstStyle/>
        <a:p>
          <a:r>
            <a:rPr lang="de-DE" dirty="0"/>
            <a:t>24 Uhr</a:t>
          </a:r>
        </a:p>
      </dgm:t>
    </dgm:pt>
    <dgm:pt modelId="{33EFF083-BFBC-4E7B-BDFE-36DE1B5E7608}" type="parTrans" cxnId="{A2595135-A597-488C-89FD-FCB172FC0ACC}">
      <dgm:prSet/>
      <dgm:spPr/>
      <dgm:t>
        <a:bodyPr/>
        <a:lstStyle/>
        <a:p>
          <a:endParaRPr lang="de-DE"/>
        </a:p>
      </dgm:t>
    </dgm:pt>
    <dgm:pt modelId="{D04EC548-F897-4A98-B35E-D9C3D0B748C4}" type="sibTrans" cxnId="{A2595135-A597-488C-89FD-FCB172FC0ACC}">
      <dgm:prSet/>
      <dgm:spPr/>
      <dgm:t>
        <a:bodyPr/>
        <a:lstStyle/>
        <a:p>
          <a:endParaRPr lang="de-DE"/>
        </a:p>
      </dgm:t>
    </dgm:pt>
    <dgm:pt modelId="{15DF5846-AD91-42E5-9576-CE9B6935E6FF}" type="pres">
      <dgm:prSet presAssocID="{88B5FAB5-283B-4E22-B1F0-E2062C08EC1A}" presName="Name0" presStyleCnt="0">
        <dgm:presLayoutVars>
          <dgm:dir/>
          <dgm:animLvl val="lvl"/>
          <dgm:resizeHandles val="exact"/>
        </dgm:presLayoutVars>
      </dgm:prSet>
      <dgm:spPr/>
    </dgm:pt>
    <dgm:pt modelId="{1A08C496-4243-4407-95A5-3FDD298D3462}" type="pres">
      <dgm:prSet presAssocID="{9F0D6CA6-77F6-451E-8D50-0ADBBB4665D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1E0401-453D-4036-820C-FE8D754F45AE}" type="pres">
      <dgm:prSet presAssocID="{93D3F86F-A7F4-4BDC-ABA0-30D5399A8DD3}" presName="parTxOnlySpace" presStyleCnt="0"/>
      <dgm:spPr/>
    </dgm:pt>
    <dgm:pt modelId="{284F737A-74AD-4349-8367-F067F6E0F3D3}" type="pres">
      <dgm:prSet presAssocID="{286D077F-9F45-48B6-B322-A0AB583F300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42C85B-291E-4873-B752-C9E01D970012}" type="pres">
      <dgm:prSet presAssocID="{9B8056E8-B211-4861-9ED0-DFB64937CAFF}" presName="parTxOnlySpace" presStyleCnt="0"/>
      <dgm:spPr/>
    </dgm:pt>
    <dgm:pt modelId="{C0B0A000-7E2E-4685-9A3C-394287AC30EE}" type="pres">
      <dgm:prSet presAssocID="{5925BED4-1165-4C38-B642-CCA0331D2AC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705577-74B3-4720-B620-BC9CCF72010D}" type="pres">
      <dgm:prSet presAssocID="{483355BC-D29E-4F7E-A608-09BC05AB1676}" presName="parTxOnlySpace" presStyleCnt="0"/>
      <dgm:spPr/>
    </dgm:pt>
    <dgm:pt modelId="{A38E3278-635E-4B2A-92AA-43629D0FC570}" type="pres">
      <dgm:prSet presAssocID="{2A0E6C19-3F4E-41F8-A5A7-5BF183E3664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33C5E5-0D5E-48F9-883C-74317BE09D50}" type="pres">
      <dgm:prSet presAssocID="{DE913A6E-C5ED-47CB-9930-9397369DB9F0}" presName="parTxOnlySpace" presStyleCnt="0"/>
      <dgm:spPr/>
    </dgm:pt>
    <dgm:pt modelId="{8048E6D9-8804-4F31-B80C-A1CADA806277}" type="pres">
      <dgm:prSet presAssocID="{728371A9-AC02-4138-AEE2-C914C6E6C63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2B23B7F-D45C-4012-A250-7EC80621B6A8}" type="presOf" srcId="{9F0D6CA6-77F6-451E-8D50-0ADBBB4665D0}" destId="{1A08C496-4243-4407-95A5-3FDD298D3462}" srcOrd="0" destOrd="0" presId="urn:microsoft.com/office/officeart/2005/8/layout/chevron1"/>
    <dgm:cxn modelId="{1279FB86-E484-4390-8D78-E3BDA35E7643}" type="presOf" srcId="{2A0E6C19-3F4E-41F8-A5A7-5BF183E3664F}" destId="{A38E3278-635E-4B2A-92AA-43629D0FC570}" srcOrd="0" destOrd="0" presId="urn:microsoft.com/office/officeart/2005/8/layout/chevron1"/>
    <dgm:cxn modelId="{76902417-E578-4692-985A-A8CB349316A7}" type="presOf" srcId="{5925BED4-1165-4C38-B642-CCA0331D2AC4}" destId="{C0B0A000-7E2E-4685-9A3C-394287AC30EE}" srcOrd="0" destOrd="0" presId="urn:microsoft.com/office/officeart/2005/8/layout/chevron1"/>
    <dgm:cxn modelId="{B4AA02C5-A987-4F4C-9443-C2A289761839}" srcId="{88B5FAB5-283B-4E22-B1F0-E2062C08EC1A}" destId="{2A0E6C19-3F4E-41F8-A5A7-5BF183E3664F}" srcOrd="3" destOrd="0" parTransId="{0E4A83D9-A14E-4EBA-B0AE-C0BFBD4A18FC}" sibTransId="{DE913A6E-C5ED-47CB-9930-9397369DB9F0}"/>
    <dgm:cxn modelId="{A5DD6459-8A49-4CAD-BB1B-7E0EA6069224}" type="presOf" srcId="{286D077F-9F45-48B6-B322-A0AB583F3002}" destId="{284F737A-74AD-4349-8367-F067F6E0F3D3}" srcOrd="0" destOrd="0" presId="urn:microsoft.com/office/officeart/2005/8/layout/chevron1"/>
    <dgm:cxn modelId="{9FC8D34C-843A-45DC-BE04-D3AABDCAF242}" type="presOf" srcId="{88B5FAB5-283B-4E22-B1F0-E2062C08EC1A}" destId="{15DF5846-AD91-42E5-9576-CE9B6935E6FF}" srcOrd="0" destOrd="0" presId="urn:microsoft.com/office/officeart/2005/8/layout/chevron1"/>
    <dgm:cxn modelId="{EADA6F21-05F3-41EC-BB6B-52D13937E88D}" srcId="{88B5FAB5-283B-4E22-B1F0-E2062C08EC1A}" destId="{5925BED4-1165-4C38-B642-CCA0331D2AC4}" srcOrd="2" destOrd="0" parTransId="{E63319C2-719D-4694-B41B-65706E7D3275}" sibTransId="{483355BC-D29E-4F7E-A608-09BC05AB1676}"/>
    <dgm:cxn modelId="{A2595135-A597-488C-89FD-FCB172FC0ACC}" srcId="{88B5FAB5-283B-4E22-B1F0-E2062C08EC1A}" destId="{728371A9-AC02-4138-AEE2-C914C6E6C630}" srcOrd="4" destOrd="0" parTransId="{33EFF083-BFBC-4E7B-BDFE-36DE1B5E7608}" sibTransId="{D04EC548-F897-4A98-B35E-D9C3D0B748C4}"/>
    <dgm:cxn modelId="{404F438D-FAAD-4D44-9633-2E35AFAFD67E}" srcId="{88B5FAB5-283B-4E22-B1F0-E2062C08EC1A}" destId="{9F0D6CA6-77F6-451E-8D50-0ADBBB4665D0}" srcOrd="0" destOrd="0" parTransId="{DC06A5D1-8964-4F41-8824-FB46DE348B03}" sibTransId="{93D3F86F-A7F4-4BDC-ABA0-30D5399A8DD3}"/>
    <dgm:cxn modelId="{3EF0880A-2B75-4B5A-B709-74A295F2A649}" type="presOf" srcId="{728371A9-AC02-4138-AEE2-C914C6E6C630}" destId="{8048E6D9-8804-4F31-B80C-A1CADA806277}" srcOrd="0" destOrd="0" presId="urn:microsoft.com/office/officeart/2005/8/layout/chevron1"/>
    <dgm:cxn modelId="{B06A539F-BC53-4D14-8871-EA714315F1E6}" srcId="{88B5FAB5-283B-4E22-B1F0-E2062C08EC1A}" destId="{286D077F-9F45-48B6-B322-A0AB583F3002}" srcOrd="1" destOrd="0" parTransId="{EB5F0787-A1F7-41EB-904F-EB7AABDB97F6}" sibTransId="{9B8056E8-B211-4861-9ED0-DFB64937CAFF}"/>
    <dgm:cxn modelId="{FF7150FF-3237-4B3A-BB32-95EE3882B582}" type="presParOf" srcId="{15DF5846-AD91-42E5-9576-CE9B6935E6FF}" destId="{1A08C496-4243-4407-95A5-3FDD298D3462}" srcOrd="0" destOrd="0" presId="urn:microsoft.com/office/officeart/2005/8/layout/chevron1"/>
    <dgm:cxn modelId="{310A321A-E6CA-4D7D-A0C9-17D76A9EAD0E}" type="presParOf" srcId="{15DF5846-AD91-42E5-9576-CE9B6935E6FF}" destId="{7E1E0401-453D-4036-820C-FE8D754F45AE}" srcOrd="1" destOrd="0" presId="urn:microsoft.com/office/officeart/2005/8/layout/chevron1"/>
    <dgm:cxn modelId="{C9EDA1B2-8CB1-47F8-B1B7-AD41E72F5FF8}" type="presParOf" srcId="{15DF5846-AD91-42E5-9576-CE9B6935E6FF}" destId="{284F737A-74AD-4349-8367-F067F6E0F3D3}" srcOrd="2" destOrd="0" presId="urn:microsoft.com/office/officeart/2005/8/layout/chevron1"/>
    <dgm:cxn modelId="{383C3A86-1D0F-49E0-AF72-91D8DE6CE1F8}" type="presParOf" srcId="{15DF5846-AD91-42E5-9576-CE9B6935E6FF}" destId="{2842C85B-291E-4873-B752-C9E01D970012}" srcOrd="3" destOrd="0" presId="urn:microsoft.com/office/officeart/2005/8/layout/chevron1"/>
    <dgm:cxn modelId="{422B6760-7C19-48BE-8FF2-3B7AE6DCBB61}" type="presParOf" srcId="{15DF5846-AD91-42E5-9576-CE9B6935E6FF}" destId="{C0B0A000-7E2E-4685-9A3C-394287AC30EE}" srcOrd="4" destOrd="0" presId="urn:microsoft.com/office/officeart/2005/8/layout/chevron1"/>
    <dgm:cxn modelId="{6B243093-46FF-42E8-A984-C497E76AA2CC}" type="presParOf" srcId="{15DF5846-AD91-42E5-9576-CE9B6935E6FF}" destId="{0D705577-74B3-4720-B620-BC9CCF72010D}" srcOrd="5" destOrd="0" presId="urn:microsoft.com/office/officeart/2005/8/layout/chevron1"/>
    <dgm:cxn modelId="{F187F27D-23EB-4E6E-80A9-7F8EB2CE2CC9}" type="presParOf" srcId="{15DF5846-AD91-42E5-9576-CE9B6935E6FF}" destId="{A38E3278-635E-4B2A-92AA-43629D0FC570}" srcOrd="6" destOrd="0" presId="urn:microsoft.com/office/officeart/2005/8/layout/chevron1"/>
    <dgm:cxn modelId="{75E542BA-B868-4DAE-BC4E-5295A7A3149F}" type="presParOf" srcId="{15DF5846-AD91-42E5-9576-CE9B6935E6FF}" destId="{0433C5E5-0D5E-48F9-883C-74317BE09D50}" srcOrd="7" destOrd="0" presId="urn:microsoft.com/office/officeart/2005/8/layout/chevron1"/>
    <dgm:cxn modelId="{DF31D218-983E-4D27-BE40-B1B4944471C9}" type="presParOf" srcId="{15DF5846-AD91-42E5-9576-CE9B6935E6FF}" destId="{8048E6D9-8804-4F31-B80C-A1CADA80627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3C0C8-C9F3-431A-AF4C-570398110A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4039CD0-4D0E-4047-9A9C-98B78D924EA0}">
      <dgm:prSet custT="1"/>
      <dgm:spPr/>
      <dgm:t>
        <a:bodyPr/>
        <a:lstStyle/>
        <a:p>
          <a:pPr algn="ctr"/>
          <a:r>
            <a:rPr lang="de-DE" sz="1050" dirty="0"/>
            <a:t>1877: Erfindung des Phonographen mit "Edison-Walze"</a:t>
          </a:r>
        </a:p>
      </dgm:t>
    </dgm:pt>
    <dgm:pt modelId="{64BE0078-B381-44FE-8E5C-411D3E404D03}" type="parTrans" cxnId="{C8C01AF7-5A97-4B84-ABA1-6106E038881D}">
      <dgm:prSet/>
      <dgm:spPr/>
      <dgm:t>
        <a:bodyPr/>
        <a:lstStyle/>
        <a:p>
          <a:endParaRPr lang="de-DE"/>
        </a:p>
      </dgm:t>
    </dgm:pt>
    <dgm:pt modelId="{80C3B756-25A0-4733-A7FB-1957EEB6C155}" type="sibTrans" cxnId="{C8C01AF7-5A97-4B84-ABA1-6106E038881D}">
      <dgm:prSet/>
      <dgm:spPr/>
      <dgm:t>
        <a:bodyPr/>
        <a:lstStyle/>
        <a:p>
          <a:endParaRPr lang="de-DE"/>
        </a:p>
      </dgm:t>
    </dgm:pt>
    <dgm:pt modelId="{281649F5-B1D1-4A81-9FB2-87247ED6E64B}">
      <dgm:prSet custT="1"/>
      <dgm:spPr/>
      <dgm:t>
        <a:bodyPr/>
        <a:lstStyle/>
        <a:p>
          <a:pPr algn="ctr"/>
          <a:r>
            <a:rPr lang="de-DE" sz="1050" dirty="0"/>
            <a:t>1878: perfektionierte das Telefon mit einem Kohlekörner-mikrofon</a:t>
          </a:r>
        </a:p>
      </dgm:t>
    </dgm:pt>
    <dgm:pt modelId="{2E86E980-8CE2-42E5-A419-EBBD58BCB856}" type="parTrans" cxnId="{CB3515D8-F3D5-499E-A3C1-9A7D6300825F}">
      <dgm:prSet/>
      <dgm:spPr/>
      <dgm:t>
        <a:bodyPr/>
        <a:lstStyle/>
        <a:p>
          <a:endParaRPr lang="de-DE"/>
        </a:p>
      </dgm:t>
    </dgm:pt>
    <dgm:pt modelId="{A2C8FCFF-5B26-4832-859D-15DAD4F4A1CA}" type="sibTrans" cxnId="{CB3515D8-F3D5-499E-A3C1-9A7D6300825F}">
      <dgm:prSet/>
      <dgm:spPr/>
      <dgm:t>
        <a:bodyPr/>
        <a:lstStyle/>
        <a:p>
          <a:endParaRPr lang="de-DE"/>
        </a:p>
      </dgm:t>
    </dgm:pt>
    <dgm:pt modelId="{AF54766B-15AE-40B7-840A-4582F4A71C20}">
      <dgm:prSet custT="1"/>
      <dgm:spPr/>
      <dgm:t>
        <a:bodyPr/>
        <a:lstStyle/>
        <a:p>
          <a:pPr algn="ctr"/>
          <a:r>
            <a:rPr lang="de-DE" sz="1100" dirty="0"/>
            <a:t>1880: Schmelz-sicherung mit Bleifaden</a:t>
          </a:r>
        </a:p>
      </dgm:t>
    </dgm:pt>
    <dgm:pt modelId="{F7A3F75E-6ABE-4A99-A2CA-CDC2E44544ED}" type="parTrans" cxnId="{C06ABB51-355E-4F47-8547-67A6D91AD8F0}">
      <dgm:prSet/>
      <dgm:spPr/>
      <dgm:t>
        <a:bodyPr/>
        <a:lstStyle/>
        <a:p>
          <a:endParaRPr lang="de-DE"/>
        </a:p>
      </dgm:t>
    </dgm:pt>
    <dgm:pt modelId="{2A8F8AC0-2F22-4994-A45A-EAF830A040F0}" type="sibTrans" cxnId="{C06ABB51-355E-4F47-8547-67A6D91AD8F0}">
      <dgm:prSet/>
      <dgm:spPr/>
      <dgm:t>
        <a:bodyPr/>
        <a:lstStyle/>
        <a:p>
          <a:endParaRPr lang="de-DE"/>
        </a:p>
      </dgm:t>
    </dgm:pt>
    <dgm:pt modelId="{A4640239-4C06-4AE8-844B-E7177057EC4F}">
      <dgm:prSet custT="1"/>
      <dgm:spPr/>
      <dgm:t>
        <a:bodyPr/>
        <a:lstStyle/>
        <a:p>
          <a:pPr algn="ctr"/>
          <a:r>
            <a:rPr lang="de-DE" sz="1000" dirty="0"/>
            <a:t>1882: nach seinen Plänen wurde das erste Elektrizitätswerk in New York in Betrieb genommen</a:t>
          </a:r>
        </a:p>
      </dgm:t>
    </dgm:pt>
    <dgm:pt modelId="{12C16668-0A07-4BF0-87F8-58413E90AA3F}" type="parTrans" cxnId="{97CFACD5-2BA2-4A3C-BF64-D15D0A739E42}">
      <dgm:prSet/>
      <dgm:spPr/>
      <dgm:t>
        <a:bodyPr/>
        <a:lstStyle/>
        <a:p>
          <a:endParaRPr lang="de-DE"/>
        </a:p>
      </dgm:t>
    </dgm:pt>
    <dgm:pt modelId="{2B25B0BA-6917-4F19-8B71-1170443B4867}" type="sibTrans" cxnId="{97CFACD5-2BA2-4A3C-BF64-D15D0A739E42}">
      <dgm:prSet/>
      <dgm:spPr/>
      <dgm:t>
        <a:bodyPr/>
        <a:lstStyle/>
        <a:p>
          <a:endParaRPr lang="de-DE"/>
        </a:p>
      </dgm:t>
    </dgm:pt>
    <dgm:pt modelId="{5AB9F9F3-87D4-45C6-BB7E-91740668D715}">
      <dgm:prSet custT="1"/>
      <dgm:spPr/>
      <dgm:t>
        <a:bodyPr/>
        <a:lstStyle/>
        <a:p>
          <a:pPr algn="ctr"/>
          <a:r>
            <a:rPr lang="de-DE" sz="1100" dirty="0"/>
            <a:t>1891: erste brauchbare Filmkamera</a:t>
          </a:r>
        </a:p>
      </dgm:t>
    </dgm:pt>
    <dgm:pt modelId="{5A8869AC-97E0-48E5-885B-E1327F452F56}" type="parTrans" cxnId="{1C4C4153-C6B1-4BD6-B2E8-8BB64F983CB6}">
      <dgm:prSet/>
      <dgm:spPr/>
      <dgm:t>
        <a:bodyPr/>
        <a:lstStyle/>
        <a:p>
          <a:endParaRPr lang="de-DE"/>
        </a:p>
      </dgm:t>
    </dgm:pt>
    <dgm:pt modelId="{64A7FD05-2730-472E-BCE4-7D15EB42A6CE}" type="sibTrans" cxnId="{1C4C4153-C6B1-4BD6-B2E8-8BB64F983CB6}">
      <dgm:prSet/>
      <dgm:spPr/>
      <dgm:t>
        <a:bodyPr/>
        <a:lstStyle/>
        <a:p>
          <a:endParaRPr lang="de-DE"/>
        </a:p>
      </dgm:t>
    </dgm:pt>
    <dgm:pt modelId="{7D806380-1033-4252-9ED2-4ABA14F661E6}">
      <dgm:prSet custT="1"/>
      <dgm:spPr/>
      <dgm:t>
        <a:bodyPr/>
        <a:lstStyle/>
        <a:p>
          <a:pPr algn="ctr"/>
          <a:r>
            <a:rPr lang="en-US" sz="1100" dirty="0"/>
            <a:t>1892: </a:t>
          </a:r>
          <a:r>
            <a:rPr lang="en-US" sz="1100" dirty="0" err="1"/>
            <a:t>Gründung</a:t>
          </a:r>
          <a:r>
            <a:rPr lang="en-US" sz="1100" dirty="0"/>
            <a:t> GE „General Electric Company”</a:t>
          </a:r>
          <a:endParaRPr lang="de-DE" sz="1100" dirty="0"/>
        </a:p>
      </dgm:t>
    </dgm:pt>
    <dgm:pt modelId="{3C5D0EF9-30FC-435C-8C47-3AE9ADDD80AB}" type="parTrans" cxnId="{BFEB4921-997D-4CC0-B96E-337810290223}">
      <dgm:prSet/>
      <dgm:spPr/>
      <dgm:t>
        <a:bodyPr/>
        <a:lstStyle/>
        <a:p>
          <a:endParaRPr lang="de-DE"/>
        </a:p>
      </dgm:t>
    </dgm:pt>
    <dgm:pt modelId="{731A7123-AECA-4E10-99B7-60A876146EF8}" type="sibTrans" cxnId="{BFEB4921-997D-4CC0-B96E-337810290223}">
      <dgm:prSet/>
      <dgm:spPr/>
      <dgm:t>
        <a:bodyPr/>
        <a:lstStyle/>
        <a:p>
          <a:endParaRPr lang="de-DE"/>
        </a:p>
      </dgm:t>
    </dgm:pt>
    <dgm:pt modelId="{8F615561-DBF1-4E9F-B2F1-A3452E6CD1B3}">
      <dgm:prSet custT="1"/>
      <dgm:spPr/>
      <dgm:t>
        <a:bodyPr/>
        <a:lstStyle/>
        <a:p>
          <a:pPr algn="ctr"/>
          <a:r>
            <a:rPr lang="en-US" sz="1100" dirty="0"/>
            <a:t>1894: </a:t>
          </a:r>
          <a:r>
            <a:rPr lang="en-US" sz="1100" dirty="0" err="1"/>
            <a:t>Eröffnung</a:t>
          </a:r>
          <a:r>
            <a:rPr lang="en-US" sz="1100" dirty="0"/>
            <a:t> des </a:t>
          </a:r>
          <a:r>
            <a:rPr lang="en-US" sz="1100" dirty="0" err="1"/>
            <a:t>ersten</a:t>
          </a:r>
          <a:r>
            <a:rPr lang="en-US" sz="1100" dirty="0"/>
            <a:t> </a:t>
          </a:r>
          <a:r>
            <a:rPr lang="en-US" sz="1100" dirty="0" err="1"/>
            <a:t>Kinos</a:t>
          </a:r>
          <a:endParaRPr lang="de-DE" sz="1100" dirty="0"/>
        </a:p>
      </dgm:t>
    </dgm:pt>
    <dgm:pt modelId="{F1187769-DCDC-4F48-B09A-5EDAFFD9D9CE}" type="parTrans" cxnId="{14800728-38E1-4553-81F5-9BDBA6CC1944}">
      <dgm:prSet/>
      <dgm:spPr/>
      <dgm:t>
        <a:bodyPr/>
        <a:lstStyle/>
        <a:p>
          <a:endParaRPr lang="de-DE"/>
        </a:p>
      </dgm:t>
    </dgm:pt>
    <dgm:pt modelId="{C143156C-6CF5-495C-88F8-93B941F602CB}" type="sibTrans" cxnId="{14800728-38E1-4553-81F5-9BDBA6CC1944}">
      <dgm:prSet/>
      <dgm:spPr/>
      <dgm:t>
        <a:bodyPr/>
        <a:lstStyle/>
        <a:p>
          <a:endParaRPr lang="de-DE"/>
        </a:p>
      </dgm:t>
    </dgm:pt>
    <dgm:pt modelId="{2152A04C-C8B4-4F8C-A02B-122CA5F2A46D}">
      <dgm:prSet custT="1"/>
      <dgm:spPr/>
      <dgm:t>
        <a:bodyPr/>
        <a:lstStyle/>
        <a:p>
          <a:pPr algn="ctr"/>
          <a:r>
            <a:rPr lang="de-DE" sz="1100" dirty="0"/>
            <a:t>1912: Patent für die Nickel-Cadmium-Batterie (Edison-Akkumulator</a:t>
          </a:r>
        </a:p>
      </dgm:t>
    </dgm:pt>
    <dgm:pt modelId="{2E1549DA-8A5D-4159-AFB4-A4A06CB333C2}" type="parTrans" cxnId="{C1C0CFAC-88F6-45A7-9DA9-7263009C645E}">
      <dgm:prSet/>
      <dgm:spPr/>
      <dgm:t>
        <a:bodyPr/>
        <a:lstStyle/>
        <a:p>
          <a:endParaRPr lang="de-DE"/>
        </a:p>
      </dgm:t>
    </dgm:pt>
    <dgm:pt modelId="{AD3EFD38-614C-4EBB-AFF6-AB5ECC85AC36}" type="sibTrans" cxnId="{C1C0CFAC-88F6-45A7-9DA9-7263009C645E}">
      <dgm:prSet/>
      <dgm:spPr/>
      <dgm:t>
        <a:bodyPr/>
        <a:lstStyle/>
        <a:p>
          <a:endParaRPr lang="de-DE"/>
        </a:p>
      </dgm:t>
    </dgm:pt>
    <dgm:pt modelId="{4309BDEF-5F86-419E-B086-9A2D1BDD4986}" type="pres">
      <dgm:prSet presAssocID="{7323C0C8-C9F3-431A-AF4C-570398110A0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7767E5D-63AD-4FE1-82B1-27BE719F9FF8}" type="pres">
      <dgm:prSet presAssocID="{7323C0C8-C9F3-431A-AF4C-570398110A00}" presName="arrow" presStyleLbl="bgShp" presStyleIdx="0" presStyleCnt="1"/>
      <dgm:spPr/>
    </dgm:pt>
    <dgm:pt modelId="{9A6DF424-0BC3-4754-ADFC-F61BA7A071D7}" type="pres">
      <dgm:prSet presAssocID="{7323C0C8-C9F3-431A-AF4C-570398110A00}" presName="linearProcess" presStyleCnt="0"/>
      <dgm:spPr/>
    </dgm:pt>
    <dgm:pt modelId="{C1563012-678E-4627-809E-D0C5713D27AE}" type="pres">
      <dgm:prSet presAssocID="{A4039CD0-4D0E-4047-9A9C-98B78D924EA0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9A417F-40C9-4654-9B2C-C1590415BE0C}" type="pres">
      <dgm:prSet presAssocID="{80C3B756-25A0-4733-A7FB-1957EEB6C155}" presName="sibTrans" presStyleCnt="0"/>
      <dgm:spPr/>
    </dgm:pt>
    <dgm:pt modelId="{4B3CD1F1-1386-430B-8320-F1A7BFAB93D7}" type="pres">
      <dgm:prSet presAssocID="{281649F5-B1D1-4A81-9FB2-87247ED6E64B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180571-FF58-45CC-89B7-F0BE061902EF}" type="pres">
      <dgm:prSet presAssocID="{A2C8FCFF-5B26-4832-859D-15DAD4F4A1CA}" presName="sibTrans" presStyleCnt="0"/>
      <dgm:spPr/>
    </dgm:pt>
    <dgm:pt modelId="{33764679-F112-4E42-9D3A-F6B18FCD35A8}" type="pres">
      <dgm:prSet presAssocID="{AF54766B-15AE-40B7-840A-4582F4A71C20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FA89FA-5583-4C1A-A3C0-1E82CE22EBA1}" type="pres">
      <dgm:prSet presAssocID="{2A8F8AC0-2F22-4994-A45A-EAF830A040F0}" presName="sibTrans" presStyleCnt="0"/>
      <dgm:spPr/>
    </dgm:pt>
    <dgm:pt modelId="{33A988BA-E962-4C51-B48C-7786C2B32ED9}" type="pres">
      <dgm:prSet presAssocID="{A4640239-4C06-4AE8-844B-E7177057EC4F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7F846B-174E-43DF-B7FA-819D2D1BEBA0}" type="pres">
      <dgm:prSet presAssocID="{2B25B0BA-6917-4F19-8B71-1170443B4867}" presName="sibTrans" presStyleCnt="0"/>
      <dgm:spPr/>
    </dgm:pt>
    <dgm:pt modelId="{B254F49D-1279-49C5-A171-AD6E2AB82DD0}" type="pres">
      <dgm:prSet presAssocID="{5AB9F9F3-87D4-45C6-BB7E-91740668D715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56CE3F-8BDC-4E59-B3B9-891E6BA060E0}" type="pres">
      <dgm:prSet presAssocID="{64A7FD05-2730-472E-BCE4-7D15EB42A6CE}" presName="sibTrans" presStyleCnt="0"/>
      <dgm:spPr/>
    </dgm:pt>
    <dgm:pt modelId="{49FB6185-15D2-412D-AE68-8ECFD908F926}" type="pres">
      <dgm:prSet presAssocID="{7D806380-1033-4252-9ED2-4ABA14F661E6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86C80A-5AA9-4EA0-B194-8E0A2C360BCF}" type="pres">
      <dgm:prSet presAssocID="{731A7123-AECA-4E10-99B7-60A876146EF8}" presName="sibTrans" presStyleCnt="0"/>
      <dgm:spPr/>
    </dgm:pt>
    <dgm:pt modelId="{C8760FF8-1050-4A93-8BF2-9E0B13E22157}" type="pres">
      <dgm:prSet presAssocID="{8F615561-DBF1-4E9F-B2F1-A3452E6CD1B3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F074E8-151D-466F-BF0A-7F385A996330}" type="pres">
      <dgm:prSet presAssocID="{C143156C-6CF5-495C-88F8-93B941F602CB}" presName="sibTrans" presStyleCnt="0"/>
      <dgm:spPr/>
    </dgm:pt>
    <dgm:pt modelId="{8B834F71-A214-46B2-8BBD-702160D0FB46}" type="pres">
      <dgm:prSet presAssocID="{2152A04C-C8B4-4F8C-A02B-122CA5F2A46D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169394B-8E4B-4FAF-8E2E-F0256A41570D}" type="presOf" srcId="{8F615561-DBF1-4E9F-B2F1-A3452E6CD1B3}" destId="{C8760FF8-1050-4A93-8BF2-9E0B13E22157}" srcOrd="0" destOrd="0" presId="urn:microsoft.com/office/officeart/2005/8/layout/hProcess9"/>
    <dgm:cxn modelId="{97CFACD5-2BA2-4A3C-BF64-D15D0A739E42}" srcId="{7323C0C8-C9F3-431A-AF4C-570398110A00}" destId="{A4640239-4C06-4AE8-844B-E7177057EC4F}" srcOrd="3" destOrd="0" parTransId="{12C16668-0A07-4BF0-87F8-58413E90AA3F}" sibTransId="{2B25B0BA-6917-4F19-8B71-1170443B4867}"/>
    <dgm:cxn modelId="{C8C01AF7-5A97-4B84-ABA1-6106E038881D}" srcId="{7323C0C8-C9F3-431A-AF4C-570398110A00}" destId="{A4039CD0-4D0E-4047-9A9C-98B78D924EA0}" srcOrd="0" destOrd="0" parTransId="{64BE0078-B381-44FE-8E5C-411D3E404D03}" sibTransId="{80C3B756-25A0-4733-A7FB-1957EEB6C155}"/>
    <dgm:cxn modelId="{CB3515D8-F3D5-499E-A3C1-9A7D6300825F}" srcId="{7323C0C8-C9F3-431A-AF4C-570398110A00}" destId="{281649F5-B1D1-4A81-9FB2-87247ED6E64B}" srcOrd="1" destOrd="0" parTransId="{2E86E980-8CE2-42E5-A419-EBBD58BCB856}" sibTransId="{A2C8FCFF-5B26-4832-859D-15DAD4F4A1CA}"/>
    <dgm:cxn modelId="{C06ABB51-355E-4F47-8547-67A6D91AD8F0}" srcId="{7323C0C8-C9F3-431A-AF4C-570398110A00}" destId="{AF54766B-15AE-40B7-840A-4582F4A71C20}" srcOrd="2" destOrd="0" parTransId="{F7A3F75E-6ABE-4A99-A2CA-CDC2E44544ED}" sibTransId="{2A8F8AC0-2F22-4994-A45A-EAF830A040F0}"/>
    <dgm:cxn modelId="{C1C0CFAC-88F6-45A7-9DA9-7263009C645E}" srcId="{7323C0C8-C9F3-431A-AF4C-570398110A00}" destId="{2152A04C-C8B4-4F8C-A02B-122CA5F2A46D}" srcOrd="7" destOrd="0" parTransId="{2E1549DA-8A5D-4159-AFB4-A4A06CB333C2}" sibTransId="{AD3EFD38-614C-4EBB-AFF6-AB5ECC85AC36}"/>
    <dgm:cxn modelId="{23B4DF6A-BFC8-4637-BD25-B579BD2E86CA}" type="presOf" srcId="{281649F5-B1D1-4A81-9FB2-87247ED6E64B}" destId="{4B3CD1F1-1386-430B-8320-F1A7BFAB93D7}" srcOrd="0" destOrd="0" presId="urn:microsoft.com/office/officeart/2005/8/layout/hProcess9"/>
    <dgm:cxn modelId="{9EAABBF2-A77C-415E-868D-FB351C50259F}" type="presOf" srcId="{7D806380-1033-4252-9ED2-4ABA14F661E6}" destId="{49FB6185-15D2-412D-AE68-8ECFD908F926}" srcOrd="0" destOrd="0" presId="urn:microsoft.com/office/officeart/2005/8/layout/hProcess9"/>
    <dgm:cxn modelId="{0B6DDBEE-0380-45AB-8C36-8754745D6C75}" type="presOf" srcId="{7323C0C8-C9F3-431A-AF4C-570398110A00}" destId="{4309BDEF-5F86-419E-B086-9A2D1BDD4986}" srcOrd="0" destOrd="0" presId="urn:microsoft.com/office/officeart/2005/8/layout/hProcess9"/>
    <dgm:cxn modelId="{C859A3D5-5D46-4776-AC50-76B3C73662D4}" type="presOf" srcId="{5AB9F9F3-87D4-45C6-BB7E-91740668D715}" destId="{B254F49D-1279-49C5-A171-AD6E2AB82DD0}" srcOrd="0" destOrd="0" presId="urn:microsoft.com/office/officeart/2005/8/layout/hProcess9"/>
    <dgm:cxn modelId="{A1AE3042-119F-40E5-9660-EEF1E164A45F}" type="presOf" srcId="{2152A04C-C8B4-4F8C-A02B-122CA5F2A46D}" destId="{8B834F71-A214-46B2-8BBD-702160D0FB46}" srcOrd="0" destOrd="0" presId="urn:microsoft.com/office/officeart/2005/8/layout/hProcess9"/>
    <dgm:cxn modelId="{BFEB4921-997D-4CC0-B96E-337810290223}" srcId="{7323C0C8-C9F3-431A-AF4C-570398110A00}" destId="{7D806380-1033-4252-9ED2-4ABA14F661E6}" srcOrd="5" destOrd="0" parTransId="{3C5D0EF9-30FC-435C-8C47-3AE9ADDD80AB}" sibTransId="{731A7123-AECA-4E10-99B7-60A876146EF8}"/>
    <dgm:cxn modelId="{1C4C4153-C6B1-4BD6-B2E8-8BB64F983CB6}" srcId="{7323C0C8-C9F3-431A-AF4C-570398110A00}" destId="{5AB9F9F3-87D4-45C6-BB7E-91740668D715}" srcOrd="4" destOrd="0" parTransId="{5A8869AC-97E0-48E5-885B-E1327F452F56}" sibTransId="{64A7FD05-2730-472E-BCE4-7D15EB42A6CE}"/>
    <dgm:cxn modelId="{14800728-38E1-4553-81F5-9BDBA6CC1944}" srcId="{7323C0C8-C9F3-431A-AF4C-570398110A00}" destId="{8F615561-DBF1-4E9F-B2F1-A3452E6CD1B3}" srcOrd="6" destOrd="0" parTransId="{F1187769-DCDC-4F48-B09A-5EDAFFD9D9CE}" sibTransId="{C143156C-6CF5-495C-88F8-93B941F602CB}"/>
    <dgm:cxn modelId="{A20F9515-5204-47DE-9F43-B7B1B3178D6A}" type="presOf" srcId="{A4640239-4C06-4AE8-844B-E7177057EC4F}" destId="{33A988BA-E962-4C51-B48C-7786C2B32ED9}" srcOrd="0" destOrd="0" presId="urn:microsoft.com/office/officeart/2005/8/layout/hProcess9"/>
    <dgm:cxn modelId="{F2FDF2F3-6060-41BA-915A-386841080550}" type="presOf" srcId="{AF54766B-15AE-40B7-840A-4582F4A71C20}" destId="{33764679-F112-4E42-9D3A-F6B18FCD35A8}" srcOrd="0" destOrd="0" presId="urn:microsoft.com/office/officeart/2005/8/layout/hProcess9"/>
    <dgm:cxn modelId="{A722C989-82A7-49BA-A5E2-6D2D460B1EEA}" type="presOf" srcId="{A4039CD0-4D0E-4047-9A9C-98B78D924EA0}" destId="{C1563012-678E-4627-809E-D0C5713D27AE}" srcOrd="0" destOrd="0" presId="urn:microsoft.com/office/officeart/2005/8/layout/hProcess9"/>
    <dgm:cxn modelId="{DA9ADF7D-B7EB-4F07-A0AA-914B8127F426}" type="presParOf" srcId="{4309BDEF-5F86-419E-B086-9A2D1BDD4986}" destId="{F7767E5D-63AD-4FE1-82B1-27BE719F9FF8}" srcOrd="0" destOrd="0" presId="urn:microsoft.com/office/officeart/2005/8/layout/hProcess9"/>
    <dgm:cxn modelId="{D990E044-CA86-4A22-9E04-24B81F8398F8}" type="presParOf" srcId="{4309BDEF-5F86-419E-B086-9A2D1BDD4986}" destId="{9A6DF424-0BC3-4754-ADFC-F61BA7A071D7}" srcOrd="1" destOrd="0" presId="urn:microsoft.com/office/officeart/2005/8/layout/hProcess9"/>
    <dgm:cxn modelId="{697EBB8B-58F2-41A1-96F3-AD490AF553D7}" type="presParOf" srcId="{9A6DF424-0BC3-4754-ADFC-F61BA7A071D7}" destId="{C1563012-678E-4627-809E-D0C5713D27AE}" srcOrd="0" destOrd="0" presId="urn:microsoft.com/office/officeart/2005/8/layout/hProcess9"/>
    <dgm:cxn modelId="{A8FBFE85-EF15-4A65-90A2-B67DAFB70D15}" type="presParOf" srcId="{9A6DF424-0BC3-4754-ADFC-F61BA7A071D7}" destId="{CE9A417F-40C9-4654-9B2C-C1590415BE0C}" srcOrd="1" destOrd="0" presId="urn:microsoft.com/office/officeart/2005/8/layout/hProcess9"/>
    <dgm:cxn modelId="{90414DC9-8CD0-4EE6-A3A2-8FE26DC11801}" type="presParOf" srcId="{9A6DF424-0BC3-4754-ADFC-F61BA7A071D7}" destId="{4B3CD1F1-1386-430B-8320-F1A7BFAB93D7}" srcOrd="2" destOrd="0" presId="urn:microsoft.com/office/officeart/2005/8/layout/hProcess9"/>
    <dgm:cxn modelId="{383A88F9-0AC6-4979-82E9-7F5E88A6C78A}" type="presParOf" srcId="{9A6DF424-0BC3-4754-ADFC-F61BA7A071D7}" destId="{F9180571-FF58-45CC-89B7-F0BE061902EF}" srcOrd="3" destOrd="0" presId="urn:microsoft.com/office/officeart/2005/8/layout/hProcess9"/>
    <dgm:cxn modelId="{D63214D0-68AC-4BD9-A9EC-56051E38A597}" type="presParOf" srcId="{9A6DF424-0BC3-4754-ADFC-F61BA7A071D7}" destId="{33764679-F112-4E42-9D3A-F6B18FCD35A8}" srcOrd="4" destOrd="0" presId="urn:microsoft.com/office/officeart/2005/8/layout/hProcess9"/>
    <dgm:cxn modelId="{3A14F46C-DFB7-40AF-ABA3-B67FCF61788D}" type="presParOf" srcId="{9A6DF424-0BC3-4754-ADFC-F61BA7A071D7}" destId="{82FA89FA-5583-4C1A-A3C0-1E82CE22EBA1}" srcOrd="5" destOrd="0" presId="urn:microsoft.com/office/officeart/2005/8/layout/hProcess9"/>
    <dgm:cxn modelId="{A175A66F-7150-4DD5-ABEF-C1082B256A5D}" type="presParOf" srcId="{9A6DF424-0BC3-4754-ADFC-F61BA7A071D7}" destId="{33A988BA-E962-4C51-B48C-7786C2B32ED9}" srcOrd="6" destOrd="0" presId="urn:microsoft.com/office/officeart/2005/8/layout/hProcess9"/>
    <dgm:cxn modelId="{3CDB29A6-C29A-4FA0-BC7C-07997B345D03}" type="presParOf" srcId="{9A6DF424-0BC3-4754-ADFC-F61BA7A071D7}" destId="{A17F846B-174E-43DF-B7FA-819D2D1BEBA0}" srcOrd="7" destOrd="0" presId="urn:microsoft.com/office/officeart/2005/8/layout/hProcess9"/>
    <dgm:cxn modelId="{F090F40A-9F9F-438E-9AE1-5F2BA484283B}" type="presParOf" srcId="{9A6DF424-0BC3-4754-ADFC-F61BA7A071D7}" destId="{B254F49D-1279-49C5-A171-AD6E2AB82DD0}" srcOrd="8" destOrd="0" presId="urn:microsoft.com/office/officeart/2005/8/layout/hProcess9"/>
    <dgm:cxn modelId="{CCFF9C3A-883C-44F5-8878-B784E2864DFC}" type="presParOf" srcId="{9A6DF424-0BC3-4754-ADFC-F61BA7A071D7}" destId="{9556CE3F-8BDC-4E59-B3B9-891E6BA060E0}" srcOrd="9" destOrd="0" presId="urn:microsoft.com/office/officeart/2005/8/layout/hProcess9"/>
    <dgm:cxn modelId="{7EEF2330-81CE-4EAA-AF30-6DEBDFA0C25C}" type="presParOf" srcId="{9A6DF424-0BC3-4754-ADFC-F61BA7A071D7}" destId="{49FB6185-15D2-412D-AE68-8ECFD908F926}" srcOrd="10" destOrd="0" presId="urn:microsoft.com/office/officeart/2005/8/layout/hProcess9"/>
    <dgm:cxn modelId="{12ACD2AF-31CE-4C76-A156-C6D05646EB5F}" type="presParOf" srcId="{9A6DF424-0BC3-4754-ADFC-F61BA7A071D7}" destId="{2786C80A-5AA9-4EA0-B194-8E0A2C360BCF}" srcOrd="11" destOrd="0" presId="urn:microsoft.com/office/officeart/2005/8/layout/hProcess9"/>
    <dgm:cxn modelId="{4DFD4936-082F-4317-A49F-CEFC0C413DE9}" type="presParOf" srcId="{9A6DF424-0BC3-4754-ADFC-F61BA7A071D7}" destId="{C8760FF8-1050-4A93-8BF2-9E0B13E22157}" srcOrd="12" destOrd="0" presId="urn:microsoft.com/office/officeart/2005/8/layout/hProcess9"/>
    <dgm:cxn modelId="{5D56F3AA-577C-420F-A6E9-8E556C4D5DA6}" type="presParOf" srcId="{9A6DF424-0BC3-4754-ADFC-F61BA7A071D7}" destId="{05F074E8-151D-466F-BF0A-7F385A996330}" srcOrd="13" destOrd="0" presId="urn:microsoft.com/office/officeart/2005/8/layout/hProcess9"/>
    <dgm:cxn modelId="{AA3B6642-E889-4095-8218-31CCDF729F0A}" type="presParOf" srcId="{9A6DF424-0BC3-4754-ADFC-F61BA7A071D7}" destId="{8B834F71-A214-46B2-8BBD-702160D0FB46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9A560F-E554-40D0-AD81-717464DE09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494E0D34-6B96-4A82-B091-B25E470FB8AA}">
      <dgm:prSet/>
      <dgm:spPr/>
      <dgm:t>
        <a:bodyPr/>
        <a:lstStyle/>
        <a:p>
          <a:r>
            <a:rPr lang="de-DE"/>
            <a:t>1975: Gründung</a:t>
          </a:r>
        </a:p>
      </dgm:t>
    </dgm:pt>
    <dgm:pt modelId="{406BFB03-06D6-44EB-A283-6FB5290505F8}" type="parTrans" cxnId="{5581CC66-3C28-428C-AC70-6C753A1D18B2}">
      <dgm:prSet/>
      <dgm:spPr/>
      <dgm:t>
        <a:bodyPr/>
        <a:lstStyle/>
        <a:p>
          <a:endParaRPr lang="de-DE"/>
        </a:p>
      </dgm:t>
    </dgm:pt>
    <dgm:pt modelId="{245244C8-4D47-4C63-87F0-31DD633FB0C0}" type="sibTrans" cxnId="{5581CC66-3C28-428C-AC70-6C753A1D18B2}">
      <dgm:prSet/>
      <dgm:spPr/>
      <dgm:t>
        <a:bodyPr/>
        <a:lstStyle/>
        <a:p>
          <a:endParaRPr lang="de-DE"/>
        </a:p>
      </dgm:t>
    </dgm:pt>
    <dgm:pt modelId="{0AE06750-E427-4C86-8991-48B8075219B4}">
      <dgm:prSet/>
      <dgm:spPr/>
      <dgm:t>
        <a:bodyPr/>
        <a:lstStyle/>
        <a:p>
          <a:r>
            <a:rPr lang="de-DE"/>
            <a:t>1981: Grundstein: Potential des Betriebssystems „SCP-Dos“ erkannt</a:t>
          </a:r>
        </a:p>
      </dgm:t>
    </dgm:pt>
    <dgm:pt modelId="{56F90667-67C2-499E-9DE6-4B47F1F918D4}" type="parTrans" cxnId="{890F1835-969B-4D85-B977-F19EE0470D42}">
      <dgm:prSet/>
      <dgm:spPr/>
      <dgm:t>
        <a:bodyPr/>
        <a:lstStyle/>
        <a:p>
          <a:endParaRPr lang="de-DE"/>
        </a:p>
      </dgm:t>
    </dgm:pt>
    <dgm:pt modelId="{6076FCD0-48D3-489E-9674-D5500EE08B76}" type="sibTrans" cxnId="{890F1835-969B-4D85-B977-F19EE0470D42}">
      <dgm:prSet/>
      <dgm:spPr/>
      <dgm:t>
        <a:bodyPr/>
        <a:lstStyle/>
        <a:p>
          <a:endParaRPr lang="de-DE"/>
        </a:p>
      </dgm:t>
    </dgm:pt>
    <dgm:pt modelId="{6641D408-792B-4E49-AB62-DF0137EECF67}">
      <dgm:prSet/>
      <dgm:spPr/>
      <dgm:t>
        <a:bodyPr/>
        <a:lstStyle/>
        <a:p>
          <a:r>
            <a:rPr lang="de-DE"/>
            <a:t>1983: erste Windows-Version</a:t>
          </a:r>
        </a:p>
      </dgm:t>
    </dgm:pt>
    <dgm:pt modelId="{2E06054D-C784-469D-B56E-37DC55C96468}" type="parTrans" cxnId="{2679EF9D-2362-43BD-AABB-04F73DC1D563}">
      <dgm:prSet/>
      <dgm:spPr/>
      <dgm:t>
        <a:bodyPr/>
        <a:lstStyle/>
        <a:p>
          <a:endParaRPr lang="de-DE"/>
        </a:p>
      </dgm:t>
    </dgm:pt>
    <dgm:pt modelId="{142615D3-AE54-4286-AB6B-3653946F78F8}" type="sibTrans" cxnId="{2679EF9D-2362-43BD-AABB-04F73DC1D563}">
      <dgm:prSet/>
      <dgm:spPr/>
      <dgm:t>
        <a:bodyPr/>
        <a:lstStyle/>
        <a:p>
          <a:endParaRPr lang="de-DE"/>
        </a:p>
      </dgm:t>
    </dgm:pt>
    <dgm:pt modelId="{27046209-C57F-4B20-B332-EAA45CE61EA6}">
      <dgm:prSet/>
      <dgm:spPr/>
      <dgm:t>
        <a:bodyPr/>
        <a:lstStyle/>
        <a:p>
          <a:r>
            <a:rPr lang="de-DE"/>
            <a:t>1990: Windows 3.0 kommt auf den Markt </a:t>
          </a:r>
          <a:r>
            <a:rPr lang="de-DE">
              <a:sym typeface="Wingdings" panose="05000000000000000000" pitchFamily="2" charset="2"/>
            </a:rPr>
            <a:t></a:t>
          </a:r>
          <a:r>
            <a:rPr lang="de-DE"/>
            <a:t> „Computer neu erfunden“</a:t>
          </a:r>
        </a:p>
      </dgm:t>
    </dgm:pt>
    <dgm:pt modelId="{99EAF995-D7EB-4955-911D-76FE773A9676}" type="parTrans" cxnId="{D82BF5F5-5B23-4ECC-AECC-DA9D61A792E8}">
      <dgm:prSet/>
      <dgm:spPr/>
      <dgm:t>
        <a:bodyPr/>
        <a:lstStyle/>
        <a:p>
          <a:endParaRPr lang="de-DE"/>
        </a:p>
      </dgm:t>
    </dgm:pt>
    <dgm:pt modelId="{092F961A-22B4-40E4-A239-8D6E01E92A29}" type="sibTrans" cxnId="{D82BF5F5-5B23-4ECC-AECC-DA9D61A792E8}">
      <dgm:prSet/>
      <dgm:spPr/>
      <dgm:t>
        <a:bodyPr/>
        <a:lstStyle/>
        <a:p>
          <a:endParaRPr lang="de-DE"/>
        </a:p>
      </dgm:t>
    </dgm:pt>
    <dgm:pt modelId="{93207708-149F-47D1-93FE-08BDE9424180}">
      <dgm:prSet/>
      <dgm:spPr/>
      <dgm:t>
        <a:bodyPr/>
        <a:lstStyle/>
        <a:p>
          <a:r>
            <a:rPr lang="de-DE"/>
            <a:t>1999: Aktienhandel im Index DOW-JONES </a:t>
          </a:r>
        </a:p>
      </dgm:t>
    </dgm:pt>
    <dgm:pt modelId="{AF0935A2-9961-47ED-B79A-DBA360B69148}" type="parTrans" cxnId="{83BC59DB-1CDD-4E77-95CB-605F34906DC5}">
      <dgm:prSet/>
      <dgm:spPr/>
      <dgm:t>
        <a:bodyPr/>
        <a:lstStyle/>
        <a:p>
          <a:endParaRPr lang="de-DE"/>
        </a:p>
      </dgm:t>
    </dgm:pt>
    <dgm:pt modelId="{CFA36279-789E-4FDC-9BC4-29BAA4F1D9BA}" type="sibTrans" cxnId="{83BC59DB-1CDD-4E77-95CB-605F34906DC5}">
      <dgm:prSet/>
      <dgm:spPr/>
      <dgm:t>
        <a:bodyPr/>
        <a:lstStyle/>
        <a:p>
          <a:endParaRPr lang="de-DE"/>
        </a:p>
      </dgm:t>
    </dgm:pt>
    <dgm:pt modelId="{4F86474A-F35B-4807-ABB0-F54F8DC51096}">
      <dgm:prSet/>
      <dgm:spPr/>
      <dgm:t>
        <a:bodyPr/>
        <a:lstStyle/>
        <a:p>
          <a:r>
            <a:rPr lang="de-DE"/>
            <a:t>2008: Rückzug von Gates aus dem Tagesgeschäft von Microsoft</a:t>
          </a:r>
        </a:p>
      </dgm:t>
    </dgm:pt>
    <dgm:pt modelId="{7CF370BB-77DA-45BC-A4E7-5E8E4B52F812}" type="parTrans" cxnId="{5FC3F257-D3CB-4AAF-8869-E4137FFF19F2}">
      <dgm:prSet/>
      <dgm:spPr/>
      <dgm:t>
        <a:bodyPr/>
        <a:lstStyle/>
        <a:p>
          <a:endParaRPr lang="de-DE"/>
        </a:p>
      </dgm:t>
    </dgm:pt>
    <dgm:pt modelId="{A1A7C01D-02B7-4695-B311-C5F3FF48A553}" type="sibTrans" cxnId="{5FC3F257-D3CB-4AAF-8869-E4137FFF19F2}">
      <dgm:prSet/>
      <dgm:spPr/>
      <dgm:t>
        <a:bodyPr/>
        <a:lstStyle/>
        <a:p>
          <a:endParaRPr lang="de-DE"/>
        </a:p>
      </dgm:t>
    </dgm:pt>
    <dgm:pt modelId="{B4CAA25C-69DC-44AC-B8AF-2880A0F61E77}">
      <dgm:prSet/>
      <dgm:spPr/>
      <dgm:t>
        <a:bodyPr/>
        <a:lstStyle/>
        <a:p>
          <a:r>
            <a:rPr lang="de-DE"/>
            <a:t>bis 2015: stetige Weiterentwicklung der Programme (Windows Vista, Windows 7, Windows 10 etc.)</a:t>
          </a:r>
        </a:p>
      </dgm:t>
    </dgm:pt>
    <dgm:pt modelId="{C625AF9B-6E1A-41CF-8D6C-928D10F2D9E0}" type="parTrans" cxnId="{19D92F03-FEF9-445A-87FB-95249D9C7A49}">
      <dgm:prSet/>
      <dgm:spPr/>
      <dgm:t>
        <a:bodyPr/>
        <a:lstStyle/>
        <a:p>
          <a:endParaRPr lang="de-DE"/>
        </a:p>
      </dgm:t>
    </dgm:pt>
    <dgm:pt modelId="{D6F61BDF-ED4D-4D78-B628-00B036F00668}" type="sibTrans" cxnId="{19D92F03-FEF9-445A-87FB-95249D9C7A49}">
      <dgm:prSet/>
      <dgm:spPr/>
      <dgm:t>
        <a:bodyPr/>
        <a:lstStyle/>
        <a:p>
          <a:endParaRPr lang="de-DE"/>
        </a:p>
      </dgm:t>
    </dgm:pt>
    <dgm:pt modelId="{28002A40-61B8-4B39-BFC0-F31A353347AB}" type="pres">
      <dgm:prSet presAssocID="{B29A560F-E554-40D0-AD81-717464DE090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2EE8D34-9809-4B48-8DEC-2C80B4126B80}" type="pres">
      <dgm:prSet presAssocID="{B29A560F-E554-40D0-AD81-717464DE090F}" presName="arrow" presStyleLbl="bgShp" presStyleIdx="0" presStyleCnt="1"/>
      <dgm:spPr/>
    </dgm:pt>
    <dgm:pt modelId="{E8DAA430-C81E-453B-9AD8-736741895BC2}" type="pres">
      <dgm:prSet presAssocID="{B29A560F-E554-40D0-AD81-717464DE090F}" presName="linearProcess" presStyleCnt="0"/>
      <dgm:spPr/>
    </dgm:pt>
    <dgm:pt modelId="{CDD53BDE-0493-42A5-BC18-83D61A283F7F}" type="pres">
      <dgm:prSet presAssocID="{494E0D34-6B96-4A82-B091-B25E470FB8AA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177C7E-E40C-4E11-AC99-86C751A7AF63}" type="pres">
      <dgm:prSet presAssocID="{245244C8-4D47-4C63-87F0-31DD633FB0C0}" presName="sibTrans" presStyleCnt="0"/>
      <dgm:spPr/>
    </dgm:pt>
    <dgm:pt modelId="{54624805-77A5-4B28-9B99-0FA6004291B0}" type="pres">
      <dgm:prSet presAssocID="{0AE06750-E427-4C86-8991-48B8075219B4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4DB718-1D0E-4D41-9F8B-6ED3C7553FB4}" type="pres">
      <dgm:prSet presAssocID="{6076FCD0-48D3-489E-9674-D5500EE08B76}" presName="sibTrans" presStyleCnt="0"/>
      <dgm:spPr/>
    </dgm:pt>
    <dgm:pt modelId="{13DA1E65-1391-46FC-812E-8187E23CD3C2}" type="pres">
      <dgm:prSet presAssocID="{6641D408-792B-4E49-AB62-DF0137EECF67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B1C2C8-305D-404A-9B79-B2AF69A82FDE}" type="pres">
      <dgm:prSet presAssocID="{142615D3-AE54-4286-AB6B-3653946F78F8}" presName="sibTrans" presStyleCnt="0"/>
      <dgm:spPr/>
    </dgm:pt>
    <dgm:pt modelId="{37EDAEF7-7752-4B6D-9EB4-622F95754B63}" type="pres">
      <dgm:prSet presAssocID="{27046209-C57F-4B20-B332-EAA45CE61EA6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3D7FDB-B7ED-4112-9CAE-C5E424352998}" type="pres">
      <dgm:prSet presAssocID="{092F961A-22B4-40E4-A239-8D6E01E92A29}" presName="sibTrans" presStyleCnt="0"/>
      <dgm:spPr/>
    </dgm:pt>
    <dgm:pt modelId="{467FABD4-4FD2-49D4-BC1D-2EED742A6776}" type="pres">
      <dgm:prSet presAssocID="{93207708-149F-47D1-93FE-08BDE9424180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05D65E-3710-4ED6-9CBE-3EBDA413CF92}" type="pres">
      <dgm:prSet presAssocID="{CFA36279-789E-4FDC-9BC4-29BAA4F1D9BA}" presName="sibTrans" presStyleCnt="0"/>
      <dgm:spPr/>
    </dgm:pt>
    <dgm:pt modelId="{A5C10630-2D04-4AE1-A8A8-84B53B1A913A}" type="pres">
      <dgm:prSet presAssocID="{4F86474A-F35B-4807-ABB0-F54F8DC51096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55836D-1EB6-4BCF-8148-781A54279659}" type="pres">
      <dgm:prSet presAssocID="{A1A7C01D-02B7-4695-B311-C5F3FF48A553}" presName="sibTrans" presStyleCnt="0"/>
      <dgm:spPr/>
    </dgm:pt>
    <dgm:pt modelId="{FA47565D-06C2-4FA6-AAE0-7C2B8AE831BB}" type="pres">
      <dgm:prSet presAssocID="{B4CAA25C-69DC-44AC-B8AF-2880A0F61E77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05BAF1C-A62D-4B02-AE45-E175C8D14E2B}" type="presOf" srcId="{27046209-C57F-4B20-B332-EAA45CE61EA6}" destId="{37EDAEF7-7752-4B6D-9EB4-622F95754B63}" srcOrd="0" destOrd="0" presId="urn:microsoft.com/office/officeart/2005/8/layout/hProcess9"/>
    <dgm:cxn modelId="{890F1835-969B-4D85-B977-F19EE0470D42}" srcId="{B29A560F-E554-40D0-AD81-717464DE090F}" destId="{0AE06750-E427-4C86-8991-48B8075219B4}" srcOrd="1" destOrd="0" parTransId="{56F90667-67C2-499E-9DE6-4B47F1F918D4}" sibTransId="{6076FCD0-48D3-489E-9674-D5500EE08B76}"/>
    <dgm:cxn modelId="{5581CC66-3C28-428C-AC70-6C753A1D18B2}" srcId="{B29A560F-E554-40D0-AD81-717464DE090F}" destId="{494E0D34-6B96-4A82-B091-B25E470FB8AA}" srcOrd="0" destOrd="0" parTransId="{406BFB03-06D6-44EB-A283-6FB5290505F8}" sibTransId="{245244C8-4D47-4C63-87F0-31DD633FB0C0}"/>
    <dgm:cxn modelId="{83BC59DB-1CDD-4E77-95CB-605F34906DC5}" srcId="{B29A560F-E554-40D0-AD81-717464DE090F}" destId="{93207708-149F-47D1-93FE-08BDE9424180}" srcOrd="4" destOrd="0" parTransId="{AF0935A2-9961-47ED-B79A-DBA360B69148}" sibTransId="{CFA36279-789E-4FDC-9BC4-29BAA4F1D9BA}"/>
    <dgm:cxn modelId="{D82BF5F5-5B23-4ECC-AECC-DA9D61A792E8}" srcId="{B29A560F-E554-40D0-AD81-717464DE090F}" destId="{27046209-C57F-4B20-B332-EAA45CE61EA6}" srcOrd="3" destOrd="0" parTransId="{99EAF995-D7EB-4955-911D-76FE773A9676}" sibTransId="{092F961A-22B4-40E4-A239-8D6E01E92A29}"/>
    <dgm:cxn modelId="{5330AC34-6A10-40FC-8441-87E9AC2161EE}" type="presOf" srcId="{B4CAA25C-69DC-44AC-B8AF-2880A0F61E77}" destId="{FA47565D-06C2-4FA6-AAE0-7C2B8AE831BB}" srcOrd="0" destOrd="0" presId="urn:microsoft.com/office/officeart/2005/8/layout/hProcess9"/>
    <dgm:cxn modelId="{5FC3F257-D3CB-4AAF-8869-E4137FFF19F2}" srcId="{B29A560F-E554-40D0-AD81-717464DE090F}" destId="{4F86474A-F35B-4807-ABB0-F54F8DC51096}" srcOrd="5" destOrd="0" parTransId="{7CF370BB-77DA-45BC-A4E7-5E8E4B52F812}" sibTransId="{A1A7C01D-02B7-4695-B311-C5F3FF48A553}"/>
    <dgm:cxn modelId="{C92B676D-C78B-4E04-83A8-4EC8A7D7C479}" type="presOf" srcId="{494E0D34-6B96-4A82-B091-B25E470FB8AA}" destId="{CDD53BDE-0493-42A5-BC18-83D61A283F7F}" srcOrd="0" destOrd="0" presId="urn:microsoft.com/office/officeart/2005/8/layout/hProcess9"/>
    <dgm:cxn modelId="{0C2AC957-30AC-4FF3-A78F-4B54E5BCADC4}" type="presOf" srcId="{0AE06750-E427-4C86-8991-48B8075219B4}" destId="{54624805-77A5-4B28-9B99-0FA6004291B0}" srcOrd="0" destOrd="0" presId="urn:microsoft.com/office/officeart/2005/8/layout/hProcess9"/>
    <dgm:cxn modelId="{19D92F03-FEF9-445A-87FB-95249D9C7A49}" srcId="{B29A560F-E554-40D0-AD81-717464DE090F}" destId="{B4CAA25C-69DC-44AC-B8AF-2880A0F61E77}" srcOrd="6" destOrd="0" parTransId="{C625AF9B-6E1A-41CF-8D6C-928D10F2D9E0}" sibTransId="{D6F61BDF-ED4D-4D78-B628-00B036F00668}"/>
    <dgm:cxn modelId="{D916445A-EC52-4307-993C-67476FA7B619}" type="presOf" srcId="{4F86474A-F35B-4807-ABB0-F54F8DC51096}" destId="{A5C10630-2D04-4AE1-A8A8-84B53B1A913A}" srcOrd="0" destOrd="0" presId="urn:microsoft.com/office/officeart/2005/8/layout/hProcess9"/>
    <dgm:cxn modelId="{2679EF9D-2362-43BD-AABB-04F73DC1D563}" srcId="{B29A560F-E554-40D0-AD81-717464DE090F}" destId="{6641D408-792B-4E49-AB62-DF0137EECF67}" srcOrd="2" destOrd="0" parTransId="{2E06054D-C784-469D-B56E-37DC55C96468}" sibTransId="{142615D3-AE54-4286-AB6B-3653946F78F8}"/>
    <dgm:cxn modelId="{0D195CDF-6FCC-4428-A035-40E58F19EC2B}" type="presOf" srcId="{93207708-149F-47D1-93FE-08BDE9424180}" destId="{467FABD4-4FD2-49D4-BC1D-2EED742A6776}" srcOrd="0" destOrd="0" presId="urn:microsoft.com/office/officeart/2005/8/layout/hProcess9"/>
    <dgm:cxn modelId="{DB84A4A9-4234-4CA9-8548-F1F626ED10EA}" type="presOf" srcId="{6641D408-792B-4E49-AB62-DF0137EECF67}" destId="{13DA1E65-1391-46FC-812E-8187E23CD3C2}" srcOrd="0" destOrd="0" presId="urn:microsoft.com/office/officeart/2005/8/layout/hProcess9"/>
    <dgm:cxn modelId="{F5A0FB3A-BE8B-4EEF-A816-8EBEC1C54EA6}" type="presOf" srcId="{B29A560F-E554-40D0-AD81-717464DE090F}" destId="{28002A40-61B8-4B39-BFC0-F31A353347AB}" srcOrd="0" destOrd="0" presId="urn:microsoft.com/office/officeart/2005/8/layout/hProcess9"/>
    <dgm:cxn modelId="{CCA1EAAE-22B4-4820-A933-22C5E16B60B5}" type="presParOf" srcId="{28002A40-61B8-4B39-BFC0-F31A353347AB}" destId="{42EE8D34-9809-4B48-8DEC-2C80B4126B80}" srcOrd="0" destOrd="0" presId="urn:microsoft.com/office/officeart/2005/8/layout/hProcess9"/>
    <dgm:cxn modelId="{17F6796B-96CB-4DB9-BFDF-CBE4E8880638}" type="presParOf" srcId="{28002A40-61B8-4B39-BFC0-F31A353347AB}" destId="{E8DAA430-C81E-453B-9AD8-736741895BC2}" srcOrd="1" destOrd="0" presId="urn:microsoft.com/office/officeart/2005/8/layout/hProcess9"/>
    <dgm:cxn modelId="{DA98BBCA-DD2D-44AA-9F3E-9BE89FD5675A}" type="presParOf" srcId="{E8DAA430-C81E-453B-9AD8-736741895BC2}" destId="{CDD53BDE-0493-42A5-BC18-83D61A283F7F}" srcOrd="0" destOrd="0" presId="urn:microsoft.com/office/officeart/2005/8/layout/hProcess9"/>
    <dgm:cxn modelId="{C017052F-C05A-481F-B1A9-9501A3705844}" type="presParOf" srcId="{E8DAA430-C81E-453B-9AD8-736741895BC2}" destId="{FE177C7E-E40C-4E11-AC99-86C751A7AF63}" srcOrd="1" destOrd="0" presId="urn:microsoft.com/office/officeart/2005/8/layout/hProcess9"/>
    <dgm:cxn modelId="{BB2DE020-B9FC-49E2-BBBB-3F87A807E2FC}" type="presParOf" srcId="{E8DAA430-C81E-453B-9AD8-736741895BC2}" destId="{54624805-77A5-4B28-9B99-0FA6004291B0}" srcOrd="2" destOrd="0" presId="urn:microsoft.com/office/officeart/2005/8/layout/hProcess9"/>
    <dgm:cxn modelId="{F98E3B4B-7BAB-46EE-A481-73D378FB8A1B}" type="presParOf" srcId="{E8DAA430-C81E-453B-9AD8-736741895BC2}" destId="{354DB718-1D0E-4D41-9F8B-6ED3C7553FB4}" srcOrd="3" destOrd="0" presId="urn:microsoft.com/office/officeart/2005/8/layout/hProcess9"/>
    <dgm:cxn modelId="{72F487E4-01D7-4658-98B4-33AB00B335BA}" type="presParOf" srcId="{E8DAA430-C81E-453B-9AD8-736741895BC2}" destId="{13DA1E65-1391-46FC-812E-8187E23CD3C2}" srcOrd="4" destOrd="0" presId="urn:microsoft.com/office/officeart/2005/8/layout/hProcess9"/>
    <dgm:cxn modelId="{CB3A8179-5462-4CF6-8311-EC6D039748EC}" type="presParOf" srcId="{E8DAA430-C81E-453B-9AD8-736741895BC2}" destId="{C2B1C2C8-305D-404A-9B79-B2AF69A82FDE}" srcOrd="5" destOrd="0" presId="urn:microsoft.com/office/officeart/2005/8/layout/hProcess9"/>
    <dgm:cxn modelId="{C4901986-13A7-4ECA-841D-FB874D7262EB}" type="presParOf" srcId="{E8DAA430-C81E-453B-9AD8-736741895BC2}" destId="{37EDAEF7-7752-4B6D-9EB4-622F95754B63}" srcOrd="6" destOrd="0" presId="urn:microsoft.com/office/officeart/2005/8/layout/hProcess9"/>
    <dgm:cxn modelId="{C7A35174-8306-4658-9470-8237F98606E5}" type="presParOf" srcId="{E8DAA430-C81E-453B-9AD8-736741895BC2}" destId="{973D7FDB-B7ED-4112-9CAE-C5E424352998}" srcOrd="7" destOrd="0" presId="urn:microsoft.com/office/officeart/2005/8/layout/hProcess9"/>
    <dgm:cxn modelId="{8904146E-D574-493B-8219-8488CBED300F}" type="presParOf" srcId="{E8DAA430-C81E-453B-9AD8-736741895BC2}" destId="{467FABD4-4FD2-49D4-BC1D-2EED742A6776}" srcOrd="8" destOrd="0" presId="urn:microsoft.com/office/officeart/2005/8/layout/hProcess9"/>
    <dgm:cxn modelId="{ECF2E6DD-6E37-4A4D-B369-680774901576}" type="presParOf" srcId="{E8DAA430-C81E-453B-9AD8-736741895BC2}" destId="{5205D65E-3710-4ED6-9CBE-3EBDA413CF92}" srcOrd="9" destOrd="0" presId="urn:microsoft.com/office/officeart/2005/8/layout/hProcess9"/>
    <dgm:cxn modelId="{4942C888-58E7-43A0-AE94-685315C3B91A}" type="presParOf" srcId="{E8DAA430-C81E-453B-9AD8-736741895BC2}" destId="{A5C10630-2D04-4AE1-A8A8-84B53B1A913A}" srcOrd="10" destOrd="0" presId="urn:microsoft.com/office/officeart/2005/8/layout/hProcess9"/>
    <dgm:cxn modelId="{1EE8927F-E2E8-4C1E-9DA9-60A1D54249E9}" type="presParOf" srcId="{E8DAA430-C81E-453B-9AD8-736741895BC2}" destId="{8D55836D-1EB6-4BCF-8148-781A54279659}" srcOrd="11" destOrd="0" presId="urn:microsoft.com/office/officeart/2005/8/layout/hProcess9"/>
    <dgm:cxn modelId="{BA746CB1-CCD9-4BA9-A568-44750E5FB1C6}" type="presParOf" srcId="{E8DAA430-C81E-453B-9AD8-736741895BC2}" destId="{FA47565D-06C2-4FA6-AAE0-7C2B8AE831BB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7999EF-C228-48D9-8802-F10160B9E59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A3E5D2C-A640-4D96-92A4-7176BF589341}">
      <dgm:prSet phldrT="[Text]"/>
      <dgm:spPr/>
      <dgm:t>
        <a:bodyPr/>
        <a:lstStyle/>
        <a:p>
          <a:r>
            <a:rPr lang="de-DE" dirty="0"/>
            <a:t>Ideenauswahl</a:t>
          </a:r>
        </a:p>
      </dgm:t>
    </dgm:pt>
    <dgm:pt modelId="{2734F8C4-07DB-4962-94FF-923510A6DFC8}" type="parTrans" cxnId="{59BF5568-B9B1-46E3-8C29-7DA370BA8FAE}">
      <dgm:prSet/>
      <dgm:spPr/>
      <dgm:t>
        <a:bodyPr/>
        <a:lstStyle/>
        <a:p>
          <a:endParaRPr lang="de-DE"/>
        </a:p>
      </dgm:t>
    </dgm:pt>
    <dgm:pt modelId="{01D4620D-0153-4434-9F3D-8B26361B67F2}" type="sibTrans" cxnId="{59BF5568-B9B1-46E3-8C29-7DA370BA8FAE}">
      <dgm:prSet/>
      <dgm:spPr/>
      <dgm:t>
        <a:bodyPr/>
        <a:lstStyle/>
        <a:p>
          <a:endParaRPr lang="de-DE"/>
        </a:p>
      </dgm:t>
    </dgm:pt>
    <dgm:pt modelId="{537AEA19-DE83-40C9-AE9A-709774202C93}">
      <dgm:prSet phldrT="[Text]"/>
      <dgm:spPr/>
      <dgm:t>
        <a:bodyPr/>
        <a:lstStyle/>
        <a:p>
          <a:r>
            <a:rPr lang="de-DE" dirty="0"/>
            <a:t>Prototypisieren</a:t>
          </a:r>
        </a:p>
      </dgm:t>
    </dgm:pt>
    <dgm:pt modelId="{CB31840C-16E4-417C-8ACC-9047B016E409}" type="parTrans" cxnId="{ABB0AE26-1315-43EA-A3DE-5BAAC1B2BD94}">
      <dgm:prSet/>
      <dgm:spPr/>
      <dgm:t>
        <a:bodyPr/>
        <a:lstStyle/>
        <a:p>
          <a:endParaRPr lang="de-DE"/>
        </a:p>
      </dgm:t>
    </dgm:pt>
    <dgm:pt modelId="{B4543F8C-4B47-4455-8134-6E501E1D4E40}" type="sibTrans" cxnId="{ABB0AE26-1315-43EA-A3DE-5BAAC1B2BD94}">
      <dgm:prSet/>
      <dgm:spPr/>
      <dgm:t>
        <a:bodyPr/>
        <a:lstStyle/>
        <a:p>
          <a:endParaRPr lang="de-DE"/>
        </a:p>
      </dgm:t>
    </dgm:pt>
    <dgm:pt modelId="{73F5A282-40AF-4F86-87BC-11BF3BB8C92E}">
      <dgm:prSet phldrT="[Text]"/>
      <dgm:spPr/>
      <dgm:t>
        <a:bodyPr/>
        <a:lstStyle/>
        <a:p>
          <a:r>
            <a:rPr lang="de-DE" dirty="0"/>
            <a:t>Pitch</a:t>
          </a:r>
        </a:p>
      </dgm:t>
    </dgm:pt>
    <dgm:pt modelId="{E025FCB7-B87D-4561-98E9-CF6525A0FC58}" type="parTrans" cxnId="{CE38C74C-5A84-4D3C-B892-AE1D8D4C5F47}">
      <dgm:prSet/>
      <dgm:spPr/>
      <dgm:t>
        <a:bodyPr/>
        <a:lstStyle/>
        <a:p>
          <a:endParaRPr lang="de-DE"/>
        </a:p>
      </dgm:t>
    </dgm:pt>
    <dgm:pt modelId="{F041B5E7-1A6C-462F-905C-490F41617626}" type="sibTrans" cxnId="{CE38C74C-5A84-4D3C-B892-AE1D8D4C5F47}">
      <dgm:prSet/>
      <dgm:spPr/>
      <dgm:t>
        <a:bodyPr/>
        <a:lstStyle/>
        <a:p>
          <a:endParaRPr lang="de-DE"/>
        </a:p>
      </dgm:t>
    </dgm:pt>
    <dgm:pt modelId="{9CEDB8F6-D1CB-4314-8941-5940B2573A8A}" type="pres">
      <dgm:prSet presAssocID="{ED7999EF-C228-48D9-8802-F10160B9E59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F1E37615-DD88-4FA2-9A05-088E4865314B}" type="pres">
      <dgm:prSet presAssocID="{AA3E5D2C-A640-4D96-92A4-7176BF589341}" presName="Accent1" presStyleCnt="0"/>
      <dgm:spPr/>
    </dgm:pt>
    <dgm:pt modelId="{286DC1A9-C781-4A0D-ADD0-368A0EFEFDF0}" type="pres">
      <dgm:prSet presAssocID="{AA3E5D2C-A640-4D96-92A4-7176BF589341}" presName="Accent" presStyleLbl="node1" presStyleIdx="0" presStyleCnt="3"/>
      <dgm:spPr>
        <a:solidFill>
          <a:srgbClr val="C00000"/>
        </a:solidFill>
      </dgm:spPr>
    </dgm:pt>
    <dgm:pt modelId="{7E26CF2C-6A48-47E1-B206-5BDFF9C49F7B}" type="pres">
      <dgm:prSet presAssocID="{AA3E5D2C-A640-4D96-92A4-7176BF58934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3E41F2-3AAA-4718-908E-2C5F54BE8EAF}" type="pres">
      <dgm:prSet presAssocID="{537AEA19-DE83-40C9-AE9A-709774202C93}" presName="Accent2" presStyleCnt="0"/>
      <dgm:spPr/>
    </dgm:pt>
    <dgm:pt modelId="{F830F650-BFF8-4C65-8393-BD117CBA1A06}" type="pres">
      <dgm:prSet presAssocID="{537AEA19-DE83-40C9-AE9A-709774202C93}" presName="Accent" presStyleLbl="node1" presStyleIdx="1" presStyleCnt="3"/>
      <dgm:spPr/>
    </dgm:pt>
    <dgm:pt modelId="{A8872D28-669F-46DD-8B3A-B829E329EACA}" type="pres">
      <dgm:prSet presAssocID="{537AEA19-DE83-40C9-AE9A-709774202C9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16A588-C628-497A-988F-0F75D210ABB8}" type="pres">
      <dgm:prSet presAssocID="{73F5A282-40AF-4F86-87BC-11BF3BB8C92E}" presName="Accent3" presStyleCnt="0"/>
      <dgm:spPr/>
    </dgm:pt>
    <dgm:pt modelId="{5665506A-2B96-4FCF-BADE-005BADFA0EA6}" type="pres">
      <dgm:prSet presAssocID="{73F5A282-40AF-4F86-87BC-11BF3BB8C92E}" presName="Accent" presStyleLbl="node1" presStyleIdx="2" presStyleCnt="3"/>
      <dgm:spPr/>
    </dgm:pt>
    <dgm:pt modelId="{AE4783E7-1EFE-47DB-B893-F45E399BD1A1}" type="pres">
      <dgm:prSet presAssocID="{73F5A282-40AF-4F86-87BC-11BF3BB8C92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6987B1E-44ED-49D9-B715-EB8C93639DD8}" type="presOf" srcId="{ED7999EF-C228-48D9-8802-F10160B9E59F}" destId="{9CEDB8F6-D1CB-4314-8941-5940B2573A8A}" srcOrd="0" destOrd="0" presId="urn:microsoft.com/office/officeart/2009/layout/CircleArrowProcess"/>
    <dgm:cxn modelId="{3319D916-08BA-4D33-A15B-EDB2B5F2090D}" type="presOf" srcId="{537AEA19-DE83-40C9-AE9A-709774202C93}" destId="{A8872D28-669F-46DD-8B3A-B829E329EACA}" srcOrd="0" destOrd="0" presId="urn:microsoft.com/office/officeart/2009/layout/CircleArrowProcess"/>
    <dgm:cxn modelId="{AD16DAC9-FB89-4C0C-AC27-68ABA2FC0485}" type="presOf" srcId="{AA3E5D2C-A640-4D96-92A4-7176BF589341}" destId="{7E26CF2C-6A48-47E1-B206-5BDFF9C49F7B}" srcOrd="0" destOrd="0" presId="urn:microsoft.com/office/officeart/2009/layout/CircleArrowProcess"/>
    <dgm:cxn modelId="{CE38C74C-5A84-4D3C-B892-AE1D8D4C5F47}" srcId="{ED7999EF-C228-48D9-8802-F10160B9E59F}" destId="{73F5A282-40AF-4F86-87BC-11BF3BB8C92E}" srcOrd="2" destOrd="0" parTransId="{E025FCB7-B87D-4561-98E9-CF6525A0FC58}" sibTransId="{F041B5E7-1A6C-462F-905C-490F41617626}"/>
    <dgm:cxn modelId="{92C53D87-A5CF-482C-AC04-0605DE848D4D}" type="presOf" srcId="{73F5A282-40AF-4F86-87BC-11BF3BB8C92E}" destId="{AE4783E7-1EFE-47DB-B893-F45E399BD1A1}" srcOrd="0" destOrd="0" presId="urn:microsoft.com/office/officeart/2009/layout/CircleArrowProcess"/>
    <dgm:cxn modelId="{59BF5568-B9B1-46E3-8C29-7DA370BA8FAE}" srcId="{ED7999EF-C228-48D9-8802-F10160B9E59F}" destId="{AA3E5D2C-A640-4D96-92A4-7176BF589341}" srcOrd="0" destOrd="0" parTransId="{2734F8C4-07DB-4962-94FF-923510A6DFC8}" sibTransId="{01D4620D-0153-4434-9F3D-8B26361B67F2}"/>
    <dgm:cxn modelId="{ABB0AE26-1315-43EA-A3DE-5BAAC1B2BD94}" srcId="{ED7999EF-C228-48D9-8802-F10160B9E59F}" destId="{537AEA19-DE83-40C9-AE9A-709774202C93}" srcOrd="1" destOrd="0" parTransId="{CB31840C-16E4-417C-8ACC-9047B016E409}" sibTransId="{B4543F8C-4B47-4455-8134-6E501E1D4E40}"/>
    <dgm:cxn modelId="{5A5C6341-1868-4BA2-AD55-090579F9EE06}" type="presParOf" srcId="{9CEDB8F6-D1CB-4314-8941-5940B2573A8A}" destId="{F1E37615-DD88-4FA2-9A05-088E4865314B}" srcOrd="0" destOrd="0" presId="urn:microsoft.com/office/officeart/2009/layout/CircleArrowProcess"/>
    <dgm:cxn modelId="{164007DC-9B47-474E-B286-8DEB7C3EB9EB}" type="presParOf" srcId="{F1E37615-DD88-4FA2-9A05-088E4865314B}" destId="{286DC1A9-C781-4A0D-ADD0-368A0EFEFDF0}" srcOrd="0" destOrd="0" presId="urn:microsoft.com/office/officeart/2009/layout/CircleArrowProcess"/>
    <dgm:cxn modelId="{88D3C465-5D70-442E-AD5C-8235908BBA61}" type="presParOf" srcId="{9CEDB8F6-D1CB-4314-8941-5940B2573A8A}" destId="{7E26CF2C-6A48-47E1-B206-5BDFF9C49F7B}" srcOrd="1" destOrd="0" presId="urn:microsoft.com/office/officeart/2009/layout/CircleArrowProcess"/>
    <dgm:cxn modelId="{3F08112D-2CC5-4757-B97C-2B25A74A3E42}" type="presParOf" srcId="{9CEDB8F6-D1CB-4314-8941-5940B2573A8A}" destId="{BF3E41F2-3AAA-4718-908E-2C5F54BE8EAF}" srcOrd="2" destOrd="0" presId="urn:microsoft.com/office/officeart/2009/layout/CircleArrowProcess"/>
    <dgm:cxn modelId="{EF8D0ED1-9380-4587-90CD-A52DFF5677B9}" type="presParOf" srcId="{BF3E41F2-3AAA-4718-908E-2C5F54BE8EAF}" destId="{F830F650-BFF8-4C65-8393-BD117CBA1A06}" srcOrd="0" destOrd="0" presId="urn:microsoft.com/office/officeart/2009/layout/CircleArrowProcess"/>
    <dgm:cxn modelId="{7D3E4E06-687D-4476-95D0-DF84BC99BDD2}" type="presParOf" srcId="{9CEDB8F6-D1CB-4314-8941-5940B2573A8A}" destId="{A8872D28-669F-46DD-8B3A-B829E329EACA}" srcOrd="3" destOrd="0" presId="urn:microsoft.com/office/officeart/2009/layout/CircleArrowProcess"/>
    <dgm:cxn modelId="{B2B9DA43-55A0-4303-800D-09CD76585C9A}" type="presParOf" srcId="{9CEDB8F6-D1CB-4314-8941-5940B2573A8A}" destId="{A616A588-C628-497A-988F-0F75D210ABB8}" srcOrd="4" destOrd="0" presId="urn:microsoft.com/office/officeart/2009/layout/CircleArrowProcess"/>
    <dgm:cxn modelId="{AE312FA9-43AE-46EE-8366-92292CAC18C2}" type="presParOf" srcId="{A616A588-C628-497A-988F-0F75D210ABB8}" destId="{5665506A-2B96-4FCF-BADE-005BADFA0EA6}" srcOrd="0" destOrd="0" presId="urn:microsoft.com/office/officeart/2009/layout/CircleArrowProcess"/>
    <dgm:cxn modelId="{EF8D0F4F-ED94-4A5E-9883-D01D9C16286E}" type="presParOf" srcId="{9CEDB8F6-D1CB-4314-8941-5940B2573A8A}" destId="{AE4783E7-1EFE-47DB-B893-F45E399BD1A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7999EF-C228-48D9-8802-F10160B9E59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A3E5D2C-A640-4D96-92A4-7176BF589341}">
      <dgm:prSet phldrT="[Text]"/>
      <dgm:spPr/>
      <dgm:t>
        <a:bodyPr/>
        <a:lstStyle/>
        <a:p>
          <a:r>
            <a:rPr lang="de-DE" dirty="0"/>
            <a:t>Ideenauswahl</a:t>
          </a:r>
        </a:p>
      </dgm:t>
    </dgm:pt>
    <dgm:pt modelId="{2734F8C4-07DB-4962-94FF-923510A6DFC8}" type="parTrans" cxnId="{59BF5568-B9B1-46E3-8C29-7DA370BA8FAE}">
      <dgm:prSet/>
      <dgm:spPr/>
      <dgm:t>
        <a:bodyPr/>
        <a:lstStyle/>
        <a:p>
          <a:endParaRPr lang="de-DE"/>
        </a:p>
      </dgm:t>
    </dgm:pt>
    <dgm:pt modelId="{01D4620D-0153-4434-9F3D-8B26361B67F2}" type="sibTrans" cxnId="{59BF5568-B9B1-46E3-8C29-7DA370BA8FAE}">
      <dgm:prSet/>
      <dgm:spPr/>
      <dgm:t>
        <a:bodyPr/>
        <a:lstStyle/>
        <a:p>
          <a:endParaRPr lang="de-DE"/>
        </a:p>
      </dgm:t>
    </dgm:pt>
    <dgm:pt modelId="{537AEA19-DE83-40C9-AE9A-709774202C93}">
      <dgm:prSet phldrT="[Text]"/>
      <dgm:spPr/>
      <dgm:t>
        <a:bodyPr/>
        <a:lstStyle/>
        <a:p>
          <a:r>
            <a:rPr lang="de-DE" dirty="0"/>
            <a:t>Prototypisieren</a:t>
          </a:r>
        </a:p>
      </dgm:t>
    </dgm:pt>
    <dgm:pt modelId="{CB31840C-16E4-417C-8ACC-9047B016E409}" type="parTrans" cxnId="{ABB0AE26-1315-43EA-A3DE-5BAAC1B2BD94}">
      <dgm:prSet/>
      <dgm:spPr/>
      <dgm:t>
        <a:bodyPr/>
        <a:lstStyle/>
        <a:p>
          <a:endParaRPr lang="de-DE"/>
        </a:p>
      </dgm:t>
    </dgm:pt>
    <dgm:pt modelId="{B4543F8C-4B47-4455-8134-6E501E1D4E40}" type="sibTrans" cxnId="{ABB0AE26-1315-43EA-A3DE-5BAAC1B2BD94}">
      <dgm:prSet/>
      <dgm:spPr/>
      <dgm:t>
        <a:bodyPr/>
        <a:lstStyle/>
        <a:p>
          <a:endParaRPr lang="de-DE"/>
        </a:p>
      </dgm:t>
    </dgm:pt>
    <dgm:pt modelId="{73F5A282-40AF-4F86-87BC-11BF3BB8C92E}">
      <dgm:prSet phldrT="[Text]"/>
      <dgm:spPr/>
      <dgm:t>
        <a:bodyPr/>
        <a:lstStyle/>
        <a:p>
          <a:r>
            <a:rPr lang="de-DE" dirty="0"/>
            <a:t>Pitch</a:t>
          </a:r>
        </a:p>
      </dgm:t>
    </dgm:pt>
    <dgm:pt modelId="{E025FCB7-B87D-4561-98E9-CF6525A0FC58}" type="parTrans" cxnId="{CE38C74C-5A84-4D3C-B892-AE1D8D4C5F47}">
      <dgm:prSet/>
      <dgm:spPr/>
      <dgm:t>
        <a:bodyPr/>
        <a:lstStyle/>
        <a:p>
          <a:endParaRPr lang="de-DE"/>
        </a:p>
      </dgm:t>
    </dgm:pt>
    <dgm:pt modelId="{F041B5E7-1A6C-462F-905C-490F41617626}" type="sibTrans" cxnId="{CE38C74C-5A84-4D3C-B892-AE1D8D4C5F47}">
      <dgm:prSet/>
      <dgm:spPr/>
      <dgm:t>
        <a:bodyPr/>
        <a:lstStyle/>
        <a:p>
          <a:endParaRPr lang="de-DE"/>
        </a:p>
      </dgm:t>
    </dgm:pt>
    <dgm:pt modelId="{9CEDB8F6-D1CB-4314-8941-5940B2573A8A}" type="pres">
      <dgm:prSet presAssocID="{ED7999EF-C228-48D9-8802-F10160B9E59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F1E37615-DD88-4FA2-9A05-088E4865314B}" type="pres">
      <dgm:prSet presAssocID="{AA3E5D2C-A640-4D96-92A4-7176BF589341}" presName="Accent1" presStyleCnt="0"/>
      <dgm:spPr/>
    </dgm:pt>
    <dgm:pt modelId="{286DC1A9-C781-4A0D-ADD0-368A0EFEFDF0}" type="pres">
      <dgm:prSet presAssocID="{AA3E5D2C-A640-4D96-92A4-7176BF589341}" presName="Accent" presStyleLbl="node1" presStyleIdx="0" presStyleCnt="3"/>
      <dgm:spPr>
        <a:solidFill>
          <a:srgbClr val="C00000"/>
        </a:solidFill>
      </dgm:spPr>
    </dgm:pt>
    <dgm:pt modelId="{7E26CF2C-6A48-47E1-B206-5BDFF9C49F7B}" type="pres">
      <dgm:prSet presAssocID="{AA3E5D2C-A640-4D96-92A4-7176BF58934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3E41F2-3AAA-4718-908E-2C5F54BE8EAF}" type="pres">
      <dgm:prSet presAssocID="{537AEA19-DE83-40C9-AE9A-709774202C93}" presName="Accent2" presStyleCnt="0"/>
      <dgm:spPr/>
    </dgm:pt>
    <dgm:pt modelId="{F830F650-BFF8-4C65-8393-BD117CBA1A06}" type="pres">
      <dgm:prSet presAssocID="{537AEA19-DE83-40C9-AE9A-709774202C93}" presName="Accent" presStyleLbl="node1" presStyleIdx="1" presStyleCnt="3"/>
      <dgm:spPr>
        <a:solidFill>
          <a:srgbClr val="C00000"/>
        </a:solidFill>
      </dgm:spPr>
    </dgm:pt>
    <dgm:pt modelId="{A8872D28-669F-46DD-8B3A-B829E329EACA}" type="pres">
      <dgm:prSet presAssocID="{537AEA19-DE83-40C9-AE9A-709774202C9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16A588-C628-497A-988F-0F75D210ABB8}" type="pres">
      <dgm:prSet presAssocID="{73F5A282-40AF-4F86-87BC-11BF3BB8C92E}" presName="Accent3" presStyleCnt="0"/>
      <dgm:spPr/>
    </dgm:pt>
    <dgm:pt modelId="{5665506A-2B96-4FCF-BADE-005BADFA0EA6}" type="pres">
      <dgm:prSet presAssocID="{73F5A282-40AF-4F86-87BC-11BF3BB8C92E}" presName="Accent" presStyleLbl="node1" presStyleIdx="2" presStyleCnt="3"/>
      <dgm:spPr/>
    </dgm:pt>
    <dgm:pt modelId="{AE4783E7-1EFE-47DB-B893-F45E399BD1A1}" type="pres">
      <dgm:prSet presAssocID="{73F5A282-40AF-4F86-87BC-11BF3BB8C92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6987B1E-44ED-49D9-B715-EB8C93639DD8}" type="presOf" srcId="{ED7999EF-C228-48D9-8802-F10160B9E59F}" destId="{9CEDB8F6-D1CB-4314-8941-5940B2573A8A}" srcOrd="0" destOrd="0" presId="urn:microsoft.com/office/officeart/2009/layout/CircleArrowProcess"/>
    <dgm:cxn modelId="{3319D916-08BA-4D33-A15B-EDB2B5F2090D}" type="presOf" srcId="{537AEA19-DE83-40C9-AE9A-709774202C93}" destId="{A8872D28-669F-46DD-8B3A-B829E329EACA}" srcOrd="0" destOrd="0" presId="urn:microsoft.com/office/officeart/2009/layout/CircleArrowProcess"/>
    <dgm:cxn modelId="{AD16DAC9-FB89-4C0C-AC27-68ABA2FC0485}" type="presOf" srcId="{AA3E5D2C-A640-4D96-92A4-7176BF589341}" destId="{7E26CF2C-6A48-47E1-B206-5BDFF9C49F7B}" srcOrd="0" destOrd="0" presId="urn:microsoft.com/office/officeart/2009/layout/CircleArrowProcess"/>
    <dgm:cxn modelId="{CE38C74C-5A84-4D3C-B892-AE1D8D4C5F47}" srcId="{ED7999EF-C228-48D9-8802-F10160B9E59F}" destId="{73F5A282-40AF-4F86-87BC-11BF3BB8C92E}" srcOrd="2" destOrd="0" parTransId="{E025FCB7-B87D-4561-98E9-CF6525A0FC58}" sibTransId="{F041B5E7-1A6C-462F-905C-490F41617626}"/>
    <dgm:cxn modelId="{92C53D87-A5CF-482C-AC04-0605DE848D4D}" type="presOf" srcId="{73F5A282-40AF-4F86-87BC-11BF3BB8C92E}" destId="{AE4783E7-1EFE-47DB-B893-F45E399BD1A1}" srcOrd="0" destOrd="0" presId="urn:microsoft.com/office/officeart/2009/layout/CircleArrowProcess"/>
    <dgm:cxn modelId="{59BF5568-B9B1-46E3-8C29-7DA370BA8FAE}" srcId="{ED7999EF-C228-48D9-8802-F10160B9E59F}" destId="{AA3E5D2C-A640-4D96-92A4-7176BF589341}" srcOrd="0" destOrd="0" parTransId="{2734F8C4-07DB-4962-94FF-923510A6DFC8}" sibTransId="{01D4620D-0153-4434-9F3D-8B26361B67F2}"/>
    <dgm:cxn modelId="{ABB0AE26-1315-43EA-A3DE-5BAAC1B2BD94}" srcId="{ED7999EF-C228-48D9-8802-F10160B9E59F}" destId="{537AEA19-DE83-40C9-AE9A-709774202C93}" srcOrd="1" destOrd="0" parTransId="{CB31840C-16E4-417C-8ACC-9047B016E409}" sibTransId="{B4543F8C-4B47-4455-8134-6E501E1D4E40}"/>
    <dgm:cxn modelId="{5A5C6341-1868-4BA2-AD55-090579F9EE06}" type="presParOf" srcId="{9CEDB8F6-D1CB-4314-8941-5940B2573A8A}" destId="{F1E37615-DD88-4FA2-9A05-088E4865314B}" srcOrd="0" destOrd="0" presId="urn:microsoft.com/office/officeart/2009/layout/CircleArrowProcess"/>
    <dgm:cxn modelId="{164007DC-9B47-474E-B286-8DEB7C3EB9EB}" type="presParOf" srcId="{F1E37615-DD88-4FA2-9A05-088E4865314B}" destId="{286DC1A9-C781-4A0D-ADD0-368A0EFEFDF0}" srcOrd="0" destOrd="0" presId="urn:microsoft.com/office/officeart/2009/layout/CircleArrowProcess"/>
    <dgm:cxn modelId="{88D3C465-5D70-442E-AD5C-8235908BBA61}" type="presParOf" srcId="{9CEDB8F6-D1CB-4314-8941-5940B2573A8A}" destId="{7E26CF2C-6A48-47E1-B206-5BDFF9C49F7B}" srcOrd="1" destOrd="0" presId="urn:microsoft.com/office/officeart/2009/layout/CircleArrowProcess"/>
    <dgm:cxn modelId="{3F08112D-2CC5-4757-B97C-2B25A74A3E42}" type="presParOf" srcId="{9CEDB8F6-D1CB-4314-8941-5940B2573A8A}" destId="{BF3E41F2-3AAA-4718-908E-2C5F54BE8EAF}" srcOrd="2" destOrd="0" presId="urn:microsoft.com/office/officeart/2009/layout/CircleArrowProcess"/>
    <dgm:cxn modelId="{EF8D0ED1-9380-4587-90CD-A52DFF5677B9}" type="presParOf" srcId="{BF3E41F2-3AAA-4718-908E-2C5F54BE8EAF}" destId="{F830F650-BFF8-4C65-8393-BD117CBA1A06}" srcOrd="0" destOrd="0" presId="urn:microsoft.com/office/officeart/2009/layout/CircleArrowProcess"/>
    <dgm:cxn modelId="{7D3E4E06-687D-4476-95D0-DF84BC99BDD2}" type="presParOf" srcId="{9CEDB8F6-D1CB-4314-8941-5940B2573A8A}" destId="{A8872D28-669F-46DD-8B3A-B829E329EACA}" srcOrd="3" destOrd="0" presId="urn:microsoft.com/office/officeart/2009/layout/CircleArrowProcess"/>
    <dgm:cxn modelId="{B2B9DA43-55A0-4303-800D-09CD76585C9A}" type="presParOf" srcId="{9CEDB8F6-D1CB-4314-8941-5940B2573A8A}" destId="{A616A588-C628-497A-988F-0F75D210ABB8}" srcOrd="4" destOrd="0" presId="urn:microsoft.com/office/officeart/2009/layout/CircleArrowProcess"/>
    <dgm:cxn modelId="{AE312FA9-43AE-46EE-8366-92292CAC18C2}" type="presParOf" srcId="{A616A588-C628-497A-988F-0F75D210ABB8}" destId="{5665506A-2B96-4FCF-BADE-005BADFA0EA6}" srcOrd="0" destOrd="0" presId="urn:microsoft.com/office/officeart/2009/layout/CircleArrowProcess"/>
    <dgm:cxn modelId="{EF8D0F4F-ED94-4A5E-9883-D01D9C16286E}" type="presParOf" srcId="{9CEDB8F6-D1CB-4314-8941-5940B2573A8A}" destId="{AE4783E7-1EFE-47DB-B893-F45E399BD1A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8C496-4243-4407-95A5-3FDD298D3462}">
      <dsp:nvSpPr>
        <dsp:cNvPr id="0" name=""/>
        <dsp:cNvSpPr/>
      </dsp:nvSpPr>
      <dsp:spPr>
        <a:xfrm>
          <a:off x="2276" y="43281"/>
          <a:ext cx="2026077" cy="8104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/>
            <a:t>8 Uhr</a:t>
          </a:r>
        </a:p>
      </dsp:txBody>
      <dsp:txXfrm>
        <a:off x="407492" y="43281"/>
        <a:ext cx="1215646" cy="810431"/>
      </dsp:txXfrm>
    </dsp:sp>
    <dsp:sp modelId="{284F737A-74AD-4349-8367-F067F6E0F3D3}">
      <dsp:nvSpPr>
        <dsp:cNvPr id="0" name=""/>
        <dsp:cNvSpPr/>
      </dsp:nvSpPr>
      <dsp:spPr>
        <a:xfrm>
          <a:off x="1825746" y="43281"/>
          <a:ext cx="2026077" cy="8104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/>
            <a:t>12 Uhr</a:t>
          </a:r>
        </a:p>
      </dsp:txBody>
      <dsp:txXfrm>
        <a:off x="2230962" y="43281"/>
        <a:ext cx="1215646" cy="810431"/>
      </dsp:txXfrm>
    </dsp:sp>
    <dsp:sp modelId="{C0B0A000-7E2E-4685-9A3C-394287AC30EE}">
      <dsp:nvSpPr>
        <dsp:cNvPr id="0" name=""/>
        <dsp:cNvSpPr/>
      </dsp:nvSpPr>
      <dsp:spPr>
        <a:xfrm>
          <a:off x="3649216" y="43281"/>
          <a:ext cx="2026077" cy="8104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/>
            <a:t>16 Uhr</a:t>
          </a:r>
        </a:p>
      </dsp:txBody>
      <dsp:txXfrm>
        <a:off x="4054432" y="43281"/>
        <a:ext cx="1215646" cy="810431"/>
      </dsp:txXfrm>
    </dsp:sp>
    <dsp:sp modelId="{A38E3278-635E-4B2A-92AA-43629D0FC570}">
      <dsp:nvSpPr>
        <dsp:cNvPr id="0" name=""/>
        <dsp:cNvSpPr/>
      </dsp:nvSpPr>
      <dsp:spPr>
        <a:xfrm>
          <a:off x="5472686" y="43281"/>
          <a:ext cx="2026077" cy="8104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/>
            <a:t>20 Uhr</a:t>
          </a:r>
        </a:p>
      </dsp:txBody>
      <dsp:txXfrm>
        <a:off x="5877902" y="43281"/>
        <a:ext cx="1215646" cy="810431"/>
      </dsp:txXfrm>
    </dsp:sp>
    <dsp:sp modelId="{8048E6D9-8804-4F31-B80C-A1CADA806277}">
      <dsp:nvSpPr>
        <dsp:cNvPr id="0" name=""/>
        <dsp:cNvSpPr/>
      </dsp:nvSpPr>
      <dsp:spPr>
        <a:xfrm>
          <a:off x="7296156" y="43281"/>
          <a:ext cx="2026077" cy="8104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/>
            <a:t>24 Uhr</a:t>
          </a:r>
        </a:p>
      </dsp:txBody>
      <dsp:txXfrm>
        <a:off x="7701372" y="43281"/>
        <a:ext cx="1215646" cy="810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67E5D-63AD-4FE1-82B1-27BE719F9FF8}">
      <dsp:nvSpPr>
        <dsp:cNvPr id="0" name=""/>
        <dsp:cNvSpPr/>
      </dsp:nvSpPr>
      <dsp:spPr>
        <a:xfrm>
          <a:off x="887849" y="0"/>
          <a:ext cx="10062300" cy="25202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63012-678E-4627-809E-D0C5713D27AE}">
      <dsp:nvSpPr>
        <dsp:cNvPr id="0" name=""/>
        <dsp:cNvSpPr/>
      </dsp:nvSpPr>
      <dsp:spPr>
        <a:xfrm>
          <a:off x="5780" y="756084"/>
          <a:ext cx="1290157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/>
            <a:t>1877: Erfindung des Phonographen mit "Edison-Walze"</a:t>
          </a:r>
        </a:p>
      </dsp:txBody>
      <dsp:txXfrm>
        <a:off x="54992" y="805296"/>
        <a:ext cx="1191733" cy="909688"/>
      </dsp:txXfrm>
    </dsp:sp>
    <dsp:sp modelId="{4B3CD1F1-1386-430B-8320-F1A7BFAB93D7}">
      <dsp:nvSpPr>
        <dsp:cNvPr id="0" name=""/>
        <dsp:cNvSpPr/>
      </dsp:nvSpPr>
      <dsp:spPr>
        <a:xfrm>
          <a:off x="1510963" y="756084"/>
          <a:ext cx="1290157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/>
            <a:t>1878: perfektionierte das Telefon mit einem Kohlekörner-mikrofon</a:t>
          </a:r>
        </a:p>
      </dsp:txBody>
      <dsp:txXfrm>
        <a:off x="1560175" y="805296"/>
        <a:ext cx="1191733" cy="909688"/>
      </dsp:txXfrm>
    </dsp:sp>
    <dsp:sp modelId="{33764679-F112-4E42-9D3A-F6B18FCD35A8}">
      <dsp:nvSpPr>
        <dsp:cNvPr id="0" name=""/>
        <dsp:cNvSpPr/>
      </dsp:nvSpPr>
      <dsp:spPr>
        <a:xfrm>
          <a:off x="3016146" y="756084"/>
          <a:ext cx="1290157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1880: Schmelz-sicherung mit Bleifaden</a:t>
          </a:r>
        </a:p>
      </dsp:txBody>
      <dsp:txXfrm>
        <a:off x="3065358" y="805296"/>
        <a:ext cx="1191733" cy="909688"/>
      </dsp:txXfrm>
    </dsp:sp>
    <dsp:sp modelId="{33A988BA-E962-4C51-B48C-7786C2B32ED9}">
      <dsp:nvSpPr>
        <dsp:cNvPr id="0" name=""/>
        <dsp:cNvSpPr/>
      </dsp:nvSpPr>
      <dsp:spPr>
        <a:xfrm>
          <a:off x="4521329" y="756084"/>
          <a:ext cx="1290157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/>
            <a:t>1882: nach seinen Plänen wurde das erste Elektrizitätswerk in New York in Betrieb genommen</a:t>
          </a:r>
        </a:p>
      </dsp:txBody>
      <dsp:txXfrm>
        <a:off x="4570541" y="805296"/>
        <a:ext cx="1191733" cy="909688"/>
      </dsp:txXfrm>
    </dsp:sp>
    <dsp:sp modelId="{B254F49D-1279-49C5-A171-AD6E2AB82DD0}">
      <dsp:nvSpPr>
        <dsp:cNvPr id="0" name=""/>
        <dsp:cNvSpPr/>
      </dsp:nvSpPr>
      <dsp:spPr>
        <a:xfrm>
          <a:off x="6026513" y="756084"/>
          <a:ext cx="1290157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1891: erste brauchbare Filmkamera</a:t>
          </a:r>
        </a:p>
      </dsp:txBody>
      <dsp:txXfrm>
        <a:off x="6075725" y="805296"/>
        <a:ext cx="1191733" cy="909688"/>
      </dsp:txXfrm>
    </dsp:sp>
    <dsp:sp modelId="{49FB6185-15D2-412D-AE68-8ECFD908F926}">
      <dsp:nvSpPr>
        <dsp:cNvPr id="0" name=""/>
        <dsp:cNvSpPr/>
      </dsp:nvSpPr>
      <dsp:spPr>
        <a:xfrm>
          <a:off x="7531696" y="756084"/>
          <a:ext cx="1290157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1892: </a:t>
          </a:r>
          <a:r>
            <a:rPr lang="en-US" sz="1100" kern="1200" dirty="0" err="1"/>
            <a:t>Gründung</a:t>
          </a:r>
          <a:r>
            <a:rPr lang="en-US" sz="1100" kern="1200" dirty="0"/>
            <a:t> GE „General Electric Company”</a:t>
          </a:r>
          <a:endParaRPr lang="de-DE" sz="1100" kern="1200" dirty="0"/>
        </a:p>
      </dsp:txBody>
      <dsp:txXfrm>
        <a:off x="7580908" y="805296"/>
        <a:ext cx="1191733" cy="909688"/>
      </dsp:txXfrm>
    </dsp:sp>
    <dsp:sp modelId="{C8760FF8-1050-4A93-8BF2-9E0B13E22157}">
      <dsp:nvSpPr>
        <dsp:cNvPr id="0" name=""/>
        <dsp:cNvSpPr/>
      </dsp:nvSpPr>
      <dsp:spPr>
        <a:xfrm>
          <a:off x="9036879" y="756084"/>
          <a:ext cx="1290157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1894: </a:t>
          </a:r>
          <a:r>
            <a:rPr lang="en-US" sz="1100" kern="1200" dirty="0" err="1"/>
            <a:t>Eröffnung</a:t>
          </a:r>
          <a:r>
            <a:rPr lang="en-US" sz="1100" kern="1200" dirty="0"/>
            <a:t> des </a:t>
          </a:r>
          <a:r>
            <a:rPr lang="en-US" sz="1100" kern="1200" dirty="0" err="1"/>
            <a:t>ersten</a:t>
          </a:r>
          <a:r>
            <a:rPr lang="en-US" sz="1100" kern="1200" dirty="0"/>
            <a:t> </a:t>
          </a:r>
          <a:r>
            <a:rPr lang="en-US" sz="1100" kern="1200" dirty="0" err="1"/>
            <a:t>Kinos</a:t>
          </a:r>
          <a:endParaRPr lang="de-DE" sz="1100" kern="1200" dirty="0"/>
        </a:p>
      </dsp:txBody>
      <dsp:txXfrm>
        <a:off x="9086091" y="805296"/>
        <a:ext cx="1191733" cy="909688"/>
      </dsp:txXfrm>
    </dsp:sp>
    <dsp:sp modelId="{8B834F71-A214-46B2-8BBD-702160D0FB46}">
      <dsp:nvSpPr>
        <dsp:cNvPr id="0" name=""/>
        <dsp:cNvSpPr/>
      </dsp:nvSpPr>
      <dsp:spPr>
        <a:xfrm>
          <a:off x="10542062" y="756084"/>
          <a:ext cx="1290157" cy="1008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1912: Patent für die Nickel-Cadmium-Batterie (Edison-Akkumulator</a:t>
          </a:r>
        </a:p>
      </dsp:txBody>
      <dsp:txXfrm>
        <a:off x="10591274" y="805296"/>
        <a:ext cx="1191733" cy="909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E8D34-9809-4B48-8DEC-2C80B4126B80}">
      <dsp:nvSpPr>
        <dsp:cNvPr id="0" name=""/>
        <dsp:cNvSpPr/>
      </dsp:nvSpPr>
      <dsp:spPr>
        <a:xfrm>
          <a:off x="861299" y="0"/>
          <a:ext cx="9761400" cy="240005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53BDE-0493-42A5-BC18-83D61A283F7F}">
      <dsp:nvSpPr>
        <dsp:cNvPr id="0" name=""/>
        <dsp:cNvSpPr/>
      </dsp:nvSpPr>
      <dsp:spPr>
        <a:xfrm>
          <a:off x="981" y="720015"/>
          <a:ext cx="1572881" cy="960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/>
            <a:t>1975: Gründung</a:t>
          </a:r>
        </a:p>
      </dsp:txBody>
      <dsp:txXfrm>
        <a:off x="47845" y="766879"/>
        <a:ext cx="1479153" cy="866293"/>
      </dsp:txXfrm>
    </dsp:sp>
    <dsp:sp modelId="{54624805-77A5-4B28-9B99-0FA6004291B0}">
      <dsp:nvSpPr>
        <dsp:cNvPr id="0" name=""/>
        <dsp:cNvSpPr/>
      </dsp:nvSpPr>
      <dsp:spPr>
        <a:xfrm>
          <a:off x="1652507" y="720015"/>
          <a:ext cx="1572881" cy="960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/>
            <a:t>1981: Grundstein: Potential des Betriebssystems „SCP-Dos“ erkannt</a:t>
          </a:r>
        </a:p>
      </dsp:txBody>
      <dsp:txXfrm>
        <a:off x="1699371" y="766879"/>
        <a:ext cx="1479153" cy="866293"/>
      </dsp:txXfrm>
    </dsp:sp>
    <dsp:sp modelId="{13DA1E65-1391-46FC-812E-8187E23CD3C2}">
      <dsp:nvSpPr>
        <dsp:cNvPr id="0" name=""/>
        <dsp:cNvSpPr/>
      </dsp:nvSpPr>
      <dsp:spPr>
        <a:xfrm>
          <a:off x="3304033" y="720015"/>
          <a:ext cx="1572881" cy="960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/>
            <a:t>1983: erste Windows-Version</a:t>
          </a:r>
        </a:p>
      </dsp:txBody>
      <dsp:txXfrm>
        <a:off x="3350897" y="766879"/>
        <a:ext cx="1479153" cy="866293"/>
      </dsp:txXfrm>
    </dsp:sp>
    <dsp:sp modelId="{37EDAEF7-7752-4B6D-9EB4-622F95754B63}">
      <dsp:nvSpPr>
        <dsp:cNvPr id="0" name=""/>
        <dsp:cNvSpPr/>
      </dsp:nvSpPr>
      <dsp:spPr>
        <a:xfrm>
          <a:off x="4955559" y="720015"/>
          <a:ext cx="1572881" cy="960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/>
            <a:t>1990: Windows 3.0 kommt auf den Markt </a:t>
          </a:r>
          <a:r>
            <a:rPr lang="de-DE" sz="1100" kern="1200">
              <a:sym typeface="Wingdings" panose="05000000000000000000" pitchFamily="2" charset="2"/>
            </a:rPr>
            <a:t></a:t>
          </a:r>
          <a:r>
            <a:rPr lang="de-DE" sz="1100" kern="1200"/>
            <a:t> „Computer neu erfunden“</a:t>
          </a:r>
        </a:p>
      </dsp:txBody>
      <dsp:txXfrm>
        <a:off x="5002423" y="766879"/>
        <a:ext cx="1479153" cy="866293"/>
      </dsp:txXfrm>
    </dsp:sp>
    <dsp:sp modelId="{467FABD4-4FD2-49D4-BC1D-2EED742A6776}">
      <dsp:nvSpPr>
        <dsp:cNvPr id="0" name=""/>
        <dsp:cNvSpPr/>
      </dsp:nvSpPr>
      <dsp:spPr>
        <a:xfrm>
          <a:off x="6607085" y="720015"/>
          <a:ext cx="1572881" cy="960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/>
            <a:t>1999: Aktienhandel im Index DOW-JONES </a:t>
          </a:r>
        </a:p>
      </dsp:txBody>
      <dsp:txXfrm>
        <a:off x="6653949" y="766879"/>
        <a:ext cx="1479153" cy="866293"/>
      </dsp:txXfrm>
    </dsp:sp>
    <dsp:sp modelId="{A5C10630-2D04-4AE1-A8A8-84B53B1A913A}">
      <dsp:nvSpPr>
        <dsp:cNvPr id="0" name=""/>
        <dsp:cNvSpPr/>
      </dsp:nvSpPr>
      <dsp:spPr>
        <a:xfrm>
          <a:off x="8258610" y="720015"/>
          <a:ext cx="1572881" cy="960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/>
            <a:t>2008: Rückzug von Gates aus dem Tagesgeschäft von Microsoft</a:t>
          </a:r>
        </a:p>
      </dsp:txBody>
      <dsp:txXfrm>
        <a:off x="8305474" y="766879"/>
        <a:ext cx="1479153" cy="866293"/>
      </dsp:txXfrm>
    </dsp:sp>
    <dsp:sp modelId="{FA47565D-06C2-4FA6-AAE0-7C2B8AE831BB}">
      <dsp:nvSpPr>
        <dsp:cNvPr id="0" name=""/>
        <dsp:cNvSpPr/>
      </dsp:nvSpPr>
      <dsp:spPr>
        <a:xfrm>
          <a:off x="9910136" y="720015"/>
          <a:ext cx="1572881" cy="960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/>
            <a:t>bis 2015: stetige Weiterentwicklung der Programme (Windows Vista, Windows 7, Windows 10 etc.)</a:t>
          </a:r>
        </a:p>
      </dsp:txBody>
      <dsp:txXfrm>
        <a:off x="9957000" y="766879"/>
        <a:ext cx="1479153" cy="866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DC1A9-C781-4A0D-ADD0-368A0EFEFDF0}">
      <dsp:nvSpPr>
        <dsp:cNvPr id="0" name=""/>
        <dsp:cNvSpPr/>
      </dsp:nvSpPr>
      <dsp:spPr>
        <a:xfrm>
          <a:off x="1469123" y="0"/>
          <a:ext cx="1714379" cy="171464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6CF2C-6A48-47E1-B206-5BDFF9C49F7B}">
      <dsp:nvSpPr>
        <dsp:cNvPr id="0" name=""/>
        <dsp:cNvSpPr/>
      </dsp:nvSpPr>
      <dsp:spPr>
        <a:xfrm>
          <a:off x="1848057" y="619037"/>
          <a:ext cx="952647" cy="47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Ideenauswahl</a:t>
          </a:r>
        </a:p>
      </dsp:txBody>
      <dsp:txXfrm>
        <a:off x="1848057" y="619037"/>
        <a:ext cx="952647" cy="476209"/>
      </dsp:txXfrm>
    </dsp:sp>
    <dsp:sp modelId="{F830F650-BFF8-4C65-8393-BD117CBA1A06}">
      <dsp:nvSpPr>
        <dsp:cNvPr id="0" name=""/>
        <dsp:cNvSpPr/>
      </dsp:nvSpPr>
      <dsp:spPr>
        <a:xfrm>
          <a:off x="992960" y="985188"/>
          <a:ext cx="1714379" cy="171464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72D28-669F-46DD-8B3A-B829E329EACA}">
      <dsp:nvSpPr>
        <dsp:cNvPr id="0" name=""/>
        <dsp:cNvSpPr/>
      </dsp:nvSpPr>
      <dsp:spPr>
        <a:xfrm>
          <a:off x="1373826" y="1609924"/>
          <a:ext cx="952647" cy="47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Prototypisieren</a:t>
          </a:r>
        </a:p>
      </dsp:txBody>
      <dsp:txXfrm>
        <a:off x="1373826" y="1609924"/>
        <a:ext cx="952647" cy="476209"/>
      </dsp:txXfrm>
    </dsp:sp>
    <dsp:sp modelId="{5665506A-2B96-4FCF-BADE-005BADFA0EA6}">
      <dsp:nvSpPr>
        <dsp:cNvPr id="0" name=""/>
        <dsp:cNvSpPr/>
      </dsp:nvSpPr>
      <dsp:spPr>
        <a:xfrm>
          <a:off x="1591142" y="2088271"/>
          <a:ext cx="1472917" cy="14735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783E7-1EFE-47DB-B893-F45E399BD1A1}">
      <dsp:nvSpPr>
        <dsp:cNvPr id="0" name=""/>
        <dsp:cNvSpPr/>
      </dsp:nvSpPr>
      <dsp:spPr>
        <a:xfrm>
          <a:off x="1850311" y="2602235"/>
          <a:ext cx="952647" cy="47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Pitch</a:t>
          </a:r>
        </a:p>
      </dsp:txBody>
      <dsp:txXfrm>
        <a:off x="1850311" y="2602235"/>
        <a:ext cx="952647" cy="476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DC1A9-C781-4A0D-ADD0-368A0EFEFDF0}">
      <dsp:nvSpPr>
        <dsp:cNvPr id="0" name=""/>
        <dsp:cNvSpPr/>
      </dsp:nvSpPr>
      <dsp:spPr>
        <a:xfrm>
          <a:off x="1469123" y="0"/>
          <a:ext cx="1714379" cy="171464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6CF2C-6A48-47E1-B206-5BDFF9C49F7B}">
      <dsp:nvSpPr>
        <dsp:cNvPr id="0" name=""/>
        <dsp:cNvSpPr/>
      </dsp:nvSpPr>
      <dsp:spPr>
        <a:xfrm>
          <a:off x="1848057" y="619037"/>
          <a:ext cx="952647" cy="47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Ideenauswahl</a:t>
          </a:r>
        </a:p>
      </dsp:txBody>
      <dsp:txXfrm>
        <a:off x="1848057" y="619037"/>
        <a:ext cx="952647" cy="476209"/>
      </dsp:txXfrm>
    </dsp:sp>
    <dsp:sp modelId="{F830F650-BFF8-4C65-8393-BD117CBA1A06}">
      <dsp:nvSpPr>
        <dsp:cNvPr id="0" name=""/>
        <dsp:cNvSpPr/>
      </dsp:nvSpPr>
      <dsp:spPr>
        <a:xfrm>
          <a:off x="992960" y="985188"/>
          <a:ext cx="1714379" cy="171464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72D28-669F-46DD-8B3A-B829E329EACA}">
      <dsp:nvSpPr>
        <dsp:cNvPr id="0" name=""/>
        <dsp:cNvSpPr/>
      </dsp:nvSpPr>
      <dsp:spPr>
        <a:xfrm>
          <a:off x="1373826" y="1609924"/>
          <a:ext cx="952647" cy="47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Prototypisieren</a:t>
          </a:r>
        </a:p>
      </dsp:txBody>
      <dsp:txXfrm>
        <a:off x="1373826" y="1609924"/>
        <a:ext cx="952647" cy="476209"/>
      </dsp:txXfrm>
    </dsp:sp>
    <dsp:sp modelId="{5665506A-2B96-4FCF-BADE-005BADFA0EA6}">
      <dsp:nvSpPr>
        <dsp:cNvPr id="0" name=""/>
        <dsp:cNvSpPr/>
      </dsp:nvSpPr>
      <dsp:spPr>
        <a:xfrm>
          <a:off x="1591142" y="2088271"/>
          <a:ext cx="1472917" cy="14735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783E7-1EFE-47DB-B893-F45E399BD1A1}">
      <dsp:nvSpPr>
        <dsp:cNvPr id="0" name=""/>
        <dsp:cNvSpPr/>
      </dsp:nvSpPr>
      <dsp:spPr>
        <a:xfrm>
          <a:off x="1850311" y="2602235"/>
          <a:ext cx="952647" cy="47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Pitch</a:t>
          </a:r>
        </a:p>
      </dsp:txBody>
      <dsp:txXfrm>
        <a:off x="1850311" y="2602235"/>
        <a:ext cx="952647" cy="476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F424C-9502-49A1-8AE6-F0AC5CE8B692}" type="datetimeFigureOut">
              <a:rPr lang="de-DE" smtClean="0"/>
              <a:t>15.11.2020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8B5B-08F8-4864-AC61-A483DD4D2B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87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C4940FA-80B2-4122-A7CF-8168A2B42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186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kurze Einführung</a:t>
            </a:r>
            <a:r>
              <a:rPr lang="de-DE" altLang="de-DE" baseline="0" dirty="0"/>
              <a:t> ins Design </a:t>
            </a:r>
            <a:r>
              <a:rPr lang="de-DE" altLang="de-DE" baseline="0" dirty="0" err="1"/>
              <a:t>Thinking</a:t>
            </a:r>
            <a:r>
              <a:rPr lang="de-DE" altLang="de-DE" baseline="0" dirty="0"/>
              <a:t> entlang der Grafik</a:t>
            </a:r>
          </a:p>
          <a:p>
            <a:pPr eaLnBrk="1" hangingPunct="1"/>
            <a:r>
              <a:rPr lang="de-DE" altLang="de-DE" baseline="0" dirty="0"/>
              <a:t>Viel genutzt bei trendigen unternehmen wie z.B. Facebook</a:t>
            </a:r>
          </a:p>
          <a:p>
            <a:pPr eaLnBrk="1" hangingPunct="1"/>
            <a:r>
              <a:rPr lang="de-DE" altLang="de-DE" baseline="0" dirty="0"/>
              <a:t>Kreative Methode</a:t>
            </a:r>
            <a:endParaRPr lang="de-DE" altLang="de-DE" dirty="0"/>
          </a:p>
          <a:p>
            <a:r>
              <a:rPr lang="de-DE" dirty="0"/>
              <a:t>Phasen: </a:t>
            </a:r>
            <a:r>
              <a:rPr lang="de-DE" dirty="0" err="1"/>
              <a:t>empathise</a:t>
            </a:r>
            <a:r>
              <a:rPr lang="de-DE" dirty="0"/>
              <a:t>,</a:t>
            </a:r>
            <a:r>
              <a:rPr lang="de-DE" baseline="0" dirty="0"/>
              <a:t> </a:t>
            </a:r>
            <a:r>
              <a:rPr lang="de-DE" baseline="0" dirty="0" err="1"/>
              <a:t>define</a:t>
            </a:r>
            <a:r>
              <a:rPr lang="de-DE" baseline="0" dirty="0"/>
              <a:t>, </a:t>
            </a:r>
            <a:r>
              <a:rPr lang="de-DE" baseline="0" dirty="0" err="1"/>
              <a:t>ideate</a:t>
            </a:r>
            <a:r>
              <a:rPr lang="de-DE" baseline="0" dirty="0"/>
              <a:t>, prototype, </a:t>
            </a:r>
            <a:r>
              <a:rPr lang="de-DE" baseline="0" dirty="0" err="1"/>
              <a:t>test</a:t>
            </a:r>
            <a:r>
              <a:rPr lang="de-DE" baseline="0" dirty="0"/>
              <a:t>, </a:t>
            </a:r>
            <a:r>
              <a:rPr lang="de-DE" baseline="0" dirty="0" err="1"/>
              <a:t>implement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64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082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145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81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100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Tool im strategischen Management zur Beschreibung bestehender und zur Entwicklung neuer Geschäftsmodelle</a:t>
            </a:r>
          </a:p>
          <a:p>
            <a:r>
              <a:rPr lang="de-DE" dirty="0"/>
              <a:t>Entwickelt vom Schweizer Alexander Osterwalder</a:t>
            </a:r>
          </a:p>
          <a:p>
            <a:r>
              <a:rPr lang="de-DE" dirty="0"/>
              <a:t>Aufteilung in neun Dimensionen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79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C4940FA-80B2-4122-A7CF-8168A2B42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765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Sozialer Druck „abzuliefern“ – Scheitern gesellschaftlich</a:t>
            </a:r>
            <a:r>
              <a:rPr lang="de-DE" baseline="0" dirty="0"/>
              <a:t> oft </a:t>
            </a:r>
            <a:r>
              <a:rPr lang="de-DE" dirty="0"/>
              <a:t>als Schwäche gesehen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8B5B-08F8-4864-AC61-A483DD4D2B6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901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Lösung: 2000 Prototypen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710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Schauen Sie auch wie lange das Genie Bill Gates für den Erfolg gekämpft hat..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77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Vorstellung</a:t>
            </a:r>
            <a:r>
              <a:rPr lang="de-DE" baseline="0" dirty="0"/>
              <a:t> von ELLI</a:t>
            </a:r>
          </a:p>
          <a:p>
            <a:endParaRPr lang="de-DE" baseline="0" dirty="0"/>
          </a:p>
          <a:p>
            <a:r>
              <a:rPr lang="de-DE" baseline="0" dirty="0"/>
              <a:t>RWTH Aachen University, TU Dortmund, Ruhr-Universität Bochum</a:t>
            </a:r>
          </a:p>
          <a:p>
            <a:r>
              <a:rPr lang="de-DE" baseline="0" dirty="0"/>
              <a:t>„Exzellentes Lehren und Lernen in den Ingenieurwissenschaften“</a:t>
            </a:r>
          </a:p>
          <a:p>
            <a:r>
              <a:rPr lang="de-DE" baseline="0" dirty="0"/>
              <a:t>4 Kernbereiche (in hellgrau), daran angegliederte Maßnahmen</a:t>
            </a:r>
          </a:p>
          <a:p>
            <a:r>
              <a:rPr lang="de-DE" baseline="0" dirty="0"/>
              <a:t>Dieses Seminar ist im KB 1 verankert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514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Analogien selbst erarbeiten.</a:t>
            </a:r>
          </a:p>
          <a:p>
            <a:r>
              <a:rPr lang="de-DE" dirty="0"/>
              <a:t>Vorbereitung und Einsatz nötig, um sinnvoll zu scheitern. Maß an Aufwand? (Minimum </a:t>
            </a:r>
            <a:r>
              <a:rPr lang="de-DE" dirty="0" err="1"/>
              <a:t>Viable</a:t>
            </a:r>
            <a:r>
              <a:rPr lang="de-DE" dirty="0"/>
              <a:t> Products, Fail </a:t>
            </a:r>
            <a:r>
              <a:rPr lang="de-DE" dirty="0" err="1"/>
              <a:t>early</a:t>
            </a:r>
            <a:r>
              <a:rPr lang="de-DE" dirty="0"/>
              <a:t> &amp; </a:t>
            </a:r>
            <a:r>
              <a:rPr lang="de-DE" dirty="0" err="1"/>
              <a:t>often</a:t>
            </a:r>
            <a:r>
              <a:rPr lang="de-DE" dirty="0"/>
              <a:t>…)</a:t>
            </a:r>
          </a:p>
          <a:p>
            <a:r>
              <a:rPr lang="de-DE" dirty="0"/>
              <a:t>Wenn ich nicht gegen Leute antrete die besser sind als ich selbst, kann ich mich nicht weiterentwickeln.</a:t>
            </a:r>
          </a:p>
          <a:p>
            <a:r>
              <a:rPr lang="de-DE" dirty="0"/>
              <a:t>Wenn ich nicht scheitere, kenne ich die Grenzen nicht.</a:t>
            </a:r>
          </a:p>
          <a:p>
            <a:r>
              <a:rPr lang="de-DE" dirty="0"/>
              <a:t>Wenn ich nie scheitere, gehe ich ein zu geringes Risiko ein.</a:t>
            </a:r>
          </a:p>
          <a:p>
            <a:r>
              <a:rPr lang="de-DE" dirty="0"/>
              <a:t>Durch scheitern Entwicklungspotenziale erkennen.</a:t>
            </a:r>
          </a:p>
          <a:p>
            <a:r>
              <a:rPr lang="de-DE" dirty="0"/>
              <a:t>Durch scheitern seine eigenen Stärken und Schwächen schnell identifizieren.</a:t>
            </a:r>
          </a:p>
          <a:p>
            <a:r>
              <a:rPr lang="de-DE" dirty="0"/>
              <a:t>…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978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538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C4940FA-80B2-4122-A7CF-8168A2B42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F20F9-3CA1-4C58-A035-9DF378BEA88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911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C4940FA-80B2-4122-A7CF-8168A2B42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F20F9-3CA1-4C58-A035-9DF378BEA88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861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(Whiteboard-Sharing durch Moderator): 1 min </a:t>
            </a:r>
            <a:r>
              <a:rPr lang="de-DE" dirty="0" err="1"/>
              <a:t>Vorstellungs</a:t>
            </a:r>
            <a:r>
              <a:rPr lang="de-DE" dirty="0"/>
              <a:t> pro TN, Moderator sammelt Infos auf </a:t>
            </a:r>
            <a:r>
              <a:rPr lang="de-DE" dirty="0" err="1"/>
              <a:t>geshartem</a:t>
            </a:r>
            <a:r>
              <a:rPr lang="de-DE" dirty="0"/>
              <a:t> Whiteboard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942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Eigenschaften erarbeiten und Selbsteinschätzung eintragen</a:t>
            </a:r>
          </a:p>
          <a:p>
            <a:r>
              <a:rPr lang="de-DE" dirty="0"/>
              <a:t>Welche Eigenschaften sind für einen Entrepreneur besonders, welche weniger wichtig?</a:t>
            </a:r>
          </a:p>
          <a:p>
            <a:endParaRPr lang="de-DE" dirty="0"/>
          </a:p>
          <a:p>
            <a:r>
              <a:rPr lang="de-DE" dirty="0"/>
              <a:t>Entweder nur Entrepreneur oder Entrepreneur und Selbsteinschätzung oder als Abgrenzung zu „normalen“ Gründern/ Arbeitern</a:t>
            </a:r>
          </a:p>
          <a:p>
            <a:r>
              <a:rPr lang="de-DE" dirty="0"/>
              <a:t>Bsp. Ablauf: 	1. Austeilen und für Entrepreneur ausfüllen lassen</a:t>
            </a:r>
          </a:p>
          <a:p>
            <a:r>
              <a:rPr lang="de-DE" dirty="0"/>
              <a:t>	2. Einsammeln	und neues Blatt zur Selbsteinschätzung ausgeben.</a:t>
            </a:r>
          </a:p>
          <a:p>
            <a:r>
              <a:rPr lang="de-DE" dirty="0"/>
              <a:t>	3. Während Selbsteinschätzung Durchschnittswerte in die Tabelle eintragen für die Visualisierung.</a:t>
            </a:r>
          </a:p>
          <a:p>
            <a:r>
              <a:rPr lang="de-DE" dirty="0"/>
              <a:t>	4. Selbsteinschätzungen einsammeln und Diskutieren.</a:t>
            </a:r>
          </a:p>
          <a:p>
            <a:r>
              <a:rPr lang="de-DE" dirty="0"/>
              <a:t>	5. Ein Moderator leitet Diskussion, der andere trägt (eine Selbsteinschätzung oder den Durchschnitt) in die Tabelle ein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149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Vorab Template senden (Rundmail)</a:t>
            </a:r>
          </a:p>
          <a:p>
            <a:pPr marL="171450" indent="-171450">
              <a:buFontTx/>
              <a:buChar char="-"/>
            </a:pPr>
            <a:r>
              <a:rPr lang="de-DE" dirty="0"/>
              <a:t>Während Seminar: erst Gruppenarbeit (in </a:t>
            </a:r>
            <a:r>
              <a:rPr lang="de-DE" dirty="0" err="1"/>
              <a:t>Breakout</a:t>
            </a:r>
            <a:r>
              <a:rPr lang="de-DE" dirty="0"/>
              <a:t> Sessions), dann </a:t>
            </a:r>
            <a:r>
              <a:rPr lang="de-DE" dirty="0" err="1"/>
              <a:t>Bildschirmsharing</a:t>
            </a:r>
            <a:r>
              <a:rPr lang="de-DE" dirty="0"/>
              <a:t> je Gruppe in Hauptsession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648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Nutzung von </a:t>
            </a:r>
            <a:r>
              <a:rPr lang="de-DE" altLang="de-DE" dirty="0" err="1"/>
              <a:t>Breakout</a:t>
            </a:r>
            <a:r>
              <a:rPr lang="de-DE" altLang="de-DE" dirty="0"/>
              <a:t> Sessions</a:t>
            </a:r>
          </a:p>
          <a:p>
            <a:pPr eaLnBrk="1" hangingPunct="1"/>
            <a:r>
              <a:rPr lang="de-DE" altLang="de-DE" dirty="0"/>
              <a:t>Zeit: 2x3min</a:t>
            </a:r>
            <a:r>
              <a:rPr lang="de-DE" altLang="de-DE" baseline="0" dirty="0"/>
              <a:t> (pro Interview 3min) – möglichst detaillierte Abfrage; Interviewer schreibt/malt Konzept auf, was er aus Antworten als „Produkt“ versteht; Themenpunkt „Verstehen“; danach kurze gegenseitige Vorstellung der Konzepte (passt so für den Interviewten, wie er/sie es sich vorgestellt hat?)</a:t>
            </a:r>
            <a:endParaRPr lang="de-DE" alt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7504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Material: Vorlage Persona Steckbrief (Arbeitsblatt)</a:t>
            </a:r>
          </a:p>
          <a:p>
            <a:r>
              <a:rPr lang="de-DE" dirty="0"/>
              <a:t>Nutzung von </a:t>
            </a:r>
            <a:r>
              <a:rPr lang="de-DE" dirty="0" err="1"/>
              <a:t>Breakout</a:t>
            </a:r>
            <a:r>
              <a:rPr lang="de-DE" dirty="0"/>
              <a:t> Sessions: Weiterarbeit in Teams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673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Aufteilung in Kleingruppen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40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C4940FA-80B2-4122-A7CF-8168A2B42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1614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Vorbereitung in </a:t>
            </a:r>
            <a:r>
              <a:rPr lang="de-DE" dirty="0" err="1"/>
              <a:t>Breakout</a:t>
            </a:r>
            <a:r>
              <a:rPr lang="de-DE" dirty="0"/>
              <a:t> Sessions (max. 3 Gruppen)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124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Bildschirm Sharing: Halten der Pitches (je 5 Minuten) in Hauptsession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82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https://www.youtube.com/watch?v=fC_kWt6bqcY&amp;t=196s</a:t>
            </a:r>
          </a:p>
          <a:p>
            <a:r>
              <a:rPr lang="de-DE" dirty="0"/>
              <a:t>Überleitung:	Wir haben jetzt immer von Gründern Gesprochen. Der Begriff ist ja klar definiert. (Durch die Gründungstätigkeit/ Selbstständigkeit). Dieses Seminar trägt aber den Titel „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an Entrepreneur?“</a:t>
            </a:r>
          </a:p>
          <a:p>
            <a:r>
              <a:rPr lang="de-DE" dirty="0"/>
              <a:t>Kennt ihr den Begriff Entrepreneur bereits? Was meint Ihr zeichnet einen Entrepreneur besonders aus?</a:t>
            </a:r>
          </a:p>
          <a:p>
            <a:r>
              <a:rPr lang="de-DE" dirty="0"/>
              <a:t>An der Tafel oder der Metaplanwand festhalten….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86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Gute Beschreibung des </a:t>
            </a:r>
            <a:r>
              <a:rPr lang="de-DE" dirty="0" err="1"/>
              <a:t>Effectuation</a:t>
            </a:r>
            <a:r>
              <a:rPr lang="de-DE" dirty="0"/>
              <a:t> Ansatzes auf der Tonspur!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https://www.youtube.com/watch?v=TIXVe4nEDEE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58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Mittelorientierung statt Zielorientierung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Kausale Logik bedeutet, Ziele festzulegen und dann Mittel und Wege finden, um die Ziele bestmöglich zu erreichen.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Effectuation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beginnt hingegen bei den vorhandenen Mitteln: Wer ich bin, was ich weiß und wen ich kenne. Die Mittel bestimmen, was machbar ist.</a:t>
            </a:r>
          </a:p>
          <a:p>
            <a:pPr fontAlgn="base"/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Leistbarer Verlust statt erwarteter Ertrag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Kausale Logik orientiert sich am erwarteten Ertrag. Man wählt Ziele aus, die den besten Ertrag versprechen.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Effectuation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orientiert sich am leistbaren Einsatz oder Verlust. Da sich in einer ungewissen Zukunft keine Erträge vorhersagen lassen, sollte man nur das aufs Spiel setzen, was man zu verlieren bereit ist.</a:t>
            </a:r>
          </a:p>
          <a:p>
            <a:pPr fontAlgn="base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Umstände und Zufälle nutzen statt vermeiden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kausaler Logik gilt es, den Zufall auszuschließen, Überraschungen gefährden die Zielerreichung.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Effectuation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sieht den Zufall als Partner an: Es gilt, Überraschungen in Chancen zu verwandeln und Nutzen aus dem Ungeplanten zu ziehen.</a:t>
            </a:r>
          </a:p>
          <a:p>
            <a:pPr fontAlgn="base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Partnerschaften statt Konkurrenz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Kausale Logik unterscheidet zwischen „den richtigen Partnern“ und grenzt sich gegen potenzielle Konkurrenz ab.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Effectuation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bedeutet, Partnerschaften mit denen einzugehen, die sich selbst selektieren und früh an einem noch unsicheren Vorhaben beteiligen.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335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19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C4940FA-80B2-4122-A7CF-8168A2B42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79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Source: https://www.youtube.com/watch?v=dgmFLwrSdko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57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132856"/>
            <a:ext cx="6552729" cy="602405"/>
          </a:xfr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549F"/>
              </a:buClr>
              <a:buSzPct val="100000"/>
              <a:buFont typeface="Calibri" pitchFamily="34" charset="0"/>
              <a:buNone/>
              <a:tabLst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TITEL DER VERANSTALTUNG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464152" y="2106515"/>
            <a:ext cx="0" cy="15656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708920"/>
            <a:ext cx="6552729" cy="864095"/>
          </a:xfrm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549F"/>
              </a:buClr>
              <a:buSzPct val="100000"/>
              <a:buFont typeface="Calibri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Extra Info</a:t>
            </a:r>
          </a:p>
        </p:txBody>
      </p:sp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pic>
        <p:nvPicPr>
          <p:cNvPr id="12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92" y="2314586"/>
            <a:ext cx="3240360" cy="110935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484783"/>
            <a:ext cx="11905323" cy="4464497"/>
          </a:xfrm>
          <a:ln>
            <a:solidFill>
              <a:srgbClr val="839A44"/>
            </a:solidFill>
          </a:ln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338" y="680646"/>
            <a:ext cx="11905324" cy="374949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3339" y="5949280"/>
            <a:ext cx="8976997" cy="22665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43338" y="200014"/>
            <a:ext cx="9841093" cy="4206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4405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3AAD1-23F2-4F1B-ABDD-A307F957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917531-99DA-48DF-8E07-F3935E740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CC8B30-58F0-40C5-B8CA-8A9AAC56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CF0D26-F783-470D-AEEC-758A57B8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B9B753-CCB5-43FC-BA54-33BFBB36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3AE5-83A6-4AC6-9D1A-297AC14F4F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541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2" y="1152000"/>
            <a:ext cx="11425767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7618" y="6387157"/>
            <a:ext cx="975783" cy="396875"/>
          </a:xfrm>
          <a:prstGeom prst="rect">
            <a:avLst/>
          </a:prstGeom>
        </p:spPr>
        <p:txBody>
          <a:bodyPr/>
          <a:lstStyle>
            <a:lvl1pPr algn="l">
              <a:defRPr sz="9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383119" y="1684800"/>
            <a:ext cx="11425767" cy="3632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6383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43339" y="908720"/>
            <a:ext cx="111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43339" y="980729"/>
            <a:ext cx="1046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Calibri" pitchFamily="34" charset="0"/>
              <a:buChar char="•"/>
            </a:pPr>
            <a:endParaRPr lang="de-DE" sz="1800" dirty="0"/>
          </a:p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D946FE3-53B1-4055-B963-8C3A97A97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</p:spTree>
    <p:extLst>
      <p:ext uri="{BB962C8B-B14F-4D97-AF65-F5344CB8AC3E}">
        <p14:creationId xmlns:p14="http://schemas.microsoft.com/office/powerpoint/2010/main" val="236659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2564904"/>
            <a:ext cx="11377264" cy="1470025"/>
          </a:xfrm>
        </p:spPr>
        <p:txBody>
          <a:bodyPr/>
          <a:lstStyle>
            <a:lvl1pPr algn="r"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824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43339" y="1041402"/>
            <a:ext cx="11905323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0C961A16-BF96-410D-9D68-087F34F61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</p:spTree>
    <p:extLst>
      <p:ext uri="{BB962C8B-B14F-4D97-AF65-F5344CB8AC3E}">
        <p14:creationId xmlns:p14="http://schemas.microsoft.com/office/powerpoint/2010/main" val="61413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E8435BF2-984D-4D9D-A344-9C43CDEE58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875" y="1041400"/>
            <a:ext cx="11906250" cy="5124450"/>
          </a:xfrm>
          <a:ln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B9F1B9B-EBCF-4E98-929C-D1DBBB2CAF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4311DDB-7B5B-46FC-8577-6597E7051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662" y="5942929"/>
            <a:ext cx="1247999" cy="219076"/>
          </a:xfrm>
        </p:spPr>
        <p:txBody>
          <a:bodyPr>
            <a:noAutofit/>
          </a:bodyPr>
          <a:lstStyle>
            <a:lvl1pPr marL="0" indent="0" algn="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 algn="r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Source: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110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enplatzhalter 2">
            <a:extLst>
              <a:ext uri="{FF2B5EF4-FFF2-40B4-BE49-F238E27FC236}">
                <a16:creationId xmlns:a16="http://schemas.microsoft.com/office/drawing/2014/main" id="{9E8268A5-431F-46CB-87DC-BDB0775C1D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058600" y="1159200"/>
            <a:ext cx="8074800" cy="45396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B9F1B9B-EBCF-4E98-929C-D1DBBB2CAF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4311DDB-7B5B-46FC-8577-6597E7051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401" y="5479724"/>
            <a:ext cx="1247999" cy="219076"/>
          </a:xfrm>
        </p:spPr>
        <p:txBody>
          <a:bodyPr>
            <a:noAutofit/>
          </a:bodyPr>
          <a:lstStyle>
            <a:lvl1pPr marL="0" indent="0" algn="r"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 algn="r">
              <a:buNone/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Source: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59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041402"/>
            <a:ext cx="11905323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3872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041403"/>
            <a:ext cx="5952661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6096000" y="1041403"/>
            <a:ext cx="5952661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2556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 userDrawn="1"/>
        </p:nvSpPr>
        <p:spPr>
          <a:xfrm>
            <a:off x="1631504" y="2611597"/>
            <a:ext cx="3450754" cy="3349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7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0" dirty="0">
                <a:solidFill>
                  <a:schemeClr val="accent2"/>
                </a:solidFill>
              </a:rPr>
              <a:t>http://www.elli-online.net/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631504" y="2002054"/>
            <a:ext cx="6767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VIELEN DANK FÜR IHRE AUFMERKSAMKEIT!</a:t>
            </a:r>
          </a:p>
        </p:txBody>
      </p:sp>
      <p:pic>
        <p:nvPicPr>
          <p:cNvPr id="12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696371"/>
            <a:ext cx="3240360" cy="110935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1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3339" y="1031359"/>
            <a:ext cx="11905323" cy="475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631" y="219539"/>
            <a:ext cx="1224025" cy="4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9416" y="6400458"/>
            <a:ext cx="4896544" cy="3409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baseline="0" dirty="0" err="1">
                <a:solidFill>
                  <a:schemeClr val="tx2"/>
                </a:solidFill>
              </a:rPr>
              <a:t>How</a:t>
            </a:r>
            <a:r>
              <a:rPr lang="de-DE" altLang="de-DE" sz="900" baseline="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 err="1">
                <a:solidFill>
                  <a:schemeClr val="tx2"/>
                </a:solidFill>
              </a:rPr>
              <a:t>to</a:t>
            </a:r>
            <a:r>
              <a:rPr lang="de-DE" altLang="de-DE" sz="900" baseline="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 err="1">
                <a:solidFill>
                  <a:schemeClr val="tx2"/>
                </a:solidFill>
              </a:rPr>
              <a:t>become</a:t>
            </a:r>
            <a:r>
              <a:rPr lang="de-DE" altLang="de-DE" sz="900" baseline="0" dirty="0">
                <a:solidFill>
                  <a:schemeClr val="tx2"/>
                </a:solidFill>
              </a:rPr>
              <a:t> an Entrepreneur </a:t>
            </a:r>
            <a:r>
              <a:rPr lang="de-DE" altLang="de-DE" sz="900" dirty="0">
                <a:solidFill>
                  <a:schemeClr val="tx2"/>
                </a:solidFill>
              </a:rPr>
              <a:t>| 1 – Einführung | www.elli-online.net</a:t>
            </a:r>
          </a:p>
        </p:txBody>
      </p:sp>
      <p:sp>
        <p:nvSpPr>
          <p:cNvPr id="20" name="Textfeld 13"/>
          <p:cNvSpPr txBox="1">
            <a:spLocks noChangeArrowheads="1"/>
          </p:cNvSpPr>
          <p:nvPr userDrawn="1"/>
        </p:nvSpPr>
        <p:spPr bwMode="auto">
          <a:xfrm>
            <a:off x="239490" y="6395965"/>
            <a:ext cx="455910" cy="34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1B3F8-141B-491B-AA28-890D0601D8BD}" type="slidenum">
              <a:rPr lang="de-DE" altLang="de-DE" sz="900">
                <a:solidFill>
                  <a:schemeClr val="tx2"/>
                </a:solidFill>
              </a:rPr>
              <a:pPr eaLnBrk="1" hangingPunct="1"/>
              <a:t>‹Nr.›</a:t>
            </a:fld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4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marL="0" indent="0" algn="l" defTabSz="914400" rtl="0" eaLnBrk="1" latinLnBrk="0" hangingPunct="1">
        <a:lnSpc>
          <a:spcPct val="110000"/>
        </a:lnSpc>
        <a:spcBef>
          <a:spcPct val="0"/>
        </a:spcBef>
        <a:spcAft>
          <a:spcPts val="0"/>
        </a:spcAft>
        <a:buNone/>
        <a:defRPr sz="2000" b="0" i="0" u="none" kern="1200" cap="small" spc="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vdoZ_QBAnlI&amp;t=345s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70.e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2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75184" y="2010048"/>
            <a:ext cx="6768752" cy="466056"/>
          </a:xfrm>
        </p:spPr>
        <p:txBody>
          <a:bodyPr/>
          <a:lstStyle/>
          <a:p>
            <a:r>
              <a:rPr lang="de-DE" sz="3200" b="1" dirty="0" err="1">
                <a:solidFill>
                  <a:srgbClr val="97BF0D"/>
                </a:solidFill>
              </a:rPr>
              <a:t>How</a:t>
            </a:r>
            <a:r>
              <a:rPr lang="de-DE" sz="3200" b="1" dirty="0">
                <a:solidFill>
                  <a:srgbClr val="97BF0D"/>
                </a:solidFill>
              </a:rPr>
              <a:t> </a:t>
            </a:r>
            <a:r>
              <a:rPr lang="de-DE" sz="3200" b="1" dirty="0" err="1">
                <a:solidFill>
                  <a:srgbClr val="97BF0D"/>
                </a:solidFill>
              </a:rPr>
              <a:t>to</a:t>
            </a:r>
            <a:r>
              <a:rPr lang="de-DE" sz="3200" b="1" dirty="0">
                <a:solidFill>
                  <a:srgbClr val="97BF0D"/>
                </a:solidFill>
              </a:rPr>
              <a:t> </a:t>
            </a:r>
            <a:r>
              <a:rPr lang="de-DE" sz="3200" b="1" dirty="0" err="1">
                <a:solidFill>
                  <a:srgbClr val="97BF0D"/>
                </a:solidFill>
              </a:rPr>
              <a:t>become</a:t>
            </a:r>
            <a:r>
              <a:rPr lang="de-DE" sz="3200" b="1" dirty="0">
                <a:solidFill>
                  <a:srgbClr val="97BF0D"/>
                </a:solidFill>
              </a:rPr>
              <a:t> an </a:t>
            </a:r>
            <a:r>
              <a:rPr lang="de-DE" sz="3200" b="1" dirty="0" err="1">
                <a:solidFill>
                  <a:srgbClr val="97BF0D"/>
                </a:solidFill>
              </a:rPr>
              <a:t>Entrepreneur</a:t>
            </a:r>
            <a:r>
              <a:rPr lang="de-DE" sz="3200" b="1" noProof="0" dirty="0">
                <a:solidFill>
                  <a:srgbClr val="97BF0D"/>
                </a:solidFill>
              </a:rPr>
              <a:t> </a:t>
            </a:r>
          </a:p>
          <a:p>
            <a:r>
              <a:rPr lang="de-DE" sz="2800" b="1" dirty="0" err="1">
                <a:solidFill>
                  <a:srgbClr val="97BF0D"/>
                </a:solidFill>
              </a:rPr>
              <a:t>Entrepreneurial</a:t>
            </a:r>
            <a:r>
              <a:rPr lang="de-DE" sz="2800" b="1" dirty="0">
                <a:solidFill>
                  <a:srgbClr val="97BF0D"/>
                </a:solidFill>
              </a:rPr>
              <a:t>-Spirit lernen</a:t>
            </a:r>
          </a:p>
          <a:p>
            <a:r>
              <a:rPr lang="de-DE" sz="2800" noProof="0" dirty="0">
                <a:solidFill>
                  <a:srgbClr val="97BF0D"/>
                </a:solidFill>
              </a:rPr>
              <a:t>1 – Einführung </a:t>
            </a:r>
          </a:p>
          <a:p>
            <a:endParaRPr lang="de-DE" sz="2400" noProof="0" dirty="0">
              <a:solidFill>
                <a:srgbClr val="97BF0D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696400" y="0"/>
            <a:ext cx="2495600" cy="1196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13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AB8547-C9B0-44A2-8143-0FDF633D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Entrepreneurship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CA1846-E5DE-4B11-B2A9-72150F0D6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33" y="620728"/>
            <a:ext cx="11904728" cy="360000"/>
          </a:xfrm>
        </p:spPr>
        <p:txBody>
          <a:bodyPr/>
          <a:lstStyle/>
          <a:p>
            <a:r>
              <a:rPr lang="de-DE" dirty="0" err="1"/>
              <a:t>Effectuation</a:t>
            </a:r>
            <a:endParaRPr lang="de-DE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A8E4E48-3EF9-432C-BE5E-A0F738C833C4}"/>
              </a:ext>
            </a:extLst>
          </p:cNvPr>
          <p:cNvGrpSpPr/>
          <p:nvPr/>
        </p:nvGrpSpPr>
        <p:grpSpPr>
          <a:xfrm>
            <a:off x="731404" y="932228"/>
            <a:ext cx="10369152" cy="3296749"/>
            <a:chOff x="487760" y="1530499"/>
            <a:chExt cx="10722460" cy="3643602"/>
          </a:xfrm>
        </p:grpSpPr>
        <p:sp>
          <p:nvSpPr>
            <p:cNvPr id="12" name="Raute 11">
              <a:extLst>
                <a:ext uri="{FF2B5EF4-FFF2-40B4-BE49-F238E27FC236}">
                  <a16:creationId xmlns:a16="http://schemas.microsoft.com/office/drawing/2014/main" id="{5AFD99A9-1E2B-4E9A-8109-0F71C999F4FE}"/>
                </a:ext>
              </a:extLst>
            </p:cNvPr>
            <p:cNvSpPr/>
            <p:nvPr/>
          </p:nvSpPr>
          <p:spPr>
            <a:xfrm>
              <a:off x="9706434" y="1530499"/>
              <a:ext cx="1503786" cy="100811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Neue Mittel</a:t>
              </a:r>
            </a:p>
          </p:txBody>
        </p:sp>
        <p:sp>
          <p:nvSpPr>
            <p:cNvPr id="13" name="Raute 12">
              <a:extLst>
                <a:ext uri="{FF2B5EF4-FFF2-40B4-BE49-F238E27FC236}">
                  <a16:creationId xmlns:a16="http://schemas.microsoft.com/office/drawing/2014/main" id="{1D279912-69AC-4290-9779-36603B57943A}"/>
                </a:ext>
              </a:extLst>
            </p:cNvPr>
            <p:cNvSpPr/>
            <p:nvPr/>
          </p:nvSpPr>
          <p:spPr>
            <a:xfrm>
              <a:off x="9706434" y="4165989"/>
              <a:ext cx="1503786" cy="100811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Neue Ziele</a:t>
              </a: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EC37C050-6D28-4A66-9B6F-CF548A3AF1D7}"/>
                </a:ext>
              </a:extLst>
            </p:cNvPr>
            <p:cNvGrpSpPr/>
            <p:nvPr/>
          </p:nvGrpSpPr>
          <p:grpSpPr>
            <a:xfrm>
              <a:off x="487760" y="1693660"/>
              <a:ext cx="9535257" cy="3477665"/>
              <a:chOff x="487760" y="1693660"/>
              <a:chExt cx="9535257" cy="3477665"/>
            </a:xfrm>
          </p:grpSpPr>
          <p:sp>
            <p:nvSpPr>
              <p:cNvPr id="6" name="Rechteck: abgerundete Ecken 5">
                <a:extLst>
                  <a:ext uri="{FF2B5EF4-FFF2-40B4-BE49-F238E27FC236}">
                    <a16:creationId xmlns:a16="http://schemas.microsoft.com/office/drawing/2014/main" id="{5397DDAE-2D3F-4A24-BBDB-59AC0D95C2D5}"/>
                  </a:ext>
                </a:extLst>
              </p:cNvPr>
              <p:cNvSpPr/>
              <p:nvPr/>
            </p:nvSpPr>
            <p:spPr>
              <a:xfrm>
                <a:off x="2907768" y="2878570"/>
                <a:ext cx="2160240" cy="100811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/>
                  <a:t>Was kann ich tun?</a:t>
                </a:r>
              </a:p>
            </p:txBody>
          </p:sp>
          <p:cxnSp>
            <p:nvCxnSpPr>
              <p:cNvPr id="8" name="Gerade Verbindung mit Pfeil 7">
                <a:extLst>
                  <a:ext uri="{FF2B5EF4-FFF2-40B4-BE49-F238E27FC236}">
                    <a16:creationId xmlns:a16="http://schemas.microsoft.com/office/drawing/2014/main" id="{E0E6EBDA-68C5-4091-8026-80DA322E73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1744" y="3382626"/>
                <a:ext cx="2160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A5921EFD-1144-4EED-9FFC-C861C9DBFFD5}"/>
                  </a:ext>
                </a:extLst>
              </p:cNvPr>
              <p:cNvSpPr/>
              <p:nvPr/>
            </p:nvSpPr>
            <p:spPr>
              <a:xfrm>
                <a:off x="487760" y="2878570"/>
                <a:ext cx="2160240" cy="100811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/>
                  <a:t>Wer bin ich?</a:t>
                </a:r>
              </a:p>
              <a:p>
                <a:pPr algn="ctr"/>
                <a:r>
                  <a:rPr lang="de-DE" sz="1600" dirty="0"/>
                  <a:t>Was weiß ich?</a:t>
                </a:r>
              </a:p>
              <a:p>
                <a:pPr algn="ctr"/>
                <a:r>
                  <a:rPr lang="de-DE" sz="1600" dirty="0"/>
                  <a:t>Wen kenne ich?</a:t>
                </a:r>
              </a:p>
            </p:txBody>
          </p:sp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id="{523D1A25-4485-4E25-8958-849920881A9A}"/>
                  </a:ext>
                </a:extLst>
              </p:cNvPr>
              <p:cNvSpPr/>
              <p:nvPr/>
            </p:nvSpPr>
            <p:spPr>
              <a:xfrm>
                <a:off x="5327776" y="2898651"/>
                <a:ext cx="2160240" cy="100811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/>
                  <a:t>Interaktion mit anderen Menschen</a:t>
                </a:r>
              </a:p>
            </p:txBody>
          </p:sp>
          <p:sp>
            <p:nvSpPr>
              <p:cNvPr id="11" name="Rechteck: abgerundete Ecken 10">
                <a:extLst>
                  <a:ext uri="{FF2B5EF4-FFF2-40B4-BE49-F238E27FC236}">
                    <a16:creationId xmlns:a16="http://schemas.microsoft.com/office/drawing/2014/main" id="{B71451FB-5A80-4767-AB81-83ACB41D0199}"/>
                  </a:ext>
                </a:extLst>
              </p:cNvPr>
              <p:cNvSpPr/>
              <p:nvPr/>
            </p:nvSpPr>
            <p:spPr>
              <a:xfrm>
                <a:off x="7747785" y="2898651"/>
                <a:ext cx="2275232" cy="100811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 err="1"/>
                  <a:t>Commitment</a:t>
                </a:r>
                <a:r>
                  <a:rPr lang="de-DE" sz="1600" dirty="0"/>
                  <a:t> von Stakeholdern</a:t>
                </a:r>
              </a:p>
            </p:txBody>
          </p: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73D278B6-4652-49DD-B850-F282FD677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1752" y="3402927"/>
                <a:ext cx="2160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63B35EFE-830C-4DB7-94F4-4F2EB14B8C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1761" y="3374352"/>
                <a:ext cx="2160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4ABDEF53-9F04-42E1-B181-7484FB1D5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0396" y="4021973"/>
                <a:ext cx="362621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mit Pfeil 19">
                <a:extLst>
                  <a:ext uri="{FF2B5EF4-FFF2-40B4-BE49-F238E27FC236}">
                    <a16:creationId xmlns:a16="http://schemas.microsoft.com/office/drawing/2014/main" id="{4D9764AB-64E9-48F4-8D2B-C6501B7D82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89468" y="2543170"/>
                <a:ext cx="362621" cy="2277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mit Pfeil 23">
                <a:extLst>
                  <a:ext uri="{FF2B5EF4-FFF2-40B4-BE49-F238E27FC236}">
                    <a16:creationId xmlns:a16="http://schemas.microsoft.com/office/drawing/2014/main" id="{1F788D17-806A-4BC4-B0A8-F7083DE093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63752" y="4021976"/>
                <a:ext cx="0" cy="775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BFFA6B6E-A4C5-4463-9237-69A9772A4519}"/>
                  </a:ext>
                </a:extLst>
              </p:cNvPr>
              <p:cNvCxnSpPr/>
              <p:nvPr/>
            </p:nvCxnSpPr>
            <p:spPr>
              <a:xfrm flipH="1">
                <a:off x="3863752" y="4797152"/>
                <a:ext cx="55446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mit Pfeil 31">
                <a:extLst>
                  <a:ext uri="{FF2B5EF4-FFF2-40B4-BE49-F238E27FC236}">
                    <a16:creationId xmlns:a16="http://schemas.microsoft.com/office/drawing/2014/main" id="{1CD8203E-C87B-42E2-8DAD-AEB76421E0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880" y="2034555"/>
                <a:ext cx="5780" cy="7560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B4480ECF-3CE4-48F2-9908-B568BA4F24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67880" y="2034555"/>
                <a:ext cx="78404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12E556AC-DAFA-4370-BC85-C2C6C898AECF}"/>
                  </a:ext>
                </a:extLst>
              </p:cNvPr>
              <p:cNvSpPr txBox="1"/>
              <p:nvPr/>
            </p:nvSpPr>
            <p:spPr>
              <a:xfrm>
                <a:off x="981780" y="3974613"/>
                <a:ext cx="1293049" cy="64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Verfügbare Mittel</a:t>
                </a: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D4924CE6-FBF2-4C56-BE47-15A281A45568}"/>
                  </a:ext>
                </a:extLst>
              </p:cNvPr>
              <p:cNvSpPr txBox="1"/>
              <p:nvPr/>
            </p:nvSpPr>
            <p:spPr>
              <a:xfrm>
                <a:off x="4698718" y="1693660"/>
                <a:ext cx="2673464" cy="374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Ressourcen expandieren</a:t>
                </a: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A1187F1A-C884-4982-B908-550CCE66018C}"/>
                  </a:ext>
                </a:extLst>
              </p:cNvPr>
              <p:cNvSpPr txBox="1"/>
              <p:nvPr/>
            </p:nvSpPr>
            <p:spPr>
              <a:xfrm>
                <a:off x="4863456" y="4797152"/>
                <a:ext cx="3646444" cy="374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Randbedingungen konvergieren</a:t>
                </a: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0FB7FB45-900E-414C-9EF9-BA597550242D}"/>
                  </a:ext>
                </a:extLst>
              </p:cNvPr>
              <p:cNvSpPr txBox="1"/>
              <p:nvPr/>
            </p:nvSpPr>
            <p:spPr>
              <a:xfrm>
                <a:off x="2733613" y="2553219"/>
                <a:ext cx="2445130" cy="374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Handlungsalternativen</a:t>
                </a:r>
              </a:p>
            </p:txBody>
          </p:sp>
        </p:grpSp>
      </p:grp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7B06936D-4639-41C8-BDDC-32393EB55991}"/>
              </a:ext>
            </a:extLst>
          </p:cNvPr>
          <p:cNvSpPr/>
          <p:nvPr/>
        </p:nvSpPr>
        <p:spPr>
          <a:xfrm>
            <a:off x="642320" y="4438435"/>
            <a:ext cx="10729192" cy="16347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Mittelorientierung statt Zielorientierung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Leistbarer Verlust statt erwarteter Ertrag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de-DE" b="1" dirty="0">
                <a:solidFill>
                  <a:schemeClr val="accent2"/>
                </a:solidFill>
              </a:rPr>
              <a:t>Umstände und Zufälle nutzen statt vermeiden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de-DE" b="1" dirty="0">
                <a:solidFill>
                  <a:schemeClr val="accent2"/>
                </a:solidFill>
              </a:rPr>
              <a:t>Partnerschaften statt Konkurrenz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752209" y="4526908"/>
            <a:ext cx="41322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3"/>
            </a:pPr>
            <a:endParaRPr lang="de-DE" b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2"/>
                </a:solidFill>
                <a:sym typeface="Wingdings" panose="05000000000000000000" pitchFamily="2" charset="2"/>
              </a:rPr>
              <a:t>Zukunft nicht vorhersagen 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2"/>
                </a:solidFill>
                <a:sym typeface="Wingdings" panose="05000000000000000000" pitchFamily="2" charset="2"/>
              </a:rPr>
              <a:t>sondern gestalten</a:t>
            </a:r>
            <a:endParaRPr lang="de-DE" b="1" dirty="0">
              <a:solidFill>
                <a:schemeClr val="accent2"/>
              </a:solidFill>
            </a:endParaRPr>
          </a:p>
          <a:p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29" name="Pfeil: nach rechts 12">
            <a:extLst>
              <a:ext uri="{FF2B5EF4-FFF2-40B4-BE49-F238E27FC236}">
                <a16:creationId xmlns:a16="http://schemas.microsoft.com/office/drawing/2014/main" id="{8C8D5FA4-A2C9-4777-BD09-96077DB37964}"/>
              </a:ext>
            </a:extLst>
          </p:cNvPr>
          <p:cNvSpPr/>
          <p:nvPr/>
        </p:nvSpPr>
        <p:spPr>
          <a:xfrm>
            <a:off x="6726066" y="5044528"/>
            <a:ext cx="87396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3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AB8547-C9B0-44A2-8143-0FDF633D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Entrepreneurship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CA1846-E5DE-4B11-B2A9-72150F0D6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33" y="620728"/>
            <a:ext cx="11904728" cy="360000"/>
          </a:xfrm>
        </p:spPr>
        <p:txBody>
          <a:bodyPr/>
          <a:lstStyle/>
          <a:p>
            <a:r>
              <a:rPr lang="de-DE" dirty="0"/>
              <a:t>Was zeichnet einen </a:t>
            </a:r>
            <a:r>
              <a:rPr lang="de-DE" dirty="0" err="1"/>
              <a:t>Entrepreneur</a:t>
            </a:r>
            <a:r>
              <a:rPr lang="de-DE" dirty="0"/>
              <a:t> aus? Lernt dazu „unsere“ </a:t>
            </a:r>
            <a:r>
              <a:rPr lang="de-DE" dirty="0" err="1"/>
              <a:t>Entrepreneure</a:t>
            </a:r>
            <a:r>
              <a:rPr lang="de-DE" dirty="0"/>
              <a:t> kennen!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1849"/>
          <a:stretch/>
        </p:blipFill>
        <p:spPr>
          <a:xfrm>
            <a:off x="1263169" y="1175896"/>
            <a:ext cx="4731232" cy="261049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t="746"/>
          <a:stretch/>
        </p:blipFill>
        <p:spPr>
          <a:xfrm>
            <a:off x="6059533" y="1176390"/>
            <a:ext cx="4695735" cy="261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169" y="3837190"/>
            <a:ext cx="4731232" cy="2610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395463" y="5451885"/>
            <a:ext cx="3401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hlinkClick r:id="rId6"/>
              </a:rPr>
              <a:t>https://www.youtube.com/watch?v=vdoZ_QBAnlI&amp;t=345s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362">
            <a:off x="5920990" y="3716913"/>
            <a:ext cx="2795932" cy="20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1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75184" y="2010048"/>
            <a:ext cx="6768752" cy="466056"/>
          </a:xfrm>
        </p:spPr>
        <p:txBody>
          <a:bodyPr/>
          <a:lstStyle/>
          <a:p>
            <a:r>
              <a:rPr lang="de-DE" sz="3200" b="1" dirty="0" err="1">
                <a:solidFill>
                  <a:srgbClr val="97BF0D"/>
                </a:solidFill>
              </a:rPr>
              <a:t>How</a:t>
            </a:r>
            <a:r>
              <a:rPr lang="de-DE" sz="3200" b="1" dirty="0">
                <a:solidFill>
                  <a:srgbClr val="97BF0D"/>
                </a:solidFill>
              </a:rPr>
              <a:t> </a:t>
            </a:r>
            <a:r>
              <a:rPr lang="de-DE" sz="3200" b="1" dirty="0" err="1">
                <a:solidFill>
                  <a:srgbClr val="97BF0D"/>
                </a:solidFill>
              </a:rPr>
              <a:t>to</a:t>
            </a:r>
            <a:r>
              <a:rPr lang="de-DE" sz="3200" b="1" dirty="0">
                <a:solidFill>
                  <a:srgbClr val="97BF0D"/>
                </a:solidFill>
              </a:rPr>
              <a:t> </a:t>
            </a:r>
            <a:r>
              <a:rPr lang="de-DE" sz="3200" b="1" dirty="0" err="1">
                <a:solidFill>
                  <a:srgbClr val="97BF0D"/>
                </a:solidFill>
              </a:rPr>
              <a:t>become</a:t>
            </a:r>
            <a:r>
              <a:rPr lang="de-DE" sz="3200" b="1" dirty="0">
                <a:solidFill>
                  <a:srgbClr val="97BF0D"/>
                </a:solidFill>
              </a:rPr>
              <a:t> an </a:t>
            </a:r>
            <a:r>
              <a:rPr lang="de-DE" sz="3200" b="1" dirty="0" err="1">
                <a:solidFill>
                  <a:srgbClr val="97BF0D"/>
                </a:solidFill>
              </a:rPr>
              <a:t>Entrepreneur</a:t>
            </a:r>
            <a:r>
              <a:rPr lang="de-DE" sz="3200" b="1" noProof="0" dirty="0">
                <a:solidFill>
                  <a:srgbClr val="97BF0D"/>
                </a:solidFill>
              </a:rPr>
              <a:t> </a:t>
            </a:r>
          </a:p>
          <a:p>
            <a:r>
              <a:rPr lang="de-DE" sz="2800" b="1" dirty="0" err="1">
                <a:solidFill>
                  <a:srgbClr val="97BF0D"/>
                </a:solidFill>
              </a:rPr>
              <a:t>Entrepreneurial</a:t>
            </a:r>
            <a:r>
              <a:rPr lang="de-DE" sz="2800" b="1" dirty="0">
                <a:solidFill>
                  <a:srgbClr val="97BF0D"/>
                </a:solidFill>
              </a:rPr>
              <a:t>-Spirit lernen</a:t>
            </a:r>
          </a:p>
          <a:p>
            <a:r>
              <a:rPr lang="de-DE" sz="2800" noProof="0" dirty="0">
                <a:solidFill>
                  <a:srgbClr val="97BF0D"/>
                </a:solidFill>
              </a:rPr>
              <a:t>3 – Design </a:t>
            </a:r>
            <a:r>
              <a:rPr lang="de-DE" sz="2800" noProof="0" dirty="0" err="1">
                <a:solidFill>
                  <a:srgbClr val="97BF0D"/>
                </a:solidFill>
              </a:rPr>
              <a:t>Thinking</a:t>
            </a:r>
            <a:endParaRPr lang="de-DE" sz="2800" noProof="0" dirty="0">
              <a:solidFill>
                <a:srgbClr val="97BF0D"/>
              </a:solidFill>
            </a:endParaRPr>
          </a:p>
          <a:p>
            <a:endParaRPr lang="de-DE" sz="2400" noProof="0" dirty="0">
              <a:solidFill>
                <a:srgbClr val="97BF0D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696400" y="0"/>
            <a:ext cx="2495600" cy="1196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30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Vorstellung der Methodik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r>
              <a:rPr lang="de-DE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59052" y="2506798"/>
            <a:ext cx="5052159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„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dont</a:t>
            </a:r>
            <a:r>
              <a:rPr lang="de-DE" sz="2400" dirty="0"/>
              <a:t> </a:t>
            </a:r>
            <a:r>
              <a:rPr lang="de-DE" sz="2400" dirty="0" err="1"/>
              <a:t>need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a </a:t>
            </a:r>
            <a:r>
              <a:rPr lang="de-DE" sz="2400" dirty="0" err="1"/>
              <a:t>technical</a:t>
            </a:r>
            <a:r>
              <a:rPr lang="de-DE" sz="2400" dirty="0"/>
              <a:t> expert. </a:t>
            </a:r>
            <a:r>
              <a:rPr lang="de-DE" sz="2400" dirty="0" err="1"/>
              <a:t>With</a:t>
            </a:r>
            <a:r>
              <a:rPr lang="de-DE" sz="2400" dirty="0"/>
              <a:t> Design </a:t>
            </a:r>
            <a:r>
              <a:rPr lang="de-DE" sz="2400" dirty="0" err="1"/>
              <a:t>thinking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use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power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beeing</a:t>
            </a:r>
            <a:r>
              <a:rPr lang="de-DE" sz="2400" dirty="0"/>
              <a:t> an expert 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design </a:t>
            </a:r>
            <a:r>
              <a:rPr lang="de-DE" sz="2400" dirty="0" err="1"/>
              <a:t>process</a:t>
            </a:r>
            <a:r>
              <a:rPr lang="de-DE" sz="2400" dirty="0"/>
              <a:t> and 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design </a:t>
            </a:r>
            <a:r>
              <a:rPr lang="de-DE" sz="2400" dirty="0" err="1"/>
              <a:t>things</a:t>
            </a:r>
            <a:r>
              <a:rPr lang="de-DE" sz="2400" dirty="0"/>
              <a:t>“ </a:t>
            </a:r>
          </a:p>
          <a:p>
            <a:pPr algn="ctr"/>
            <a:endParaRPr lang="de-DE" sz="2400" dirty="0"/>
          </a:p>
          <a:p>
            <a:pPr algn="ctr"/>
            <a:r>
              <a:rPr lang="de-DE" sz="1050" dirty="0"/>
              <a:t>(David Kelley)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1028" name="Picture 4" descr="Bildergebnis fÃ¼r desirability feasibility vi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97" y="1268760"/>
            <a:ext cx="5436369" cy="40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143339" y="6093296"/>
            <a:ext cx="123142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/>
              <a:t>Source: innovate-stratedy.com</a:t>
            </a:r>
          </a:p>
        </p:txBody>
      </p:sp>
      <p:sp>
        <p:nvSpPr>
          <p:cNvPr id="11" name="Rechteck 10"/>
          <p:cNvSpPr/>
          <p:nvPr/>
        </p:nvSpPr>
        <p:spPr>
          <a:xfrm>
            <a:off x="8994910" y="6093296"/>
            <a:ext cx="29482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/>
              <a:t>Source: https://academy.autodesk.com/course/122979/principles-design-thinking</a:t>
            </a:r>
          </a:p>
        </p:txBody>
      </p:sp>
    </p:spTree>
    <p:extLst>
      <p:ext uri="{BB962C8B-B14F-4D97-AF65-F5344CB8AC3E}">
        <p14:creationId xmlns:p14="http://schemas.microsoft.com/office/powerpoint/2010/main" val="188299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Ablauf des Design </a:t>
            </a:r>
            <a:r>
              <a:rPr lang="de-DE" dirty="0" err="1"/>
              <a:t>Thinking</a:t>
            </a:r>
            <a:r>
              <a:rPr lang="de-DE" dirty="0"/>
              <a:t> Prozesses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612834" y="1473711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cap="small" dirty="0">
                <a:solidFill>
                  <a:schemeClr val="accent2"/>
                </a:solidFill>
              </a:rPr>
              <a:t>Verstehen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092997" y="1476375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cap="small" dirty="0">
                <a:solidFill>
                  <a:schemeClr val="accent2"/>
                </a:solidFill>
              </a:rPr>
              <a:t>Entdecken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140449" y="1473711"/>
            <a:ext cx="267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cap="small" dirty="0">
                <a:solidFill>
                  <a:schemeClr val="accent2"/>
                </a:solidFill>
              </a:rPr>
              <a:t>Materialisieren</a:t>
            </a:r>
          </a:p>
        </p:txBody>
      </p:sp>
      <p:sp>
        <p:nvSpPr>
          <p:cNvPr id="34" name="Richtungspfeil 33"/>
          <p:cNvSpPr/>
          <p:nvPr/>
        </p:nvSpPr>
        <p:spPr>
          <a:xfrm>
            <a:off x="951525" y="3843424"/>
            <a:ext cx="1620000" cy="1224136"/>
          </a:xfrm>
          <a:prstGeom prst="homePlate">
            <a:avLst/>
          </a:prstGeom>
          <a:solidFill>
            <a:srgbClr val="67676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Chevron 34"/>
          <p:cNvSpPr/>
          <p:nvPr/>
        </p:nvSpPr>
        <p:spPr>
          <a:xfrm>
            <a:off x="2666449" y="3844168"/>
            <a:ext cx="1620000" cy="1224000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4381373" y="3844168"/>
            <a:ext cx="1620000" cy="1224000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6096297" y="3844168"/>
            <a:ext cx="1620000" cy="1224000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7811221" y="3844168"/>
            <a:ext cx="1620000" cy="1224000"/>
          </a:xfrm>
          <a:prstGeom prst="chevron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9526147" y="3843424"/>
            <a:ext cx="1620000" cy="1224000"/>
          </a:xfrm>
          <a:prstGeom prst="chevron">
            <a:avLst/>
          </a:prstGeom>
          <a:solidFill>
            <a:srgbClr val="676767"/>
          </a:solidFill>
          <a:ln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948672" y="2062376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„</a:t>
            </a:r>
            <a:r>
              <a:rPr lang="de-DE" dirty="0" err="1">
                <a:solidFill>
                  <a:schemeClr val="tx1"/>
                </a:solidFill>
              </a:rPr>
              <a:t>understand</a:t>
            </a:r>
            <a:r>
              <a:rPr lang="de-DE" dirty="0">
                <a:solidFill>
                  <a:schemeClr val="tx1"/>
                </a:solidFill>
              </a:rPr>
              <a:t> &amp; </a:t>
            </a:r>
            <a:r>
              <a:rPr lang="de-DE" dirty="0" err="1">
                <a:solidFill>
                  <a:schemeClr val="tx1"/>
                </a:solidFill>
              </a:rPr>
              <a:t>observe</a:t>
            </a:r>
            <a:r>
              <a:rPr lang="de-DE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41" name="Rechteck 40"/>
          <p:cNvSpPr/>
          <p:nvPr/>
        </p:nvSpPr>
        <p:spPr>
          <a:xfrm>
            <a:off x="4378520" y="2062376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„</a:t>
            </a:r>
            <a:r>
              <a:rPr lang="de-DE" dirty="0" err="1">
                <a:solidFill>
                  <a:schemeClr val="tx1"/>
                </a:solidFill>
              </a:rPr>
              <a:t>synthesis</a:t>
            </a:r>
            <a:r>
              <a:rPr lang="de-DE" dirty="0">
                <a:solidFill>
                  <a:schemeClr val="tx1"/>
                </a:solidFill>
              </a:rPr>
              <a:t> &amp; </a:t>
            </a:r>
            <a:r>
              <a:rPr lang="de-DE" dirty="0" err="1">
                <a:solidFill>
                  <a:schemeClr val="tx1"/>
                </a:solidFill>
              </a:rPr>
              <a:t>ideation</a:t>
            </a:r>
            <a:r>
              <a:rPr lang="de-DE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42" name="Rechteck 41"/>
          <p:cNvSpPr/>
          <p:nvPr/>
        </p:nvSpPr>
        <p:spPr>
          <a:xfrm>
            <a:off x="7808368" y="2062376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„</a:t>
            </a:r>
            <a:r>
              <a:rPr lang="de-DE" dirty="0" err="1">
                <a:solidFill>
                  <a:schemeClr val="tx1"/>
                </a:solidFill>
              </a:rPr>
              <a:t>prototyping</a:t>
            </a:r>
            <a:r>
              <a:rPr lang="de-DE" dirty="0">
                <a:solidFill>
                  <a:schemeClr val="tx1"/>
                </a:solidFill>
              </a:rPr>
              <a:t> &amp; </a:t>
            </a:r>
            <a:r>
              <a:rPr lang="de-DE" dirty="0" err="1">
                <a:solidFill>
                  <a:schemeClr val="tx1"/>
                </a:solidFill>
              </a:rPr>
              <a:t>implementing</a:t>
            </a:r>
            <a:r>
              <a:rPr lang="de-DE" dirty="0">
                <a:solidFill>
                  <a:schemeClr val="tx1"/>
                </a:solidFill>
              </a:rPr>
              <a:t>“</a:t>
            </a: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09" y="2837080"/>
            <a:ext cx="826976" cy="826976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80" y="2836056"/>
            <a:ext cx="828000" cy="82800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75" y="2836056"/>
            <a:ext cx="828000" cy="82800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70" y="2836056"/>
            <a:ext cx="828000" cy="82800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65" y="2836056"/>
            <a:ext cx="828000" cy="828000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2836056"/>
            <a:ext cx="828000" cy="828000"/>
          </a:xfrm>
          <a:prstGeom prst="rect">
            <a:avLst/>
          </a:prstGeom>
        </p:spPr>
      </p:pic>
      <p:sp>
        <p:nvSpPr>
          <p:cNvPr id="49" name="Pfeil nach links 48"/>
          <p:cNvSpPr/>
          <p:nvPr/>
        </p:nvSpPr>
        <p:spPr>
          <a:xfrm>
            <a:off x="2662946" y="4234744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links 49"/>
          <p:cNvSpPr/>
          <p:nvPr/>
        </p:nvSpPr>
        <p:spPr>
          <a:xfrm>
            <a:off x="4377870" y="4234744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 nach links 50"/>
          <p:cNvSpPr/>
          <p:nvPr/>
        </p:nvSpPr>
        <p:spPr>
          <a:xfrm>
            <a:off x="6096297" y="4234744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links 51"/>
          <p:cNvSpPr/>
          <p:nvPr/>
        </p:nvSpPr>
        <p:spPr>
          <a:xfrm>
            <a:off x="7808368" y="4234744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Pfeil nach links 52"/>
          <p:cNvSpPr/>
          <p:nvPr/>
        </p:nvSpPr>
        <p:spPr>
          <a:xfrm>
            <a:off x="9526145" y="4234744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5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3919230" y="1110458"/>
            <a:ext cx="436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Phase 1</a:t>
            </a:r>
          </a:p>
        </p:txBody>
      </p:sp>
      <p:sp>
        <p:nvSpPr>
          <p:cNvPr id="28" name="Richtungspfeil 27"/>
          <p:cNvSpPr/>
          <p:nvPr/>
        </p:nvSpPr>
        <p:spPr>
          <a:xfrm>
            <a:off x="951525" y="3941017"/>
            <a:ext cx="1620000" cy="1224136"/>
          </a:xfrm>
          <a:prstGeom prst="homePlate">
            <a:avLst/>
          </a:prstGeom>
          <a:solidFill>
            <a:srgbClr val="67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Chevron 28"/>
          <p:cNvSpPr/>
          <p:nvPr/>
        </p:nvSpPr>
        <p:spPr>
          <a:xfrm>
            <a:off x="2666449" y="3941761"/>
            <a:ext cx="1620000" cy="1224000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948672" y="1801152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Verstehen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09" y="2575856"/>
            <a:ext cx="826976" cy="826976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80" y="2574832"/>
            <a:ext cx="828000" cy="828000"/>
          </a:xfrm>
          <a:prstGeom prst="rect">
            <a:avLst/>
          </a:prstGeom>
        </p:spPr>
      </p:pic>
      <p:sp>
        <p:nvSpPr>
          <p:cNvPr id="55" name="Pfeil nach links 54"/>
          <p:cNvSpPr/>
          <p:nvPr/>
        </p:nvSpPr>
        <p:spPr>
          <a:xfrm>
            <a:off x="2662946" y="4332337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A4BAAAC-DF3B-F341-8FA3-75EBEDFDAE42}"/>
              </a:ext>
            </a:extLst>
          </p:cNvPr>
          <p:cNvSpPr txBox="1"/>
          <p:nvPr/>
        </p:nvSpPr>
        <p:spPr>
          <a:xfrm>
            <a:off x="599046" y="3481169"/>
            <a:ext cx="182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Empathie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EEA26ADD-BDC8-4D46-A5D6-E4E871505FA1}"/>
              </a:ext>
            </a:extLst>
          </p:cNvPr>
          <p:cNvSpPr txBox="1"/>
          <p:nvPr/>
        </p:nvSpPr>
        <p:spPr>
          <a:xfrm>
            <a:off x="2282229" y="3481169"/>
            <a:ext cx="182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Beobachten</a:t>
            </a:r>
          </a:p>
        </p:txBody>
      </p:sp>
      <p:sp>
        <p:nvSpPr>
          <p:cNvPr id="58" name="Inhaltsplatzhalter 8">
            <a:extLst>
              <a:ext uri="{FF2B5EF4-FFF2-40B4-BE49-F238E27FC236}">
                <a16:creationId xmlns:a16="http://schemas.microsoft.com/office/drawing/2014/main" id="{F7D50A3C-880C-6E4E-9FB9-4DE7C33512D5}"/>
              </a:ext>
            </a:extLst>
          </p:cNvPr>
          <p:cNvSpPr txBox="1">
            <a:spLocks/>
          </p:cNvSpPr>
          <p:nvPr/>
        </p:nvSpPr>
        <p:spPr>
          <a:xfrm>
            <a:off x="4874004" y="2347825"/>
            <a:ext cx="6610524" cy="2636019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ym typeface="Wingdings" pitchFamily="2" charset="2"/>
              </a:rPr>
              <a:t>zu Beginn wichtig: </a:t>
            </a:r>
          </a:p>
          <a:p>
            <a:pPr marL="742950" lvl="2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ym typeface="Wingdings" pitchFamily="2" charset="2"/>
              </a:rPr>
              <a:t>Kennenlernen der (Bedürfnisse der) Zielgruppe</a:t>
            </a:r>
          </a:p>
          <a:p>
            <a:pPr marL="742950" lvl="2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ym typeface="Wingdings" pitchFamily="2" charset="2"/>
              </a:rPr>
              <a:t>Definition des Problems</a:t>
            </a:r>
          </a:p>
          <a:p>
            <a:pPr marL="742950" lvl="2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ym typeface="Wingdings" pitchFamily="2" charset="2"/>
              </a:rPr>
              <a:t>Identifizierung der Anforderungen an Problemlösung</a:t>
            </a:r>
          </a:p>
          <a:p>
            <a:pPr marL="342900" lvl="1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065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A4BAAAC-DF3B-F341-8FA3-75EBEDFDAE42}"/>
              </a:ext>
            </a:extLst>
          </p:cNvPr>
          <p:cNvSpPr txBox="1"/>
          <p:nvPr/>
        </p:nvSpPr>
        <p:spPr>
          <a:xfrm>
            <a:off x="4183494" y="3481169"/>
            <a:ext cx="182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Ideen finden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EA26ADD-BDC8-4D46-A5D6-E4E871505FA1}"/>
              </a:ext>
            </a:extLst>
          </p:cNvPr>
          <p:cNvSpPr txBox="1"/>
          <p:nvPr/>
        </p:nvSpPr>
        <p:spPr>
          <a:xfrm>
            <a:off x="5866677" y="3481169"/>
            <a:ext cx="182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Prototyp bauen</a:t>
            </a:r>
          </a:p>
        </p:txBody>
      </p:sp>
      <p:sp>
        <p:nvSpPr>
          <p:cNvPr id="15" name="Chevron 14"/>
          <p:cNvSpPr/>
          <p:nvPr/>
        </p:nvSpPr>
        <p:spPr>
          <a:xfrm>
            <a:off x="4377870" y="3935539"/>
            <a:ext cx="1620000" cy="1224000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092794" y="3935539"/>
            <a:ext cx="1620000" cy="1224000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377870" y="1801152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Entdecken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1" y="2574832"/>
            <a:ext cx="828000" cy="828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26" y="2574832"/>
            <a:ext cx="828000" cy="828000"/>
          </a:xfrm>
          <a:prstGeom prst="rect">
            <a:avLst/>
          </a:prstGeom>
        </p:spPr>
      </p:pic>
      <p:sp>
        <p:nvSpPr>
          <p:cNvPr id="20" name="Pfeil nach links 19"/>
          <p:cNvSpPr/>
          <p:nvPr/>
        </p:nvSpPr>
        <p:spPr>
          <a:xfrm>
            <a:off x="4374367" y="4326115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links 20"/>
          <p:cNvSpPr/>
          <p:nvPr/>
        </p:nvSpPr>
        <p:spPr>
          <a:xfrm>
            <a:off x="6092794" y="4326115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Inhaltsplatzhalter 8">
            <a:extLst>
              <a:ext uri="{FF2B5EF4-FFF2-40B4-BE49-F238E27FC236}">
                <a16:creationId xmlns:a16="http://schemas.microsoft.com/office/drawing/2014/main" id="{F7D50A3C-880C-6E4E-9FB9-4DE7C33512D5}"/>
              </a:ext>
            </a:extLst>
          </p:cNvPr>
          <p:cNvSpPr txBox="1">
            <a:spLocks/>
          </p:cNvSpPr>
          <p:nvPr/>
        </p:nvSpPr>
        <p:spPr>
          <a:xfrm>
            <a:off x="588496" y="1829890"/>
            <a:ext cx="3547536" cy="45101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ym typeface="Wingdings" pitchFamily="2" charset="2"/>
              </a:rPr>
              <a:t>Ideenfindung: </a:t>
            </a:r>
          </a:p>
          <a:p>
            <a:pPr marL="742950" lvl="2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ym typeface="Wingdings" pitchFamily="2" charset="2"/>
              </a:rPr>
              <a:t>Think outside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box!</a:t>
            </a:r>
          </a:p>
          <a:p>
            <a:pPr marL="742950" lvl="2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ym typeface="Wingdings" pitchFamily="2" charset="2"/>
              </a:rPr>
              <a:t>Kombination von Lösungsmöglichkeiten</a:t>
            </a:r>
          </a:p>
          <a:p>
            <a:pPr marL="742950" lvl="2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ym typeface="Wingdings" pitchFamily="2" charset="2"/>
              </a:rPr>
              <a:t>Abwägung der Machbarkeit der Lösungsmöglichkeiten</a:t>
            </a:r>
          </a:p>
          <a:p>
            <a:pPr marL="342900" lvl="1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de-DE" dirty="0">
              <a:sym typeface="Wingdings" pitchFamily="2" charset="2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19230" y="1110458"/>
            <a:ext cx="436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Phase 2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46" y="1801152"/>
            <a:ext cx="5454745" cy="38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sp>
        <p:nvSpPr>
          <p:cNvPr id="3" name="Chevron 2"/>
          <p:cNvSpPr/>
          <p:nvPr/>
        </p:nvSpPr>
        <p:spPr>
          <a:xfrm>
            <a:off x="7807718" y="3936283"/>
            <a:ext cx="1620000" cy="1224000"/>
          </a:xfrm>
          <a:prstGeom prst="chevron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9522644" y="3935539"/>
            <a:ext cx="1620000" cy="1224000"/>
          </a:xfrm>
          <a:prstGeom prst="chevron">
            <a:avLst/>
          </a:prstGeom>
          <a:solidFill>
            <a:srgbClr val="676767"/>
          </a:solidFill>
          <a:ln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808368" y="1801152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Materialisieren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28" y="2574832"/>
            <a:ext cx="828000" cy="82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39" y="2574832"/>
            <a:ext cx="828000" cy="828000"/>
          </a:xfrm>
          <a:prstGeom prst="rect">
            <a:avLst/>
          </a:prstGeom>
        </p:spPr>
      </p:pic>
      <p:sp>
        <p:nvSpPr>
          <p:cNvPr id="9" name="Pfeil nach links 8"/>
          <p:cNvSpPr/>
          <p:nvPr/>
        </p:nvSpPr>
        <p:spPr>
          <a:xfrm>
            <a:off x="7804865" y="4326859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links 9"/>
          <p:cNvSpPr/>
          <p:nvPr/>
        </p:nvSpPr>
        <p:spPr>
          <a:xfrm>
            <a:off x="9522642" y="4326859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A4BAAAC-DF3B-F341-8FA3-75EBEDFDAE42}"/>
              </a:ext>
            </a:extLst>
          </p:cNvPr>
          <p:cNvSpPr txBox="1"/>
          <p:nvPr/>
        </p:nvSpPr>
        <p:spPr>
          <a:xfrm>
            <a:off x="7639160" y="3481041"/>
            <a:ext cx="182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Testen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EA26ADD-BDC8-4D46-A5D6-E4E871505FA1}"/>
              </a:ext>
            </a:extLst>
          </p:cNvPr>
          <p:cNvSpPr txBox="1"/>
          <p:nvPr/>
        </p:nvSpPr>
        <p:spPr>
          <a:xfrm>
            <a:off x="9322343" y="3481041"/>
            <a:ext cx="182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Implementieren</a:t>
            </a:r>
          </a:p>
        </p:txBody>
      </p:sp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F7D50A3C-880C-6E4E-9FB9-4DE7C33512D5}"/>
              </a:ext>
            </a:extLst>
          </p:cNvPr>
          <p:cNvSpPr txBox="1">
            <a:spLocks/>
          </p:cNvSpPr>
          <p:nvPr/>
        </p:nvSpPr>
        <p:spPr>
          <a:xfrm>
            <a:off x="1155444" y="2347825"/>
            <a:ext cx="6610524" cy="2636019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549F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ym typeface="Wingdings" pitchFamily="2" charset="2"/>
              </a:rPr>
              <a:t>zum Abschluss nicht zu vergessen: </a:t>
            </a:r>
          </a:p>
          <a:p>
            <a:pPr marL="742950" lvl="2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ym typeface="Wingdings" pitchFamily="2" charset="2"/>
              </a:rPr>
              <a:t>Bau eines Prototyps zur Lösungsidee</a:t>
            </a:r>
          </a:p>
          <a:p>
            <a:pPr marL="742950" lvl="2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ym typeface="Wingdings" pitchFamily="2" charset="2"/>
              </a:rPr>
              <a:t>Test mit der eingangs definierten Zielgruppe</a:t>
            </a:r>
          </a:p>
          <a:p>
            <a:pPr marL="742950" lvl="2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ym typeface="Wingdings" pitchFamily="2" charset="2"/>
              </a:rPr>
              <a:t>Anpassung an  Feedback der Zielgruppe</a:t>
            </a:r>
          </a:p>
          <a:p>
            <a:pPr marL="342900" lvl="1" indent="-342900">
              <a:spcAft>
                <a:spcPts val="2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de-DE" dirty="0">
              <a:sym typeface="Wingdings" pitchFamily="2" charset="2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19230" y="1110458"/>
            <a:ext cx="436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34746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0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68A783-CFBB-40DF-BB83-8EA92723C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Beispielmethode </a:t>
            </a:r>
            <a:r>
              <a:rPr lang="de-DE" dirty="0" err="1"/>
              <a:t>Understand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BC07A14-1AAE-45C3-A363-FD09354E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graphicFrame>
        <p:nvGraphicFramePr>
          <p:cNvPr id="7" name="Inhaltsplatzhalter 7"/>
          <p:cNvGraphicFramePr>
            <a:graphicFrameLocks noGrp="1"/>
          </p:cNvGraphicFramePr>
          <p:nvPr>
            <p:ph idx="1"/>
            <p:extLst/>
          </p:nvPr>
        </p:nvGraphicFramePr>
        <p:xfrm>
          <a:off x="2001063" y="1754677"/>
          <a:ext cx="9324511" cy="896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2"/>
          <p:cNvSpPr txBox="1">
            <a:spLocks/>
          </p:cNvSpPr>
          <p:nvPr/>
        </p:nvSpPr>
        <p:spPr>
          <a:xfrm>
            <a:off x="9383613" y="6429535"/>
            <a:ext cx="974725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</a:t>
            </a:r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1543399" y="4236821"/>
            <a:ext cx="9782175" cy="11329"/>
          </a:xfrm>
          <a:prstGeom prst="line">
            <a:avLst/>
          </a:prstGeom>
          <a:ln w="19050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miley 9"/>
          <p:cNvSpPr/>
          <p:nvPr/>
        </p:nvSpPr>
        <p:spPr>
          <a:xfrm>
            <a:off x="797797" y="2892864"/>
            <a:ext cx="552450" cy="590550"/>
          </a:xfrm>
          <a:prstGeom prst="smileyFac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miley 10"/>
          <p:cNvSpPr/>
          <p:nvPr/>
        </p:nvSpPr>
        <p:spPr>
          <a:xfrm>
            <a:off x="797797" y="3941546"/>
            <a:ext cx="552450" cy="590550"/>
          </a:xfrm>
          <a:prstGeom prst="smileyFace">
            <a:avLst>
              <a:gd name="adj" fmla="val 2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miley 11"/>
          <p:cNvSpPr/>
          <p:nvPr/>
        </p:nvSpPr>
        <p:spPr>
          <a:xfrm>
            <a:off x="797797" y="4990228"/>
            <a:ext cx="552450" cy="590550"/>
          </a:xfrm>
          <a:prstGeom prst="smileyFace">
            <a:avLst>
              <a:gd name="adj" fmla="val -465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864330" y="1134595"/>
            <a:ext cx="6463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90C33E"/>
              </a:buClr>
            </a:pPr>
            <a:r>
              <a:rPr lang="de-DE" altLang="de-DE" sz="2000" dirty="0">
                <a:cs typeface="Arial" charset="0"/>
                <a:sym typeface="Wingdings" panose="05000000000000000000" pitchFamily="2" charset="2"/>
              </a:rPr>
              <a:t>Beispiel: Ein Tag im Leben eines RWTH-Studis</a:t>
            </a:r>
            <a:endParaRPr lang="de-DE" altLang="de-DE" sz="2000" dirty="0">
              <a:cs typeface="Arial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159349" y="3283900"/>
            <a:ext cx="8760588" cy="2332162"/>
            <a:chOff x="2159349" y="3283900"/>
            <a:chExt cx="8760588" cy="2332162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2159349" y="3483413"/>
              <a:ext cx="5835359" cy="1933137"/>
              <a:chOff x="2159349" y="3578663"/>
              <a:chExt cx="8550274" cy="1933137"/>
            </a:xfrm>
          </p:grpSpPr>
          <p:cxnSp>
            <p:nvCxnSpPr>
              <p:cNvPr id="26" name="Gekrümmter Verbinder 25"/>
              <p:cNvCxnSpPr/>
              <p:nvPr/>
            </p:nvCxnSpPr>
            <p:spPr>
              <a:xfrm>
                <a:off x="2159349" y="3578664"/>
                <a:ext cx="2311400" cy="1933136"/>
              </a:xfrm>
              <a:prstGeom prst="curvedConnector3">
                <a:avLst>
                  <a:gd name="adj1" fmla="val 45055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krümmter Verbinder 26"/>
              <p:cNvCxnSpPr/>
              <p:nvPr/>
            </p:nvCxnSpPr>
            <p:spPr>
              <a:xfrm rot="10800000" flipV="1">
                <a:off x="4470749" y="3578664"/>
                <a:ext cx="1985962" cy="1933136"/>
              </a:xfrm>
              <a:prstGeom prst="curvedConnector3">
                <a:avLst>
                  <a:gd name="adj1" fmla="val 48721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krümmter Verbinder 27"/>
              <p:cNvCxnSpPr/>
              <p:nvPr/>
            </p:nvCxnSpPr>
            <p:spPr>
              <a:xfrm>
                <a:off x="6456711" y="3578664"/>
                <a:ext cx="2311400" cy="1933136"/>
              </a:xfrm>
              <a:prstGeom prst="curved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krümmter Verbinder 28"/>
              <p:cNvCxnSpPr/>
              <p:nvPr/>
            </p:nvCxnSpPr>
            <p:spPr>
              <a:xfrm rot="10800000" flipV="1">
                <a:off x="8723661" y="3578663"/>
                <a:ext cx="1985962" cy="1933136"/>
              </a:xfrm>
              <a:prstGeom prst="curved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hteck 15"/>
            <p:cNvSpPr/>
            <p:nvPr/>
          </p:nvSpPr>
          <p:spPr>
            <a:xfrm>
              <a:off x="3452114" y="5096747"/>
              <a:ext cx="432000" cy="43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09613" y="5096747"/>
              <a:ext cx="432000" cy="43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Sechseck 17"/>
            <p:cNvSpPr/>
            <p:nvPr/>
          </p:nvSpPr>
          <p:spPr>
            <a:xfrm>
              <a:off x="2232786" y="3319106"/>
              <a:ext cx="504000" cy="432000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Sechseck 18"/>
            <p:cNvSpPr/>
            <p:nvPr/>
          </p:nvSpPr>
          <p:spPr>
            <a:xfrm>
              <a:off x="4882774" y="3293361"/>
              <a:ext cx="504000" cy="432000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7987089" y="3483413"/>
              <a:ext cx="2932848" cy="1933136"/>
              <a:chOff x="2159349" y="3578664"/>
              <a:chExt cx="4297362" cy="1933136"/>
            </a:xfrm>
          </p:grpSpPr>
          <p:cxnSp>
            <p:nvCxnSpPr>
              <p:cNvPr id="24" name="Gekrümmter Verbinder 23"/>
              <p:cNvCxnSpPr/>
              <p:nvPr/>
            </p:nvCxnSpPr>
            <p:spPr>
              <a:xfrm>
                <a:off x="2159349" y="3578664"/>
                <a:ext cx="2311400" cy="1933136"/>
              </a:xfrm>
              <a:prstGeom prst="curvedConnector3">
                <a:avLst>
                  <a:gd name="adj1" fmla="val 45055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krümmter Verbinder 24"/>
              <p:cNvCxnSpPr/>
              <p:nvPr/>
            </p:nvCxnSpPr>
            <p:spPr>
              <a:xfrm rot="10800000" flipV="1">
                <a:off x="4470749" y="3578664"/>
                <a:ext cx="1985962" cy="1933136"/>
              </a:xfrm>
              <a:prstGeom prst="curvedConnector3">
                <a:avLst>
                  <a:gd name="adj1" fmla="val 48721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Sechseck 20"/>
            <p:cNvSpPr/>
            <p:nvPr/>
          </p:nvSpPr>
          <p:spPr>
            <a:xfrm>
              <a:off x="7752690" y="3283900"/>
              <a:ext cx="504000" cy="432000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9348565" y="5184062"/>
              <a:ext cx="432000" cy="43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Sechseck 22"/>
            <p:cNvSpPr/>
            <p:nvPr/>
          </p:nvSpPr>
          <p:spPr>
            <a:xfrm>
              <a:off x="10378517" y="3329141"/>
              <a:ext cx="504000" cy="432000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Rechteck 29"/>
          <p:cNvSpPr/>
          <p:nvPr/>
        </p:nvSpPr>
        <p:spPr>
          <a:xfrm>
            <a:off x="4041296" y="5968706"/>
            <a:ext cx="432000" cy="43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4502151" y="6000040"/>
            <a:ext cx="218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Pains</a:t>
            </a:r>
            <a:r>
              <a:rPr lang="de-DE" dirty="0"/>
              <a:t> (negativ)</a:t>
            </a:r>
          </a:p>
        </p:txBody>
      </p:sp>
      <p:sp>
        <p:nvSpPr>
          <p:cNvPr id="32" name="Sechseck 31"/>
          <p:cNvSpPr/>
          <p:nvPr/>
        </p:nvSpPr>
        <p:spPr>
          <a:xfrm>
            <a:off x="6917194" y="5985194"/>
            <a:ext cx="504000" cy="4320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7418055" y="6000040"/>
            <a:ext cx="210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Gains</a:t>
            </a:r>
            <a:r>
              <a:rPr lang="de-DE" dirty="0"/>
              <a:t> (positiv)</a:t>
            </a:r>
          </a:p>
        </p:txBody>
      </p:sp>
    </p:spTree>
    <p:extLst>
      <p:ext uri="{BB962C8B-B14F-4D97-AF65-F5344CB8AC3E}">
        <p14:creationId xmlns:p14="http://schemas.microsoft.com/office/powerpoint/2010/main" val="26911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68A783-CFBB-40DF-BB83-8EA92723C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Beispielmethode Ideation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BC07A14-1AAE-45C3-A363-FD09354E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45" y="328191"/>
            <a:ext cx="6558110" cy="6201618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5A4BAAAC-DF3B-F341-8FA3-75EBEDFDAE42}"/>
              </a:ext>
            </a:extLst>
          </p:cNvPr>
          <p:cNvSpPr txBox="1"/>
          <p:nvPr/>
        </p:nvSpPr>
        <p:spPr>
          <a:xfrm>
            <a:off x="569992" y="3603097"/>
            <a:ext cx="182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Ideen finden</a:t>
            </a: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9" y="2696760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1307B6-94E4-4915-8E36-590C55F9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C2A9212-E025-4AE5-8231-6D7A2D856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Kybernetischer Forschungsansatz 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CB3195F-4164-458E-84DB-999184147D70}"/>
              </a:ext>
            </a:extLst>
          </p:cNvPr>
          <p:cNvGrpSpPr/>
          <p:nvPr/>
        </p:nvGrpSpPr>
        <p:grpSpPr>
          <a:xfrm>
            <a:off x="1771263" y="1117205"/>
            <a:ext cx="8535538" cy="1038979"/>
            <a:chOff x="247263" y="1021123"/>
            <a:chExt cx="8589848" cy="1212941"/>
          </a:xfrm>
          <a:solidFill>
            <a:srgbClr val="0098A1"/>
          </a:solidFill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17184183-E538-4435-A200-CACD5E25B314}"/>
                </a:ext>
              </a:extLst>
            </p:cNvPr>
            <p:cNvGrpSpPr/>
            <p:nvPr/>
          </p:nvGrpSpPr>
          <p:grpSpPr>
            <a:xfrm>
              <a:off x="247263" y="1021123"/>
              <a:ext cx="8328778" cy="1189745"/>
              <a:chOff x="941758" y="1647714"/>
              <a:chExt cx="6721362" cy="1189745"/>
            </a:xfrm>
            <a:grpFill/>
          </p:grpSpPr>
          <p:sp>
            <p:nvSpPr>
              <p:cNvPr id="19" name="Rechtwinkliges Dreieck 18">
                <a:extLst>
                  <a:ext uri="{FF2B5EF4-FFF2-40B4-BE49-F238E27FC236}">
                    <a16:creationId xmlns:a16="http://schemas.microsoft.com/office/drawing/2014/main" id="{493217D5-067A-4663-A01C-7017004BBEBC}"/>
                  </a:ext>
                </a:extLst>
              </p:cNvPr>
              <p:cNvSpPr/>
              <p:nvPr/>
            </p:nvSpPr>
            <p:spPr>
              <a:xfrm flipV="1">
                <a:off x="941758" y="1647714"/>
                <a:ext cx="6721362" cy="118974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46B55B8D-B3AE-41F2-A09C-903174307842}"/>
                  </a:ext>
                </a:extLst>
              </p:cNvPr>
              <p:cNvSpPr/>
              <p:nvPr/>
            </p:nvSpPr>
            <p:spPr>
              <a:xfrm>
                <a:off x="941758" y="1660621"/>
                <a:ext cx="2967848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2400" dirty="0">
                    <a:solidFill>
                      <a:prstClr val="white"/>
                    </a:solidFill>
                    <a:latin typeface="Arial"/>
                  </a:rPr>
                  <a:t>Informationsmanagement</a:t>
                </a:r>
                <a:endParaRPr lang="de-DE" sz="240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71ECA70-4882-4FAA-8B97-7A3F7991FD3C}"/>
                </a:ext>
              </a:extLst>
            </p:cNvPr>
            <p:cNvGrpSpPr/>
            <p:nvPr/>
          </p:nvGrpSpPr>
          <p:grpSpPr>
            <a:xfrm>
              <a:off x="601362" y="1044319"/>
              <a:ext cx="8235749" cy="1189745"/>
              <a:chOff x="1448005" y="1665766"/>
              <a:chExt cx="6541190" cy="1189745"/>
            </a:xfrm>
            <a:grpFill/>
          </p:grpSpPr>
          <p:sp>
            <p:nvSpPr>
              <p:cNvPr id="17" name="Rechtwinkliges Dreieck 16">
                <a:extLst>
                  <a:ext uri="{FF2B5EF4-FFF2-40B4-BE49-F238E27FC236}">
                    <a16:creationId xmlns:a16="http://schemas.microsoft.com/office/drawing/2014/main" id="{3DF8874B-A4BA-4A11-8ACB-38FCCB6ECCE8}"/>
                  </a:ext>
                </a:extLst>
              </p:cNvPr>
              <p:cNvSpPr/>
              <p:nvPr/>
            </p:nvSpPr>
            <p:spPr>
              <a:xfrm rot="10800000" flipV="1">
                <a:off x="1448005" y="1665766"/>
                <a:ext cx="6541190" cy="118974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8F91DF1D-D485-4F91-AB58-63B34365C687}"/>
                  </a:ext>
                </a:extLst>
              </p:cNvPr>
              <p:cNvSpPr/>
              <p:nvPr/>
            </p:nvSpPr>
            <p:spPr>
              <a:xfrm>
                <a:off x="5437579" y="2379326"/>
                <a:ext cx="2551616" cy="461665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</a:rPr>
                  <a:t>Wissensmanagement</a:t>
                </a:r>
                <a:endParaRPr lang="de-DE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998CBB3-DF6C-4F48-B048-1C6D097B8CD3}"/>
              </a:ext>
            </a:extLst>
          </p:cNvPr>
          <p:cNvSpPr/>
          <p:nvPr/>
        </p:nvSpPr>
        <p:spPr>
          <a:xfrm>
            <a:off x="1827649" y="4411073"/>
            <a:ext cx="8479152" cy="1223265"/>
          </a:xfrm>
          <a:custGeom>
            <a:avLst/>
            <a:gdLst>
              <a:gd name="connsiteX0" fmla="*/ 223792 w 8479152"/>
              <a:gd name="connsiteY0" fmla="*/ 0 h 1103271"/>
              <a:gd name="connsiteX1" fmla="*/ 57537 w 8479152"/>
              <a:gd name="connsiteY1" fmla="*/ 1034473 h 1103271"/>
              <a:gd name="connsiteX2" fmla="*/ 1092010 w 8479152"/>
              <a:gd name="connsiteY2" fmla="*/ 858982 h 1103271"/>
              <a:gd name="connsiteX3" fmla="*/ 1553828 w 8479152"/>
              <a:gd name="connsiteY3" fmla="*/ 1099128 h 1103271"/>
              <a:gd name="connsiteX4" fmla="*/ 4851210 w 8479152"/>
              <a:gd name="connsiteY4" fmla="*/ 1016000 h 1103271"/>
              <a:gd name="connsiteX5" fmla="*/ 7252664 w 8479152"/>
              <a:gd name="connsiteY5" fmla="*/ 1080655 h 1103271"/>
              <a:gd name="connsiteX6" fmla="*/ 8471864 w 8479152"/>
              <a:gd name="connsiteY6" fmla="*/ 951346 h 1103271"/>
              <a:gd name="connsiteX7" fmla="*/ 7668301 w 8479152"/>
              <a:gd name="connsiteY7" fmla="*/ 203200 h 110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9152" h="1103271">
                <a:moveTo>
                  <a:pt x="223792" y="0"/>
                </a:moveTo>
                <a:cubicBezTo>
                  <a:pt x="68313" y="445654"/>
                  <a:pt x="-87166" y="891309"/>
                  <a:pt x="57537" y="1034473"/>
                </a:cubicBezTo>
                <a:cubicBezTo>
                  <a:pt x="202240" y="1177637"/>
                  <a:pt x="842628" y="848206"/>
                  <a:pt x="1092010" y="858982"/>
                </a:cubicBezTo>
                <a:cubicBezTo>
                  <a:pt x="1341392" y="869758"/>
                  <a:pt x="927295" y="1072958"/>
                  <a:pt x="1553828" y="1099128"/>
                </a:cubicBezTo>
                <a:cubicBezTo>
                  <a:pt x="2180361" y="1125298"/>
                  <a:pt x="3901404" y="1019079"/>
                  <a:pt x="4851210" y="1016000"/>
                </a:cubicBezTo>
                <a:cubicBezTo>
                  <a:pt x="5801016" y="1012921"/>
                  <a:pt x="6649222" y="1091431"/>
                  <a:pt x="7252664" y="1080655"/>
                </a:cubicBezTo>
                <a:cubicBezTo>
                  <a:pt x="7856106" y="1069879"/>
                  <a:pt x="8402591" y="1097589"/>
                  <a:pt x="8471864" y="951346"/>
                </a:cubicBezTo>
                <a:cubicBezTo>
                  <a:pt x="8541137" y="805104"/>
                  <a:pt x="8104719" y="504152"/>
                  <a:pt x="7668301" y="203200"/>
                </a:cubicBezTo>
              </a:path>
            </a:pathLst>
          </a:custGeom>
          <a:noFill/>
          <a:ln w="15875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74987A1F-3D40-438A-95F3-477271E0292B}"/>
              </a:ext>
            </a:extLst>
          </p:cNvPr>
          <p:cNvSpPr/>
          <p:nvPr/>
        </p:nvSpPr>
        <p:spPr>
          <a:xfrm>
            <a:off x="5872897" y="3438129"/>
            <a:ext cx="2827759" cy="1532120"/>
          </a:xfrm>
          <a:custGeom>
            <a:avLst/>
            <a:gdLst>
              <a:gd name="connsiteX0" fmla="*/ 2827759 w 2827759"/>
              <a:gd name="connsiteY0" fmla="*/ 571073 h 1532120"/>
              <a:gd name="connsiteX1" fmla="*/ 2393649 w 2827759"/>
              <a:gd name="connsiteY1" fmla="*/ 26127 h 1532120"/>
              <a:gd name="connsiteX2" fmla="*/ 1580849 w 2827759"/>
              <a:gd name="connsiteY2" fmla="*/ 1309982 h 1532120"/>
              <a:gd name="connsiteX3" fmla="*/ 232340 w 2827759"/>
              <a:gd name="connsiteY3" fmla="*/ 1522418 h 1532120"/>
              <a:gd name="connsiteX4" fmla="*/ 10668 w 2827759"/>
              <a:gd name="connsiteY4" fmla="*/ 1199145 h 153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7759" h="1532120">
                <a:moveTo>
                  <a:pt x="2827759" y="571073"/>
                </a:moveTo>
                <a:cubicBezTo>
                  <a:pt x="2714613" y="237024"/>
                  <a:pt x="2601467" y="-97025"/>
                  <a:pt x="2393649" y="26127"/>
                </a:cubicBezTo>
                <a:cubicBezTo>
                  <a:pt x="2185831" y="149279"/>
                  <a:pt x="1941067" y="1060600"/>
                  <a:pt x="1580849" y="1309982"/>
                </a:cubicBezTo>
                <a:cubicBezTo>
                  <a:pt x="1220631" y="1559364"/>
                  <a:pt x="494037" y="1540891"/>
                  <a:pt x="232340" y="1522418"/>
                </a:cubicBezTo>
                <a:cubicBezTo>
                  <a:pt x="-29357" y="1503945"/>
                  <a:pt x="-9345" y="1351545"/>
                  <a:pt x="10668" y="1199145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13465A62-34A1-4930-992A-2D7BE40288D1}"/>
              </a:ext>
            </a:extLst>
          </p:cNvPr>
          <p:cNvSpPr/>
          <p:nvPr/>
        </p:nvSpPr>
        <p:spPr>
          <a:xfrm>
            <a:off x="2074899" y="4628039"/>
            <a:ext cx="7460001" cy="863799"/>
          </a:xfrm>
          <a:custGeom>
            <a:avLst/>
            <a:gdLst>
              <a:gd name="connsiteX0" fmla="*/ 7142993 w 7460001"/>
              <a:gd name="connsiteY0" fmla="*/ 9237 h 863799"/>
              <a:gd name="connsiteX1" fmla="*/ 7410847 w 7460001"/>
              <a:gd name="connsiteY1" fmla="*/ 489528 h 863799"/>
              <a:gd name="connsiteX2" fmla="*/ 6265538 w 7460001"/>
              <a:gd name="connsiteY2" fmla="*/ 748146 h 863799"/>
              <a:gd name="connsiteX3" fmla="*/ 4889320 w 7460001"/>
              <a:gd name="connsiteY3" fmla="*/ 535709 h 863799"/>
              <a:gd name="connsiteX4" fmla="*/ 3254484 w 7460001"/>
              <a:gd name="connsiteY4" fmla="*/ 822037 h 863799"/>
              <a:gd name="connsiteX5" fmla="*/ 1554993 w 7460001"/>
              <a:gd name="connsiteY5" fmla="*/ 822037 h 863799"/>
              <a:gd name="connsiteX6" fmla="*/ 889975 w 7460001"/>
              <a:gd name="connsiteY6" fmla="*/ 443346 h 863799"/>
              <a:gd name="connsiteX7" fmla="*/ 40229 w 7460001"/>
              <a:gd name="connsiteY7" fmla="*/ 683491 h 863799"/>
              <a:gd name="connsiteX8" fmla="*/ 215720 w 7460001"/>
              <a:gd name="connsiteY8" fmla="*/ 0 h 86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0001" h="863799">
                <a:moveTo>
                  <a:pt x="7142993" y="9237"/>
                </a:moveTo>
                <a:cubicBezTo>
                  <a:pt x="7350041" y="187807"/>
                  <a:pt x="7557089" y="366377"/>
                  <a:pt x="7410847" y="489528"/>
                </a:cubicBezTo>
                <a:cubicBezTo>
                  <a:pt x="7264605" y="612679"/>
                  <a:pt x="6685792" y="740449"/>
                  <a:pt x="6265538" y="748146"/>
                </a:cubicBezTo>
                <a:cubicBezTo>
                  <a:pt x="5845284" y="755843"/>
                  <a:pt x="5391162" y="523394"/>
                  <a:pt x="4889320" y="535709"/>
                </a:cubicBezTo>
                <a:cubicBezTo>
                  <a:pt x="4387478" y="548024"/>
                  <a:pt x="3810205" y="774316"/>
                  <a:pt x="3254484" y="822037"/>
                </a:cubicBezTo>
                <a:cubicBezTo>
                  <a:pt x="2698763" y="869758"/>
                  <a:pt x="1949078" y="885152"/>
                  <a:pt x="1554993" y="822037"/>
                </a:cubicBezTo>
                <a:cubicBezTo>
                  <a:pt x="1160908" y="758922"/>
                  <a:pt x="1142436" y="466437"/>
                  <a:pt x="889975" y="443346"/>
                </a:cubicBezTo>
                <a:cubicBezTo>
                  <a:pt x="637514" y="420255"/>
                  <a:pt x="152605" y="757382"/>
                  <a:pt x="40229" y="683491"/>
                </a:cubicBezTo>
                <a:cubicBezTo>
                  <a:pt x="-72147" y="609600"/>
                  <a:pt x="71786" y="304800"/>
                  <a:pt x="215720" y="0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D6A8E903-0DB4-4BDD-B8A9-E913AF4E8FA2}"/>
              </a:ext>
            </a:extLst>
          </p:cNvPr>
          <p:cNvSpPr/>
          <p:nvPr/>
        </p:nvSpPr>
        <p:spPr>
          <a:xfrm>
            <a:off x="2475345" y="4239888"/>
            <a:ext cx="3075710" cy="728773"/>
          </a:xfrm>
          <a:custGeom>
            <a:avLst/>
            <a:gdLst>
              <a:gd name="connsiteX0" fmla="*/ 3075710 w 3075710"/>
              <a:gd name="connsiteY0" fmla="*/ 240369 h 728773"/>
              <a:gd name="connsiteX1" fmla="*/ 2650837 w 3075710"/>
              <a:gd name="connsiteY1" fmla="*/ 526696 h 728773"/>
              <a:gd name="connsiteX2" fmla="*/ 2318328 w 3075710"/>
              <a:gd name="connsiteY2" fmla="*/ 224 h 728773"/>
              <a:gd name="connsiteX3" fmla="*/ 1570182 w 3075710"/>
              <a:gd name="connsiteY3" fmla="*/ 600587 h 728773"/>
              <a:gd name="connsiteX4" fmla="*/ 757382 w 3075710"/>
              <a:gd name="connsiteY4" fmla="*/ 637533 h 728773"/>
              <a:gd name="connsiteX5" fmla="*/ 230910 w 3075710"/>
              <a:gd name="connsiteY5" fmla="*/ 720660 h 728773"/>
              <a:gd name="connsiteX6" fmla="*/ 0 w 3075710"/>
              <a:gd name="connsiteY6" fmla="*/ 415860 h 72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5710" h="728773">
                <a:moveTo>
                  <a:pt x="3075710" y="240369"/>
                </a:moveTo>
                <a:cubicBezTo>
                  <a:pt x="2926388" y="403544"/>
                  <a:pt x="2777067" y="566720"/>
                  <a:pt x="2650837" y="526696"/>
                </a:cubicBezTo>
                <a:cubicBezTo>
                  <a:pt x="2524607" y="486672"/>
                  <a:pt x="2498437" y="-12091"/>
                  <a:pt x="2318328" y="224"/>
                </a:cubicBezTo>
                <a:cubicBezTo>
                  <a:pt x="2138219" y="12539"/>
                  <a:pt x="1830340" y="494369"/>
                  <a:pt x="1570182" y="600587"/>
                </a:cubicBezTo>
                <a:cubicBezTo>
                  <a:pt x="1310024" y="706805"/>
                  <a:pt x="980594" y="617521"/>
                  <a:pt x="757382" y="637533"/>
                </a:cubicBezTo>
                <a:cubicBezTo>
                  <a:pt x="534170" y="657545"/>
                  <a:pt x="357140" y="757605"/>
                  <a:pt x="230910" y="720660"/>
                </a:cubicBezTo>
                <a:cubicBezTo>
                  <a:pt x="104680" y="683715"/>
                  <a:pt x="52340" y="549787"/>
                  <a:pt x="0" y="415860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1BE0157F-1074-4ADC-9ECC-2066845ACA6D}"/>
              </a:ext>
            </a:extLst>
          </p:cNvPr>
          <p:cNvSpPr/>
          <p:nvPr/>
        </p:nvSpPr>
        <p:spPr>
          <a:xfrm>
            <a:off x="3158837" y="3509648"/>
            <a:ext cx="2189019" cy="610391"/>
          </a:xfrm>
          <a:custGeom>
            <a:avLst/>
            <a:gdLst>
              <a:gd name="connsiteX0" fmla="*/ 0 w 2189019"/>
              <a:gd name="connsiteY0" fmla="*/ 361009 h 610391"/>
              <a:gd name="connsiteX1" fmla="*/ 646546 w 2189019"/>
              <a:gd name="connsiteY1" fmla="*/ 28500 h 610391"/>
              <a:gd name="connsiteX2" fmla="*/ 914400 w 2189019"/>
              <a:gd name="connsiteY2" fmla="*/ 471845 h 610391"/>
              <a:gd name="connsiteX3" fmla="*/ 1597891 w 2189019"/>
              <a:gd name="connsiteY3" fmla="*/ 791 h 610391"/>
              <a:gd name="connsiteX4" fmla="*/ 2189019 w 2189019"/>
              <a:gd name="connsiteY4" fmla="*/ 610391 h 61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019" h="610391">
                <a:moveTo>
                  <a:pt x="0" y="361009"/>
                </a:moveTo>
                <a:cubicBezTo>
                  <a:pt x="247073" y="185518"/>
                  <a:pt x="494146" y="10027"/>
                  <a:pt x="646546" y="28500"/>
                </a:cubicBezTo>
                <a:cubicBezTo>
                  <a:pt x="798946" y="46973"/>
                  <a:pt x="755843" y="476463"/>
                  <a:pt x="914400" y="471845"/>
                </a:cubicBezTo>
                <a:cubicBezTo>
                  <a:pt x="1072957" y="467227"/>
                  <a:pt x="1385455" y="-22300"/>
                  <a:pt x="1597891" y="791"/>
                </a:cubicBezTo>
                <a:cubicBezTo>
                  <a:pt x="1810327" y="23882"/>
                  <a:pt x="1999673" y="317136"/>
                  <a:pt x="2189019" y="610391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67021AE6-A224-4CBA-8304-0026244E3F17}"/>
              </a:ext>
            </a:extLst>
          </p:cNvPr>
          <p:cNvSpPr/>
          <p:nvPr/>
        </p:nvSpPr>
        <p:spPr>
          <a:xfrm>
            <a:off x="6668655" y="3062975"/>
            <a:ext cx="2050472" cy="881572"/>
          </a:xfrm>
          <a:custGeom>
            <a:avLst/>
            <a:gdLst>
              <a:gd name="connsiteX0" fmla="*/ 0 w 2050472"/>
              <a:gd name="connsiteY0" fmla="*/ 881572 h 881572"/>
              <a:gd name="connsiteX1" fmla="*/ 618836 w 2050472"/>
              <a:gd name="connsiteY1" fmla="*/ 475172 h 881572"/>
              <a:gd name="connsiteX2" fmla="*/ 1089890 w 2050472"/>
              <a:gd name="connsiteY2" fmla="*/ 4117 h 881572"/>
              <a:gd name="connsiteX3" fmla="*/ 1524000 w 2050472"/>
              <a:gd name="connsiteY3" fmla="*/ 235027 h 881572"/>
              <a:gd name="connsiteX4" fmla="*/ 1717963 w 2050472"/>
              <a:gd name="connsiteY4" fmla="*/ 41063 h 881572"/>
              <a:gd name="connsiteX5" fmla="*/ 2050472 w 2050472"/>
              <a:gd name="connsiteY5" fmla="*/ 650663 h 88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472" h="881572">
                <a:moveTo>
                  <a:pt x="0" y="881572"/>
                </a:moveTo>
                <a:cubicBezTo>
                  <a:pt x="218594" y="751493"/>
                  <a:pt x="437188" y="621414"/>
                  <a:pt x="618836" y="475172"/>
                </a:cubicBezTo>
                <a:cubicBezTo>
                  <a:pt x="800484" y="328930"/>
                  <a:pt x="939029" y="44141"/>
                  <a:pt x="1089890" y="4117"/>
                </a:cubicBezTo>
                <a:cubicBezTo>
                  <a:pt x="1240751" y="-35907"/>
                  <a:pt x="1419321" y="228869"/>
                  <a:pt x="1524000" y="235027"/>
                </a:cubicBezTo>
                <a:cubicBezTo>
                  <a:pt x="1628679" y="241185"/>
                  <a:pt x="1630218" y="-28210"/>
                  <a:pt x="1717963" y="41063"/>
                </a:cubicBezTo>
                <a:cubicBezTo>
                  <a:pt x="1805708" y="110336"/>
                  <a:pt x="1928090" y="380499"/>
                  <a:pt x="2050472" y="650663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FC0247A-F8F0-469C-B893-8A13DA6345E8}"/>
              </a:ext>
            </a:extLst>
          </p:cNvPr>
          <p:cNvSpPr txBox="1"/>
          <p:nvPr/>
        </p:nvSpPr>
        <p:spPr>
          <a:xfrm>
            <a:off x="4253346" y="5093449"/>
            <a:ext cx="3530413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sz="2400" dirty="0"/>
              <a:t>Kybernetisches Vorgehen</a:t>
            </a:r>
          </a:p>
        </p:txBody>
      </p:sp>
      <p:sp>
        <p:nvSpPr>
          <p:cNvPr id="28" name="Abgerundetes Rechteck 36">
            <a:extLst>
              <a:ext uri="{FF2B5EF4-FFF2-40B4-BE49-F238E27FC236}">
                <a16:creationId xmlns:a16="http://schemas.microsoft.com/office/drawing/2014/main" id="{15F49B2E-9462-468D-BC8E-630B1FB8BB98}"/>
              </a:ext>
            </a:extLst>
          </p:cNvPr>
          <p:cNvSpPr/>
          <p:nvPr/>
        </p:nvSpPr>
        <p:spPr>
          <a:xfrm>
            <a:off x="1771263" y="3650614"/>
            <a:ext cx="2092285" cy="1005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de-DE" dirty="0">
                <a:solidFill>
                  <a:schemeClr val="bg1"/>
                </a:solidFill>
              </a:rPr>
              <a:t>industrielle</a:t>
            </a:r>
          </a:p>
          <a:p>
            <a:pPr lvl="0" algn="ctr" eaLnBrk="1" hangingPunct="1">
              <a:defRPr/>
            </a:pPr>
            <a:r>
              <a:rPr lang="de-DE" b="1" dirty="0">
                <a:solidFill>
                  <a:schemeClr val="bg1"/>
                </a:solidFill>
              </a:rPr>
              <a:t>Daten</a:t>
            </a:r>
          </a:p>
        </p:txBody>
      </p:sp>
      <p:sp>
        <p:nvSpPr>
          <p:cNvPr id="29" name="Abgerundetes Rechteck 37">
            <a:extLst>
              <a:ext uri="{FF2B5EF4-FFF2-40B4-BE49-F238E27FC236}">
                <a16:creationId xmlns:a16="http://schemas.microsoft.com/office/drawing/2014/main" id="{34066EFF-F525-4B1C-B57F-4BC124727B92}"/>
              </a:ext>
            </a:extLst>
          </p:cNvPr>
          <p:cNvSpPr/>
          <p:nvPr/>
        </p:nvSpPr>
        <p:spPr>
          <a:xfrm>
            <a:off x="4774050" y="3647136"/>
            <a:ext cx="2640686" cy="1005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de-DE" dirty="0">
                <a:solidFill>
                  <a:schemeClr val="bg1"/>
                </a:solidFill>
              </a:rPr>
              <a:t>quantitative/qualitative</a:t>
            </a:r>
          </a:p>
          <a:p>
            <a:pPr lvl="0" algn="ctr" eaLnBrk="1" hangingPunct="1">
              <a:defRPr/>
            </a:pPr>
            <a:r>
              <a:rPr lang="de-DE" b="1" dirty="0">
                <a:solidFill>
                  <a:schemeClr val="bg1"/>
                </a:solidFill>
              </a:rPr>
              <a:t>Analyse</a:t>
            </a:r>
          </a:p>
        </p:txBody>
      </p:sp>
      <p:sp>
        <p:nvSpPr>
          <p:cNvPr id="30" name="Abgerundetes Rechteck 38">
            <a:extLst>
              <a:ext uri="{FF2B5EF4-FFF2-40B4-BE49-F238E27FC236}">
                <a16:creationId xmlns:a16="http://schemas.microsoft.com/office/drawing/2014/main" id="{29EE106E-B9E5-473A-AD61-4E528C297A64}"/>
              </a:ext>
            </a:extLst>
          </p:cNvPr>
          <p:cNvSpPr/>
          <p:nvPr/>
        </p:nvSpPr>
        <p:spPr>
          <a:xfrm>
            <a:off x="8236671" y="3647136"/>
            <a:ext cx="2092285" cy="1005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 eaLnBrk="1" hangingPunct="1">
              <a:defRPr/>
            </a:pPr>
            <a:r>
              <a:rPr lang="de-DE" dirty="0">
                <a:solidFill>
                  <a:schemeClr val="bg1"/>
                </a:solidFill>
              </a:rPr>
              <a:t>sozio-technische</a:t>
            </a:r>
          </a:p>
          <a:p>
            <a:pPr lvl="0" algn="ctr" eaLnBrk="1" hangingPunct="1">
              <a:defRPr/>
            </a:pPr>
            <a:r>
              <a:rPr lang="de-DE" b="1" dirty="0">
                <a:solidFill>
                  <a:schemeClr val="bg1"/>
                </a:solidFill>
              </a:rPr>
              <a:t>Implementierung</a:t>
            </a:r>
          </a:p>
        </p:txBody>
      </p:sp>
      <p:sp>
        <p:nvSpPr>
          <p:cNvPr id="31" name="Nach unten gekrümmter Pfeil 25">
            <a:extLst>
              <a:ext uri="{FF2B5EF4-FFF2-40B4-BE49-F238E27FC236}">
                <a16:creationId xmlns:a16="http://schemas.microsoft.com/office/drawing/2014/main" id="{434D37CF-E694-4304-A318-1232FB29221D}"/>
              </a:ext>
            </a:extLst>
          </p:cNvPr>
          <p:cNvSpPr/>
          <p:nvPr/>
        </p:nvSpPr>
        <p:spPr>
          <a:xfrm>
            <a:off x="2834852" y="2483934"/>
            <a:ext cx="3043428" cy="1308355"/>
          </a:xfrm>
          <a:prstGeom prst="curvedDownArrow">
            <a:avLst/>
          </a:prstGeom>
          <a:solidFill>
            <a:schemeClr val="accent1">
              <a:lumMod val="50000"/>
              <a:alpha val="2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Nach unten gekrümmter Pfeil 25">
            <a:extLst>
              <a:ext uri="{FF2B5EF4-FFF2-40B4-BE49-F238E27FC236}">
                <a16:creationId xmlns:a16="http://schemas.microsoft.com/office/drawing/2014/main" id="{22165DDD-4713-4D88-81DE-16155D783823}"/>
              </a:ext>
            </a:extLst>
          </p:cNvPr>
          <p:cNvSpPr/>
          <p:nvPr/>
        </p:nvSpPr>
        <p:spPr>
          <a:xfrm>
            <a:off x="6323395" y="2500812"/>
            <a:ext cx="3043428" cy="1308355"/>
          </a:xfrm>
          <a:prstGeom prst="curvedDownArrow">
            <a:avLst/>
          </a:prstGeom>
          <a:solidFill>
            <a:schemeClr val="accent1">
              <a:lumMod val="50000"/>
              <a:alpha val="2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Business Model Canvas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Beispielmethode </a:t>
            </a:r>
            <a:r>
              <a:rPr lang="de-DE" dirty="0" err="1"/>
              <a:t>Prototyping</a:t>
            </a:r>
            <a:r>
              <a:rPr lang="de-DE" dirty="0"/>
              <a:t> &amp; </a:t>
            </a:r>
            <a:r>
              <a:rPr lang="de-DE" dirty="0" err="1"/>
              <a:t>Implementing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64" y="4797232"/>
            <a:ext cx="720000" cy="720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D2B877F-F071-4018-A0C0-94EB92DD7FB7}"/>
              </a:ext>
            </a:extLst>
          </p:cNvPr>
          <p:cNvSpPr/>
          <p:nvPr/>
        </p:nvSpPr>
        <p:spPr>
          <a:xfrm>
            <a:off x="293482" y="1552936"/>
            <a:ext cx="7517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>
                <a:cs typeface="Calibri Light" panose="020F0302020204030204" pitchFamily="34" charset="0"/>
              </a:rPr>
              <a:t>Osterwalder/</a:t>
            </a:r>
            <a:r>
              <a:rPr lang="de-DE" u="sng" dirty="0" err="1">
                <a:cs typeface="Calibri Light" panose="020F0302020204030204" pitchFamily="34" charset="0"/>
              </a:rPr>
              <a:t>Pigneur</a:t>
            </a:r>
            <a:r>
              <a:rPr lang="de-DE" dirty="0">
                <a:cs typeface="Calibri Light" panose="020F0302020204030204" pitchFamily="34" charset="0"/>
              </a:rPr>
              <a:t>: </a:t>
            </a:r>
            <a:br>
              <a:rPr lang="de-DE" dirty="0">
                <a:cs typeface="Calibri Light" panose="020F0302020204030204" pitchFamily="34" charset="0"/>
              </a:rPr>
            </a:br>
            <a:r>
              <a:rPr lang="de-DE" dirty="0">
                <a:cs typeface="Calibri Light" panose="020F0302020204030204" pitchFamily="34" charset="0"/>
              </a:rPr>
              <a:t>„Ein Geschäftsmodell beschreibt das Grundprinzip, nach dem eine Organisation Werte schafft, vermittelt und festhält.“</a:t>
            </a:r>
          </a:p>
        </p:txBody>
      </p:sp>
      <p:pic>
        <p:nvPicPr>
          <p:cNvPr id="60" name="Picture 2" descr="http://www.zappacosta.ch/wordpress/wp-content/uploads/Business-Model-Canvas.png">
            <a:extLst>
              <a:ext uri="{FF2B5EF4-FFF2-40B4-BE49-F238E27FC236}">
                <a16:creationId xmlns:a16="http://schemas.microsoft.com/office/drawing/2014/main" id="{F2CD982D-6320-4F7F-B892-FC0DC8CF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49" y="2523960"/>
            <a:ext cx="7845701" cy="365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ecx.images-amazon.com/images/I/81HjjNZ6MSL._SL1500_.jpg">
            <a:extLst>
              <a:ext uri="{FF2B5EF4-FFF2-40B4-BE49-F238E27FC236}">
                <a16:creationId xmlns:a16="http://schemas.microsoft.com/office/drawing/2014/main" id="{95EEB9C1-E91C-4B45-BED5-28D1E1620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47" y="2353862"/>
            <a:ext cx="2873668" cy="2262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F899D5AD-9B28-447E-8BF6-09362E556FF7}"/>
              </a:ext>
            </a:extLst>
          </p:cNvPr>
          <p:cNvSpPr txBox="1">
            <a:spLocks/>
          </p:cNvSpPr>
          <p:nvPr/>
        </p:nvSpPr>
        <p:spPr>
          <a:xfrm>
            <a:off x="293482" y="5768206"/>
            <a:ext cx="1247999" cy="2190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00" dirty="0">
                <a:solidFill>
                  <a:schemeClr val="tx1"/>
                </a:solidFill>
              </a:rPr>
              <a:t>Source: HW Zürich</a:t>
            </a:r>
          </a:p>
        </p:txBody>
      </p:sp>
    </p:spTree>
    <p:extLst>
      <p:ext uri="{BB962C8B-B14F-4D97-AF65-F5344CB8AC3E}">
        <p14:creationId xmlns:p14="http://schemas.microsoft.com/office/powerpoint/2010/main" val="22427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9D60AB-7154-4D77-ADE5-ADF2FAB25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Aufbau des Business Model </a:t>
            </a:r>
            <a:r>
              <a:rPr lang="de-DE" dirty="0" err="1"/>
              <a:t>Canvas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3015A0-CF48-4C74-B71B-79A76EC7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929383" y="4401108"/>
            <a:ext cx="5326607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Kostenstruktur</a:t>
            </a:r>
          </a:p>
        </p:txBody>
      </p:sp>
      <p:sp>
        <p:nvSpPr>
          <p:cNvPr id="8" name="Rechteck 7"/>
          <p:cNvSpPr/>
          <p:nvPr/>
        </p:nvSpPr>
        <p:spPr>
          <a:xfrm>
            <a:off x="6255990" y="4401108"/>
            <a:ext cx="511256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Einnahmequellen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9281120" y="1520788"/>
            <a:ext cx="208743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193682" y="1520788"/>
            <a:ext cx="2087438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Kundenbeziehung</a:t>
            </a:r>
          </a:p>
        </p:txBody>
      </p:sp>
      <p:sp>
        <p:nvSpPr>
          <p:cNvPr id="15" name="Rechteck 14"/>
          <p:cNvSpPr/>
          <p:nvPr/>
        </p:nvSpPr>
        <p:spPr>
          <a:xfrm>
            <a:off x="5105450" y="1520788"/>
            <a:ext cx="208743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017218" y="1520788"/>
            <a:ext cx="2087438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929383" y="1520788"/>
            <a:ext cx="208743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016424" y="2960948"/>
            <a:ext cx="2087438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193682" y="2960948"/>
            <a:ext cx="2087438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Kanäle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441" y="4125092"/>
            <a:ext cx="209722" cy="223797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2676766"/>
            <a:ext cx="216305" cy="22425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294" y="4053312"/>
            <a:ext cx="276578" cy="27657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793" y="4076485"/>
            <a:ext cx="371574" cy="271599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9201" y="4170991"/>
            <a:ext cx="268880" cy="18792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4702" y="2639319"/>
            <a:ext cx="301480" cy="260369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5493" y="4161136"/>
            <a:ext cx="325574" cy="215404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6088" y="5327715"/>
            <a:ext cx="306804" cy="40761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3660" y="5378514"/>
            <a:ext cx="306664" cy="356811"/>
          </a:xfrm>
          <a:prstGeom prst="rect">
            <a:avLst/>
          </a:prstGeom>
        </p:spPr>
      </p:pic>
      <p:sp>
        <p:nvSpPr>
          <p:cNvPr id="35" name="Textplatzhalter 9">
            <a:extLst>
              <a:ext uri="{FF2B5EF4-FFF2-40B4-BE49-F238E27FC236}">
                <a16:creationId xmlns:a16="http://schemas.microsoft.com/office/drawing/2014/main" id="{5AD45EC0-6A7A-4E52-BF3D-26FE92F8B486}"/>
              </a:ext>
            </a:extLst>
          </p:cNvPr>
          <p:cNvSpPr txBox="1">
            <a:spLocks/>
          </p:cNvSpPr>
          <p:nvPr/>
        </p:nvSpPr>
        <p:spPr>
          <a:xfrm>
            <a:off x="9394418" y="5590479"/>
            <a:ext cx="1735107" cy="250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00" dirty="0">
                <a:solidFill>
                  <a:schemeClr val="tx1"/>
                </a:solidFill>
              </a:rPr>
              <a:t>Angelehnt an: Osterwalder, </a:t>
            </a:r>
            <a:r>
              <a:rPr lang="de-DE" sz="600" dirty="0" err="1">
                <a:solidFill>
                  <a:schemeClr val="tx1"/>
                </a:solidFill>
              </a:rPr>
              <a:t>Pigneur</a:t>
            </a:r>
            <a:r>
              <a:rPr lang="de-DE" sz="600" dirty="0">
                <a:solidFill>
                  <a:schemeClr val="tx1"/>
                </a:solidFill>
              </a:rPr>
              <a:t> 2011</a:t>
            </a:r>
          </a:p>
        </p:txBody>
      </p:sp>
      <p:sp>
        <p:nvSpPr>
          <p:cNvPr id="2" name="Rechteck 1"/>
          <p:cNvSpPr/>
          <p:nvPr/>
        </p:nvSpPr>
        <p:spPr>
          <a:xfrm>
            <a:off x="928589" y="1516465"/>
            <a:ext cx="1710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Schlüsselpartner</a:t>
            </a:r>
          </a:p>
        </p:txBody>
      </p:sp>
      <p:sp>
        <p:nvSpPr>
          <p:cNvPr id="5" name="Rechteck 4"/>
          <p:cNvSpPr/>
          <p:nvPr/>
        </p:nvSpPr>
        <p:spPr>
          <a:xfrm>
            <a:off x="3006446" y="1516465"/>
            <a:ext cx="1983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Schlüsselaktivitäten</a:t>
            </a:r>
            <a:endParaRPr lang="de-DE" sz="1600" dirty="0"/>
          </a:p>
        </p:txBody>
      </p:sp>
      <p:sp>
        <p:nvSpPr>
          <p:cNvPr id="6" name="Rechteck 5"/>
          <p:cNvSpPr/>
          <p:nvPr/>
        </p:nvSpPr>
        <p:spPr>
          <a:xfrm>
            <a:off x="3007073" y="2960948"/>
            <a:ext cx="20746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accent1">
                    <a:lumMod val="50000"/>
                  </a:schemeClr>
                </a:solidFill>
              </a:rPr>
              <a:t>Schlüsselressourcen</a:t>
            </a:r>
            <a:endParaRPr lang="de-DE" sz="1600" dirty="0"/>
          </a:p>
        </p:txBody>
      </p:sp>
      <p:sp>
        <p:nvSpPr>
          <p:cNvPr id="9" name="Rechteck 8"/>
          <p:cNvSpPr/>
          <p:nvPr/>
        </p:nvSpPr>
        <p:spPr>
          <a:xfrm>
            <a:off x="5101669" y="1516465"/>
            <a:ext cx="1355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Wertangebot</a:t>
            </a:r>
            <a:endParaRPr lang="de-DE" sz="1600" dirty="0"/>
          </a:p>
        </p:txBody>
      </p:sp>
      <p:sp>
        <p:nvSpPr>
          <p:cNvPr id="10" name="Rechteck 9"/>
          <p:cNvSpPr/>
          <p:nvPr/>
        </p:nvSpPr>
        <p:spPr>
          <a:xfrm>
            <a:off x="9283000" y="1511107"/>
            <a:ext cx="1790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Kundensegmente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628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E66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E66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E66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E66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E66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E66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E66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E66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E66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E66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68A783-CFBB-40DF-BB83-8EA92723C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Aufbau Kunden-Pitch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BC07A14-1AAE-45C3-A363-FD09354E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A4BAAAC-DF3B-F341-8FA3-75EBEDFDAE42}"/>
              </a:ext>
            </a:extLst>
          </p:cNvPr>
          <p:cNvSpPr txBox="1"/>
          <p:nvPr/>
        </p:nvSpPr>
        <p:spPr>
          <a:xfrm>
            <a:off x="922088" y="1063533"/>
            <a:ext cx="18203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800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A4BAAAC-DF3B-F341-8FA3-75EBEDFDAE42}"/>
              </a:ext>
            </a:extLst>
          </p:cNvPr>
          <p:cNvSpPr txBox="1"/>
          <p:nvPr/>
        </p:nvSpPr>
        <p:spPr>
          <a:xfrm>
            <a:off x="9691000" y="1063533"/>
            <a:ext cx="18203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800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A4BAAAC-DF3B-F341-8FA3-75EBEDFDAE42}"/>
              </a:ext>
            </a:extLst>
          </p:cNvPr>
          <p:cNvSpPr txBox="1"/>
          <p:nvPr/>
        </p:nvSpPr>
        <p:spPr>
          <a:xfrm>
            <a:off x="3845059" y="1063533"/>
            <a:ext cx="18203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800" b="1" dirty="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4BAAAC-DF3B-F341-8FA3-75EBEDFDAE42}"/>
              </a:ext>
            </a:extLst>
          </p:cNvPr>
          <p:cNvSpPr txBox="1"/>
          <p:nvPr/>
        </p:nvSpPr>
        <p:spPr>
          <a:xfrm>
            <a:off x="6768030" y="1063533"/>
            <a:ext cx="18203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8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4BAAAC-DF3B-F341-8FA3-75EBEDFDAE42}"/>
              </a:ext>
            </a:extLst>
          </p:cNvPr>
          <p:cNvSpPr txBox="1"/>
          <p:nvPr/>
        </p:nvSpPr>
        <p:spPr>
          <a:xfrm>
            <a:off x="922088" y="3094858"/>
            <a:ext cx="182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A4BAAAC-DF3B-F341-8FA3-75EBEDFDAE42}"/>
              </a:ext>
            </a:extLst>
          </p:cNvPr>
          <p:cNvSpPr txBox="1"/>
          <p:nvPr/>
        </p:nvSpPr>
        <p:spPr>
          <a:xfrm>
            <a:off x="3845059" y="3094858"/>
            <a:ext cx="182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interest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A4BAAAC-DF3B-F341-8FA3-75EBEDFDAE42}"/>
              </a:ext>
            </a:extLst>
          </p:cNvPr>
          <p:cNvSpPr txBox="1"/>
          <p:nvPr/>
        </p:nvSpPr>
        <p:spPr>
          <a:xfrm>
            <a:off x="6768029" y="3094858"/>
            <a:ext cx="182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desire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A4BAAAC-DF3B-F341-8FA3-75EBEDFDAE42}"/>
              </a:ext>
            </a:extLst>
          </p:cNvPr>
          <p:cNvSpPr txBox="1"/>
          <p:nvPr/>
        </p:nvSpPr>
        <p:spPr>
          <a:xfrm>
            <a:off x="9691000" y="3094858"/>
            <a:ext cx="182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action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0936" y="3702392"/>
            <a:ext cx="3314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Aufmerksamkeit erregen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Zielpersonen kurz ansprechen und dabei auffallen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Aus der breiten Masse abheben</a:t>
            </a:r>
          </a:p>
        </p:txBody>
      </p:sp>
      <p:sp>
        <p:nvSpPr>
          <p:cNvPr id="6" name="Rechteck 5"/>
          <p:cNvSpPr/>
          <p:nvPr/>
        </p:nvSpPr>
        <p:spPr>
          <a:xfrm>
            <a:off x="3306560" y="3471560"/>
            <a:ext cx="3068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Neugier wecken, durch Bilder oder Beispiele erklären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Spaß erzeugen, Freude an der Aufmerksamkeit wecken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Konzentration auf das Wesentliche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Neue Gesprächsstrategie</a:t>
            </a:r>
          </a:p>
        </p:txBody>
      </p:sp>
      <p:sp>
        <p:nvSpPr>
          <p:cNvPr id="14" name="Rechteck 13"/>
          <p:cNvSpPr/>
          <p:nvPr/>
        </p:nvSpPr>
        <p:spPr>
          <a:xfrm>
            <a:off x="6375400" y="3464190"/>
            <a:ext cx="2985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Den Wunsch erwecken, auch etwas vom Kuchen  abzubekommen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Verlangen, am Nutzen teilhaben zu können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Den Herzschlag des Gesprächspartners erhöhen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9361024" y="3702392"/>
            <a:ext cx="2851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Austausch der Kontaktdaten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Oder vielleicht schon die neue Terminvereinbarung ?!</a:t>
            </a:r>
          </a:p>
        </p:txBody>
      </p:sp>
    </p:spTree>
    <p:extLst>
      <p:ext uri="{BB962C8B-B14F-4D97-AF65-F5344CB8AC3E}">
        <p14:creationId xmlns:p14="http://schemas.microsoft.com/office/powerpoint/2010/main" val="39890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5" grpId="0"/>
      <p:bldP spid="6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75184" y="2010048"/>
            <a:ext cx="6768752" cy="466056"/>
          </a:xfrm>
        </p:spPr>
        <p:txBody>
          <a:bodyPr/>
          <a:lstStyle/>
          <a:p>
            <a:r>
              <a:rPr lang="de-DE" sz="3200" b="1" dirty="0" err="1">
                <a:solidFill>
                  <a:srgbClr val="97BF0D"/>
                </a:solidFill>
              </a:rPr>
              <a:t>How</a:t>
            </a:r>
            <a:r>
              <a:rPr lang="de-DE" sz="3200" b="1" dirty="0">
                <a:solidFill>
                  <a:srgbClr val="97BF0D"/>
                </a:solidFill>
              </a:rPr>
              <a:t> </a:t>
            </a:r>
            <a:r>
              <a:rPr lang="de-DE" sz="3200" b="1" dirty="0" err="1">
                <a:solidFill>
                  <a:srgbClr val="97BF0D"/>
                </a:solidFill>
              </a:rPr>
              <a:t>to</a:t>
            </a:r>
            <a:r>
              <a:rPr lang="de-DE" sz="3200" b="1" dirty="0">
                <a:solidFill>
                  <a:srgbClr val="97BF0D"/>
                </a:solidFill>
              </a:rPr>
              <a:t> </a:t>
            </a:r>
            <a:r>
              <a:rPr lang="de-DE" sz="3200" b="1" dirty="0" err="1">
                <a:solidFill>
                  <a:srgbClr val="97BF0D"/>
                </a:solidFill>
              </a:rPr>
              <a:t>become</a:t>
            </a:r>
            <a:r>
              <a:rPr lang="de-DE" sz="3200" b="1" dirty="0">
                <a:solidFill>
                  <a:srgbClr val="97BF0D"/>
                </a:solidFill>
              </a:rPr>
              <a:t> an </a:t>
            </a:r>
            <a:r>
              <a:rPr lang="de-DE" sz="3200" b="1" dirty="0" err="1">
                <a:solidFill>
                  <a:srgbClr val="97BF0D"/>
                </a:solidFill>
              </a:rPr>
              <a:t>Entrepreneur</a:t>
            </a:r>
            <a:r>
              <a:rPr lang="de-DE" sz="3200" b="1" noProof="0" dirty="0">
                <a:solidFill>
                  <a:srgbClr val="97BF0D"/>
                </a:solidFill>
              </a:rPr>
              <a:t> </a:t>
            </a:r>
          </a:p>
          <a:p>
            <a:r>
              <a:rPr lang="de-DE" sz="2800" b="1" dirty="0" err="1">
                <a:solidFill>
                  <a:srgbClr val="97BF0D"/>
                </a:solidFill>
              </a:rPr>
              <a:t>Entrepreneurial</a:t>
            </a:r>
            <a:r>
              <a:rPr lang="de-DE" sz="2800" b="1" dirty="0">
                <a:solidFill>
                  <a:srgbClr val="97BF0D"/>
                </a:solidFill>
              </a:rPr>
              <a:t>-Spirit lernen</a:t>
            </a:r>
          </a:p>
          <a:p>
            <a:r>
              <a:rPr lang="de-DE" sz="2800" dirty="0">
                <a:solidFill>
                  <a:srgbClr val="97BF0D"/>
                </a:solidFill>
              </a:rPr>
              <a:t>4</a:t>
            </a:r>
            <a:r>
              <a:rPr lang="de-DE" sz="2800" noProof="0" dirty="0">
                <a:solidFill>
                  <a:srgbClr val="97BF0D"/>
                </a:solidFill>
              </a:rPr>
              <a:t> – Umgang mit Scheitern</a:t>
            </a:r>
          </a:p>
          <a:p>
            <a:endParaRPr lang="de-DE" sz="2400" noProof="0" dirty="0">
              <a:solidFill>
                <a:srgbClr val="97BF0D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696400" y="0"/>
            <a:ext cx="2495600" cy="1196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094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2787C485-FF17-46B4-9731-2976EC1997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8" t="23447" r="25182" b="20689"/>
          <a:stretch/>
        </p:blipFill>
        <p:spPr>
          <a:xfrm>
            <a:off x="4749552" y="1344522"/>
            <a:ext cx="7442448" cy="47361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465975-D1E1-4CC3-A2F7-41162AAE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Scheitern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04887C-8329-454D-A547-B0CA11A86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Übersteigerte negative Assoziationen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93B8DD2-5DC7-4C3E-8C5F-C1396389DB08}"/>
              </a:ext>
            </a:extLst>
          </p:cNvPr>
          <p:cNvSpPr txBox="1"/>
          <p:nvPr/>
        </p:nvSpPr>
        <p:spPr>
          <a:xfrm>
            <a:off x="5591944" y="5798134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pexels.com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4889322" cy="32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47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9C741CD-15C8-4F77-A98C-2482B42D7C7A}"/>
              </a:ext>
            </a:extLst>
          </p:cNvPr>
          <p:cNvSpPr txBox="1"/>
          <p:nvPr/>
        </p:nvSpPr>
        <p:spPr>
          <a:xfrm>
            <a:off x="335360" y="2395213"/>
            <a:ext cx="4483653" cy="20243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Stolpern auf dem Weg zum Erfolg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Temporäre Rückschläge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Lernprozesse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Entwicklungspunkte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Feedbackprozess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43E79A-E3B8-4D58-8853-06957F00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Scheitern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AAA3F7-FCD6-4BF1-AC7D-6C252EA0AE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933" y="620728"/>
            <a:ext cx="11904728" cy="360000"/>
          </a:xfrm>
        </p:spPr>
        <p:txBody>
          <a:bodyPr/>
          <a:lstStyle/>
          <a:p>
            <a:r>
              <a:rPr lang="de-DE" dirty="0"/>
              <a:t>Im Gründungsprozess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13" y="1196473"/>
            <a:ext cx="7372987" cy="491916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258463" y="1441106"/>
            <a:ext cx="64940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Keine Angst – </a:t>
            </a:r>
          </a:p>
          <a:p>
            <a:pPr algn="ctr"/>
            <a:r>
              <a:rPr lang="de-DE" sz="2800" b="1" dirty="0">
                <a:solidFill>
                  <a:schemeClr val="bg1"/>
                </a:solidFill>
              </a:rPr>
              <a:t>Scheitern gehört zum Gründen dazu!</a:t>
            </a:r>
          </a:p>
        </p:txBody>
      </p:sp>
    </p:spTree>
    <p:extLst>
      <p:ext uri="{BB962C8B-B14F-4D97-AF65-F5344CB8AC3E}">
        <p14:creationId xmlns:p14="http://schemas.microsoft.com/office/powerpoint/2010/main" val="274801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FCAE4-BAA1-4151-AB96-9EC33EB7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Scheitern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598D84-CA18-4300-8105-7BDC8644E3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Berühmte Beispiele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3AF44E6-0EB5-49BB-A661-4D5E2F713227}"/>
              </a:ext>
            </a:extLst>
          </p:cNvPr>
          <p:cNvSpPr txBox="1">
            <a:spLocks/>
          </p:cNvSpPr>
          <p:nvPr/>
        </p:nvSpPr>
        <p:spPr>
          <a:xfrm>
            <a:off x="263352" y="1368242"/>
            <a:ext cx="9841093" cy="42067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2000" b="0" i="0" u="none" kern="1200" cap="all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u="sng" dirty="0"/>
              <a:t>Thomas Alva Edison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3A6D5C3-C258-4747-A88F-FCB12C8A957B}"/>
              </a:ext>
            </a:extLst>
          </p:cNvPr>
          <p:cNvSpPr/>
          <p:nvPr/>
        </p:nvSpPr>
        <p:spPr>
          <a:xfrm>
            <a:off x="263352" y="1870689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rgbClr val="97C01E"/>
              </a:buClr>
            </a:pPr>
            <a:r>
              <a:rPr lang="de-DE" sz="1700" dirty="0"/>
              <a:t>*1847 	†1931</a:t>
            </a:r>
          </a:p>
          <a:p>
            <a:pPr marL="285750" indent="-285750">
              <a:spcBef>
                <a:spcPts val="0"/>
              </a:spcBef>
              <a:buClr>
                <a:srgbClr val="97C01E"/>
              </a:buClr>
              <a:buFont typeface="Arial" panose="020B0604020202020204" pitchFamily="34" charset="0"/>
              <a:buChar char="•"/>
            </a:pPr>
            <a:r>
              <a:rPr lang="de-DE" sz="1700" dirty="0"/>
              <a:t>Erfinder und Unternehmer im Bereich der Elektrizität und Elektrotechnik </a:t>
            </a:r>
          </a:p>
          <a:p>
            <a:pPr marL="285750" indent="-285750">
              <a:spcBef>
                <a:spcPts val="0"/>
              </a:spcBef>
              <a:buClr>
                <a:srgbClr val="97C01E"/>
              </a:buClr>
              <a:buFont typeface="Arial" panose="020B0604020202020204" pitchFamily="34" charset="0"/>
              <a:buChar char="•"/>
            </a:pPr>
            <a:r>
              <a:rPr lang="de-DE" sz="1700" dirty="0"/>
              <a:t>mehr als 2000 Erfindungen und 1000 Patente</a:t>
            </a:r>
          </a:p>
          <a:p>
            <a:pPr marL="285750" indent="-285750">
              <a:spcBef>
                <a:spcPts val="0"/>
              </a:spcBef>
              <a:buClr>
                <a:srgbClr val="97C01E"/>
              </a:buClr>
              <a:buFont typeface="Arial" panose="020B0604020202020204" pitchFamily="34" charset="0"/>
              <a:buChar char="•"/>
            </a:pPr>
            <a:r>
              <a:rPr lang="de-DE" sz="1700" dirty="0"/>
              <a:t>Genie</a:t>
            </a:r>
          </a:p>
          <a:p>
            <a:pPr marL="285750" indent="-285750">
              <a:spcBef>
                <a:spcPts val="0"/>
              </a:spcBef>
              <a:buClr>
                <a:srgbClr val="97C01E"/>
              </a:buClr>
              <a:buFont typeface="Arial" panose="020B0604020202020204" pitchFamily="34" charset="0"/>
              <a:buChar char="•"/>
            </a:pPr>
            <a:r>
              <a:rPr lang="de-DE" sz="1700" dirty="0"/>
              <a:t>Ausdauer und überaus guter Geschäftsmann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E03EFE6F-C115-4D07-AB2B-2134B412D077}"/>
              </a:ext>
            </a:extLst>
          </p:cNvPr>
          <p:cNvGraphicFramePr/>
          <p:nvPr/>
        </p:nvGraphicFramePr>
        <p:xfrm>
          <a:off x="30000" y="3429000"/>
          <a:ext cx="118380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84C85F33-D534-4A40-8713-166DF35B46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1" t="1701" r="22700" b="36350"/>
          <a:stretch/>
        </p:blipFill>
        <p:spPr>
          <a:xfrm>
            <a:off x="10058493" y="2483224"/>
            <a:ext cx="1085721" cy="1050124"/>
          </a:xfrm>
          <a:prstGeom prst="rect">
            <a:avLst/>
          </a:prstGeom>
        </p:spPr>
      </p:pic>
      <p:pic>
        <p:nvPicPr>
          <p:cNvPr id="8" name="Grafik 7" descr="https://upload.wikimedia.org/wikipedia/commons/9/9d/Thomas_Edison2.jpg">
            <a:extLst>
              <a:ext uri="{FF2B5EF4-FFF2-40B4-BE49-F238E27FC236}">
                <a16:creationId xmlns:a16="http://schemas.microsoft.com/office/drawing/2014/main" id="{40C9A5D1-337C-4539-95C5-AAA1B563518D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4272" y="988903"/>
            <a:ext cx="1684744" cy="197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0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73CD1-5DB2-43A5-BDBE-D23BF832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Scheitern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52E088-3EA5-4026-BCEE-70DF0A087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Berühmte Beispiele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65C0B88-33D8-4650-86D0-C096947E76DD}"/>
              </a:ext>
            </a:extLst>
          </p:cNvPr>
          <p:cNvSpPr txBox="1">
            <a:spLocks/>
          </p:cNvSpPr>
          <p:nvPr/>
        </p:nvSpPr>
        <p:spPr>
          <a:xfrm>
            <a:off x="263352" y="1268423"/>
            <a:ext cx="9841093" cy="42067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2000" b="0" i="0" u="none" kern="1200" cap="all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u="sng" dirty="0"/>
              <a:t>William “Bill” Henry Gates III.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BB0C12-A2A0-48E6-BC31-379CD83AFC40}"/>
              </a:ext>
            </a:extLst>
          </p:cNvPr>
          <p:cNvSpPr/>
          <p:nvPr/>
        </p:nvSpPr>
        <p:spPr>
          <a:xfrm>
            <a:off x="263352" y="1800336"/>
            <a:ext cx="72728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97C01E"/>
              </a:buClr>
            </a:pPr>
            <a:r>
              <a:rPr lang="de-DE" sz="1700" dirty="0"/>
              <a:t>* 1955 </a:t>
            </a:r>
          </a:p>
          <a:p>
            <a:pPr marL="285750" indent="-285750">
              <a:spcBef>
                <a:spcPts val="0"/>
              </a:spcBef>
              <a:buClr>
                <a:srgbClr val="97C01E"/>
              </a:buClr>
              <a:buFont typeface="Arial" panose="020B0604020202020204" pitchFamily="34" charset="0"/>
              <a:buChar char="•"/>
            </a:pPr>
            <a:r>
              <a:rPr lang="de-DE" sz="1700" dirty="0"/>
              <a:t>Leidenschaft für Mathematik und Wirtschaft hochbegabt</a:t>
            </a:r>
          </a:p>
          <a:p>
            <a:pPr marL="285750" indent="-285750">
              <a:spcBef>
                <a:spcPts val="0"/>
              </a:spcBef>
              <a:buClr>
                <a:srgbClr val="97C01E"/>
              </a:buClr>
              <a:buFont typeface="Arial" panose="020B0604020202020204" pitchFamily="34" charset="0"/>
              <a:buChar char="•"/>
            </a:pPr>
            <a:r>
              <a:rPr lang="de-DE" sz="1700" dirty="0"/>
              <a:t>Wirtschaftspersönlichkeit des Jahrtausends</a:t>
            </a:r>
          </a:p>
          <a:p>
            <a:pPr marL="285750" indent="-285750">
              <a:spcBef>
                <a:spcPts val="0"/>
              </a:spcBef>
              <a:buClr>
                <a:srgbClr val="97C01E"/>
              </a:buClr>
              <a:buFont typeface="Arial" panose="020B0604020202020204" pitchFamily="34" charset="0"/>
              <a:buChar char="•"/>
            </a:pPr>
            <a:r>
              <a:rPr lang="de-DE" sz="1700" dirty="0"/>
              <a:t>Engagement in der Wohlfahrt</a:t>
            </a:r>
          </a:p>
          <a:p>
            <a:pPr marL="285750" indent="-285750">
              <a:spcBef>
                <a:spcPts val="0"/>
              </a:spcBef>
              <a:buClr>
                <a:srgbClr val="97C01E"/>
              </a:buClr>
              <a:buFont typeface="Arial" panose="020B0604020202020204" pitchFamily="34" charset="0"/>
              <a:buChar char="•"/>
            </a:pPr>
            <a:r>
              <a:rPr lang="de-DE" sz="1700" dirty="0"/>
              <a:t>Unterstützung von Gesundheitsprojekten, AIDS-, Malaria-, und Tuberkulose-Forschung</a:t>
            </a:r>
          </a:p>
          <a:p>
            <a:pPr marL="285750" indent="-285750">
              <a:spcBef>
                <a:spcPts val="0"/>
              </a:spcBef>
              <a:buClr>
                <a:srgbClr val="97C01E"/>
              </a:buClr>
              <a:buFont typeface="Arial" panose="020B0604020202020204" pitchFamily="34" charset="0"/>
              <a:buChar char="•"/>
            </a:pPr>
            <a:r>
              <a:rPr lang="de-DE" sz="1700" dirty="0"/>
              <a:t>diverse Auszeichnungen z.B. Ehrendoktorwürde Harvard-Universität sowie der University </a:t>
            </a:r>
            <a:r>
              <a:rPr lang="de-DE" sz="1700" dirty="0" err="1"/>
              <a:t>of</a:t>
            </a:r>
            <a:r>
              <a:rPr lang="de-DE" sz="1700" dirty="0"/>
              <a:t> Cambridge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EECACE6B-C1D8-4382-A2CE-5E2A34EDFBAD}"/>
              </a:ext>
            </a:extLst>
          </p:cNvPr>
          <p:cNvGraphicFramePr/>
          <p:nvPr/>
        </p:nvGraphicFramePr>
        <p:xfrm>
          <a:off x="384000" y="3837259"/>
          <a:ext cx="11484000" cy="2400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Bildergebnis für bill gates you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82" y="751218"/>
            <a:ext cx="4336936" cy="24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https://c.s-microsoft.com/en-us/CMSImages/lrn-share-site-ms-logo.png?version=bf62922f-fda3-d328-e220-b699eac0d6c0">
            <a:extLst>
              <a:ext uri="{FF2B5EF4-FFF2-40B4-BE49-F238E27FC236}">
                <a16:creationId xmlns:a16="http://schemas.microsoft.com/office/drawing/2014/main" id="{CFB53EC6-B9A9-4782-AB54-312EFCFBE60B}"/>
              </a:ext>
            </a:extLst>
          </p:cNvPr>
          <p:cNvPicPr/>
          <p:nvPr/>
        </p:nvPicPr>
        <p:blipFill>
          <a:blip r:embed="rId9" cstate="print"/>
          <a:srcRect t="35556" r="5056" b="27407"/>
          <a:stretch>
            <a:fillRect/>
          </a:stretch>
        </p:blipFill>
        <p:spPr bwMode="auto">
          <a:xfrm>
            <a:off x="10272093" y="2576263"/>
            <a:ext cx="1776568" cy="77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C0EBAD9-B639-4609-9F92-130D57643492}"/>
              </a:ext>
            </a:extLst>
          </p:cNvPr>
          <p:cNvSpPr txBox="1"/>
          <p:nvPr/>
        </p:nvSpPr>
        <p:spPr>
          <a:xfrm>
            <a:off x="7499201" y="3017651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Source: gq.com</a:t>
            </a:r>
          </a:p>
        </p:txBody>
      </p:sp>
    </p:spTree>
    <p:extLst>
      <p:ext uri="{BB962C8B-B14F-4D97-AF65-F5344CB8AC3E}">
        <p14:creationId xmlns:p14="http://schemas.microsoft.com/office/powerpoint/2010/main" val="15545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02A33-4277-4963-A865-C0A86494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Scheitern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30AE5C-DBAC-4282-8C50-5B733EFBC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Nimm es sportlich…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85A8BF-D2BB-4E0C-9480-0F18BFD55072}"/>
              </a:ext>
            </a:extLst>
          </p:cNvPr>
          <p:cNvSpPr txBox="1"/>
          <p:nvPr/>
        </p:nvSpPr>
        <p:spPr>
          <a:xfrm>
            <a:off x="10837442" y="5798307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pexels.com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374F19-6515-4CA3-B195-4A1E21A6996B}"/>
              </a:ext>
            </a:extLst>
          </p:cNvPr>
          <p:cNvSpPr txBox="1"/>
          <p:nvPr/>
        </p:nvSpPr>
        <p:spPr>
          <a:xfrm>
            <a:off x="8261478" y="3266635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pexels.com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CF1B35-92CF-4802-AFA8-E0DCAF53D454}"/>
              </a:ext>
            </a:extLst>
          </p:cNvPr>
          <p:cNvSpPr txBox="1"/>
          <p:nvPr/>
        </p:nvSpPr>
        <p:spPr>
          <a:xfrm>
            <a:off x="7392144" y="4872031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pexels.com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BBC2B8-6D47-4FE3-92ED-2B3901DC8B8D}"/>
              </a:ext>
            </a:extLst>
          </p:cNvPr>
          <p:cNvSpPr txBox="1"/>
          <p:nvPr/>
        </p:nvSpPr>
        <p:spPr>
          <a:xfrm>
            <a:off x="3071664" y="5827618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pexels.com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BAB20F6-2E2F-47AD-A2FF-6B3EA5E943D2}"/>
              </a:ext>
            </a:extLst>
          </p:cNvPr>
          <p:cNvSpPr txBox="1"/>
          <p:nvPr/>
        </p:nvSpPr>
        <p:spPr>
          <a:xfrm>
            <a:off x="3071663" y="3264712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pexels.com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918F413-494C-405C-9B0E-D3FAD8C7E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0" b="19568"/>
          <a:stretch/>
        </p:blipFill>
        <p:spPr>
          <a:xfrm>
            <a:off x="0" y="1178994"/>
            <a:ext cx="12192000" cy="49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5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02A33-4277-4963-A865-C0A86494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Scheitern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30AE5C-DBAC-4282-8C50-5B733EFBC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Unsere Tipps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85A8BF-D2BB-4E0C-9480-0F18BFD55072}"/>
              </a:ext>
            </a:extLst>
          </p:cNvPr>
          <p:cNvSpPr txBox="1"/>
          <p:nvPr/>
        </p:nvSpPr>
        <p:spPr>
          <a:xfrm>
            <a:off x="10837442" y="5798307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pexels.com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374F19-6515-4CA3-B195-4A1E21A6996B}"/>
              </a:ext>
            </a:extLst>
          </p:cNvPr>
          <p:cNvSpPr txBox="1"/>
          <p:nvPr/>
        </p:nvSpPr>
        <p:spPr>
          <a:xfrm>
            <a:off x="8261478" y="3266635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pexels.com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CF1B35-92CF-4802-AFA8-E0DCAF53D454}"/>
              </a:ext>
            </a:extLst>
          </p:cNvPr>
          <p:cNvSpPr txBox="1"/>
          <p:nvPr/>
        </p:nvSpPr>
        <p:spPr>
          <a:xfrm>
            <a:off x="7392144" y="4872031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pexels.com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BBC2B8-6D47-4FE3-92ED-2B3901DC8B8D}"/>
              </a:ext>
            </a:extLst>
          </p:cNvPr>
          <p:cNvSpPr txBox="1"/>
          <p:nvPr/>
        </p:nvSpPr>
        <p:spPr>
          <a:xfrm>
            <a:off x="3071664" y="5827618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pexels.com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BAB20F6-2E2F-47AD-A2FF-6B3EA5E943D2}"/>
              </a:ext>
            </a:extLst>
          </p:cNvPr>
          <p:cNvSpPr txBox="1"/>
          <p:nvPr/>
        </p:nvSpPr>
        <p:spPr>
          <a:xfrm>
            <a:off x="3071663" y="3264712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pexels.com</a:t>
            </a:r>
          </a:p>
        </p:txBody>
      </p:sp>
      <p:sp>
        <p:nvSpPr>
          <p:cNvPr id="5" name="Rechteck 4"/>
          <p:cNvSpPr/>
          <p:nvPr/>
        </p:nvSpPr>
        <p:spPr>
          <a:xfrm>
            <a:off x="143339" y="1433195"/>
            <a:ext cx="11966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98C01D"/>
                </a:solidFill>
              </a:rPr>
              <a:t>Habt keine Angst! </a:t>
            </a:r>
            <a:r>
              <a:rPr lang="de-DE" sz="2400" dirty="0"/>
              <a:t>			</a:t>
            </a:r>
            <a:r>
              <a:rPr lang="de-DE" sz="2400" dirty="0">
                <a:sym typeface="Wingdings" panose="05000000000000000000" pitchFamily="2" charset="2"/>
              </a:rPr>
              <a:t> sich der Möglichkeit des Scheiterns bewusst sein</a:t>
            </a:r>
            <a:r>
              <a:rPr lang="de-DE" sz="2400" dirty="0"/>
              <a:t> </a:t>
            </a:r>
          </a:p>
        </p:txBody>
      </p:sp>
      <p:sp>
        <p:nvSpPr>
          <p:cNvPr id="14" name="Rechteck 13"/>
          <p:cNvSpPr/>
          <p:nvPr/>
        </p:nvSpPr>
        <p:spPr>
          <a:xfrm>
            <a:off x="143339" y="2367037"/>
            <a:ext cx="10937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98C01D"/>
                </a:solidFill>
              </a:rPr>
              <a:t>Seht es als Lernchance! </a:t>
            </a:r>
            <a:r>
              <a:rPr lang="de-DE" sz="2400" dirty="0"/>
              <a:t>		</a:t>
            </a:r>
            <a:r>
              <a:rPr lang="de-DE" sz="2400" dirty="0">
                <a:sym typeface="Wingdings" panose="05000000000000000000" pitchFamily="2" charset="2"/>
              </a:rPr>
              <a:t> aus Fehlern lernt man, wie es (nicht) geht</a:t>
            </a:r>
            <a:r>
              <a:rPr lang="de-DE" sz="2400" dirty="0"/>
              <a:t> </a:t>
            </a:r>
          </a:p>
        </p:txBody>
      </p:sp>
      <p:sp>
        <p:nvSpPr>
          <p:cNvPr id="16" name="Rechteck 15"/>
          <p:cNvSpPr/>
          <p:nvPr/>
        </p:nvSpPr>
        <p:spPr>
          <a:xfrm>
            <a:off x="143339" y="3300879"/>
            <a:ext cx="1040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98C01D"/>
                </a:solidFill>
              </a:rPr>
              <a:t>(kurze) Verzweiflung ist ok! </a:t>
            </a: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über Prozess &amp; Output zu reflektieren</a:t>
            </a:r>
            <a:r>
              <a:rPr lang="de-DE" sz="2400" dirty="0"/>
              <a:t> </a:t>
            </a:r>
          </a:p>
        </p:txBody>
      </p:sp>
      <p:sp>
        <p:nvSpPr>
          <p:cNvPr id="17" name="Rechteck 16"/>
          <p:cNvSpPr/>
          <p:nvPr/>
        </p:nvSpPr>
        <p:spPr>
          <a:xfrm>
            <a:off x="143339" y="4234721"/>
            <a:ext cx="11499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98C01D"/>
                </a:solidFill>
              </a:rPr>
              <a:t>Ihr seid nicht allein! </a:t>
            </a:r>
            <a:r>
              <a:rPr lang="de-DE" sz="2400" dirty="0"/>
              <a:t>		</a:t>
            </a:r>
            <a:r>
              <a:rPr lang="de-DE" sz="2400" dirty="0">
                <a:sym typeface="Wingdings" panose="05000000000000000000" pitchFamily="2" charset="2"/>
              </a:rPr>
              <a:t> besprechen der Gründe &amp; Lösungen im Team</a:t>
            </a:r>
            <a:r>
              <a:rPr lang="de-DE" sz="2400" dirty="0"/>
              <a:t> </a:t>
            </a:r>
          </a:p>
        </p:txBody>
      </p:sp>
      <p:sp>
        <p:nvSpPr>
          <p:cNvPr id="18" name="Rechteck 17"/>
          <p:cNvSpPr/>
          <p:nvPr/>
        </p:nvSpPr>
        <p:spPr>
          <a:xfrm>
            <a:off x="143339" y="5168562"/>
            <a:ext cx="11921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98C01D"/>
                </a:solidFill>
              </a:rPr>
              <a:t>Holt euch Unterstützung! </a:t>
            </a: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im Team gegenseitig unterstützen und auffangen</a:t>
            </a:r>
            <a:r>
              <a:rPr lang="de-D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15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1307B6-94E4-4915-8E36-590C55F9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C2A9212-E025-4AE5-8231-6D7A2D856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Forschungsschwerpunkte und Themengebiete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26EFF15-50BA-4159-AF9F-00222EDD215A}"/>
              </a:ext>
            </a:extLst>
          </p:cNvPr>
          <p:cNvSpPr/>
          <p:nvPr/>
        </p:nvSpPr>
        <p:spPr>
          <a:xfrm>
            <a:off x="2003392" y="1385087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Industrial </a:t>
            </a:r>
          </a:p>
          <a:p>
            <a:r>
              <a:rPr lang="de-DE" b="1" dirty="0"/>
              <a:t>Big Data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79A634F-2876-47BC-81F8-866A44900147}"/>
              </a:ext>
            </a:extLst>
          </p:cNvPr>
          <p:cNvSpPr/>
          <p:nvPr/>
        </p:nvSpPr>
        <p:spPr>
          <a:xfrm>
            <a:off x="2007631" y="5134117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Angewandtes </a:t>
            </a:r>
          </a:p>
          <a:p>
            <a:r>
              <a:rPr lang="de-DE" b="1" dirty="0" err="1"/>
              <a:t>Machine</a:t>
            </a:r>
            <a:r>
              <a:rPr lang="de-DE" b="1" dirty="0"/>
              <a:t> Learning 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B7C2060-F52D-4562-84A7-D4DEB7974C89}"/>
              </a:ext>
            </a:extLst>
          </p:cNvPr>
          <p:cNvGrpSpPr/>
          <p:nvPr/>
        </p:nvGrpSpPr>
        <p:grpSpPr>
          <a:xfrm>
            <a:off x="8496761" y="1445772"/>
            <a:ext cx="3745449" cy="721318"/>
            <a:chOff x="6171832" y="4094395"/>
            <a:chExt cx="3745449" cy="721318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CDD4741E-F207-44A1-83F0-46ACA5173FE5}"/>
                </a:ext>
              </a:extLst>
            </p:cNvPr>
            <p:cNvSpPr/>
            <p:nvPr/>
          </p:nvSpPr>
          <p:spPr>
            <a:xfrm>
              <a:off x="6509125" y="444638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dirty="0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C1E2B0C9-8A78-4288-9087-4D7F903ECB47}"/>
                </a:ext>
              </a:extLst>
            </p:cNvPr>
            <p:cNvSpPr/>
            <p:nvPr/>
          </p:nvSpPr>
          <p:spPr>
            <a:xfrm>
              <a:off x="6171832" y="4094395"/>
              <a:ext cx="37454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/>
                <a:t>Digitale Transformation</a:t>
              </a:r>
            </a:p>
            <a:p>
              <a:r>
                <a:rPr lang="de-DE" b="1" dirty="0"/>
                <a:t>Mensch-Organisation-Technik   </a:t>
              </a:r>
              <a:endParaRPr lang="de-DE" dirty="0"/>
            </a:p>
          </p:txBody>
        </p: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C9BDA1D8-4A6B-4C76-8492-33198F043C9D}"/>
              </a:ext>
            </a:extLst>
          </p:cNvPr>
          <p:cNvSpPr/>
          <p:nvPr/>
        </p:nvSpPr>
        <p:spPr>
          <a:xfrm>
            <a:off x="5491273" y="5212898"/>
            <a:ext cx="2096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Mobile </a:t>
            </a:r>
          </a:p>
          <a:p>
            <a:r>
              <a:rPr lang="de-DE" b="1" dirty="0"/>
              <a:t>(Intra-)Logistik</a:t>
            </a:r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CC560264-F45E-4847-9310-B4E8FB2EC825}"/>
              </a:ext>
            </a:extLst>
          </p:cNvPr>
          <p:cNvSpPr/>
          <p:nvPr/>
        </p:nvSpPr>
        <p:spPr>
          <a:xfrm>
            <a:off x="5298387" y="1417426"/>
            <a:ext cx="2619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IKT </a:t>
            </a:r>
          </a:p>
          <a:p>
            <a:r>
              <a:rPr lang="de-DE" b="1" dirty="0"/>
              <a:t>hybrider Systeme </a:t>
            </a:r>
            <a:endParaRPr lang="de-DE" dirty="0"/>
          </a:p>
        </p:txBody>
      </p:sp>
      <p:sp>
        <p:nvSpPr>
          <p:cNvPr id="40" name="Abgerundetes Rechteck 68">
            <a:extLst>
              <a:ext uri="{FF2B5EF4-FFF2-40B4-BE49-F238E27FC236}">
                <a16:creationId xmlns:a16="http://schemas.microsoft.com/office/drawing/2014/main" id="{314CEA30-0E83-4D74-AC99-1B88983E5082}"/>
              </a:ext>
            </a:extLst>
          </p:cNvPr>
          <p:cNvSpPr/>
          <p:nvPr/>
        </p:nvSpPr>
        <p:spPr>
          <a:xfrm>
            <a:off x="2050708" y="3300651"/>
            <a:ext cx="1651255" cy="5792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de-DE" sz="1600" dirty="0">
                <a:solidFill>
                  <a:schemeClr val="bg1"/>
                </a:solidFill>
              </a:rPr>
              <a:t>industrielle</a:t>
            </a:r>
          </a:p>
          <a:p>
            <a:pPr lvl="0" algn="ctr" eaLnBrk="1" hangingPunct="1">
              <a:defRPr/>
            </a:pPr>
            <a:r>
              <a:rPr lang="de-DE" sz="1600" b="1" dirty="0">
                <a:solidFill>
                  <a:schemeClr val="bg1"/>
                </a:solidFill>
              </a:rPr>
              <a:t>Daten</a:t>
            </a:r>
          </a:p>
        </p:txBody>
      </p:sp>
      <p:sp>
        <p:nvSpPr>
          <p:cNvPr id="41" name="Abgerundetes Rechteck 69">
            <a:extLst>
              <a:ext uri="{FF2B5EF4-FFF2-40B4-BE49-F238E27FC236}">
                <a16:creationId xmlns:a16="http://schemas.microsoft.com/office/drawing/2014/main" id="{7ACE4A7D-4BD2-4A57-A78A-C5A832895DC9}"/>
              </a:ext>
            </a:extLst>
          </p:cNvPr>
          <p:cNvSpPr/>
          <p:nvPr/>
        </p:nvSpPr>
        <p:spPr>
          <a:xfrm>
            <a:off x="5107876" y="3276257"/>
            <a:ext cx="2280901" cy="6168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defRPr/>
            </a:pPr>
            <a:r>
              <a:rPr lang="de-DE" sz="1600" dirty="0">
                <a:solidFill>
                  <a:schemeClr val="bg1"/>
                </a:solidFill>
              </a:rPr>
              <a:t>quantitative/qualitative</a:t>
            </a:r>
          </a:p>
          <a:p>
            <a:pPr lvl="0" algn="ctr" eaLnBrk="1" hangingPunct="1">
              <a:defRPr/>
            </a:pPr>
            <a:r>
              <a:rPr lang="de-DE" sz="1600" b="1" dirty="0">
                <a:solidFill>
                  <a:schemeClr val="bg1"/>
                </a:solidFill>
              </a:rPr>
              <a:t>Analyse</a:t>
            </a:r>
          </a:p>
        </p:txBody>
      </p:sp>
      <p:sp>
        <p:nvSpPr>
          <p:cNvPr id="42" name="Abgerundetes Rechteck 99">
            <a:extLst>
              <a:ext uri="{FF2B5EF4-FFF2-40B4-BE49-F238E27FC236}">
                <a16:creationId xmlns:a16="http://schemas.microsoft.com/office/drawing/2014/main" id="{8371074C-7868-4D2A-B41F-D1CF7DC3925D}"/>
              </a:ext>
            </a:extLst>
          </p:cNvPr>
          <p:cNvSpPr/>
          <p:nvPr/>
        </p:nvSpPr>
        <p:spPr>
          <a:xfrm>
            <a:off x="8555643" y="3316117"/>
            <a:ext cx="2039653" cy="5532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 eaLnBrk="1" hangingPunct="1">
              <a:defRPr/>
            </a:pPr>
            <a:r>
              <a:rPr lang="de-DE" sz="1600" dirty="0">
                <a:solidFill>
                  <a:schemeClr val="bg1"/>
                </a:solidFill>
              </a:rPr>
              <a:t>sozio-technische</a:t>
            </a:r>
          </a:p>
          <a:p>
            <a:pPr lvl="0" algn="ctr" eaLnBrk="1" hangingPunct="1">
              <a:defRPr/>
            </a:pPr>
            <a:r>
              <a:rPr lang="de-DE" sz="1600" b="1" dirty="0">
                <a:solidFill>
                  <a:schemeClr val="bg1"/>
                </a:solidFill>
              </a:rPr>
              <a:t>Implementierung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4B708C7-6B15-4F87-AF27-54BB7E177076}"/>
              </a:ext>
            </a:extLst>
          </p:cNvPr>
          <p:cNvSpPr/>
          <p:nvPr/>
        </p:nvSpPr>
        <p:spPr>
          <a:xfrm>
            <a:off x="8667123" y="5278815"/>
            <a:ext cx="2531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Ingenieurausbildung </a:t>
            </a:r>
            <a:endParaRPr lang="de-DE" dirty="0"/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019B2A1F-3D45-44EA-A932-C11A91C2054B}"/>
              </a:ext>
            </a:extLst>
          </p:cNvPr>
          <p:cNvCxnSpPr/>
          <p:nvPr/>
        </p:nvCxnSpPr>
        <p:spPr>
          <a:xfrm flipH="1">
            <a:off x="2914951" y="2081004"/>
            <a:ext cx="3088723" cy="1072199"/>
          </a:xfrm>
          <a:prstGeom prst="straightConnector1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715E4CFF-5D15-461B-9306-D898B74C6826}"/>
              </a:ext>
            </a:extLst>
          </p:cNvPr>
          <p:cNvCxnSpPr/>
          <p:nvPr/>
        </p:nvCxnSpPr>
        <p:spPr>
          <a:xfrm flipH="1" flipV="1">
            <a:off x="2725444" y="2077712"/>
            <a:ext cx="3144555" cy="1099721"/>
          </a:xfrm>
          <a:prstGeom prst="straightConnector1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BDB0A7EC-031E-4D98-970E-22137B623F83}"/>
              </a:ext>
            </a:extLst>
          </p:cNvPr>
          <p:cNvCxnSpPr/>
          <p:nvPr/>
        </p:nvCxnSpPr>
        <p:spPr>
          <a:xfrm flipH="1" flipV="1">
            <a:off x="6248328" y="2088688"/>
            <a:ext cx="3026652" cy="1129499"/>
          </a:xfrm>
          <a:prstGeom prst="straightConnector1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84AA78D4-8711-4A78-A738-D94E20473ACC}"/>
              </a:ext>
            </a:extLst>
          </p:cNvPr>
          <p:cNvCxnSpPr/>
          <p:nvPr/>
        </p:nvCxnSpPr>
        <p:spPr>
          <a:xfrm flipH="1">
            <a:off x="6418753" y="2110617"/>
            <a:ext cx="2691793" cy="1082620"/>
          </a:xfrm>
          <a:prstGeom prst="straightConnector1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FCDA6CAD-2D54-4C9F-8555-0C5747A79E81}"/>
              </a:ext>
            </a:extLst>
          </p:cNvPr>
          <p:cNvCxnSpPr/>
          <p:nvPr/>
        </p:nvCxnSpPr>
        <p:spPr>
          <a:xfrm>
            <a:off x="6122063" y="2063757"/>
            <a:ext cx="31080" cy="1140837"/>
          </a:xfrm>
          <a:prstGeom prst="straightConnector1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3C68958A-3DB0-4D18-A417-152D9058B5D3}"/>
              </a:ext>
            </a:extLst>
          </p:cNvPr>
          <p:cNvCxnSpPr/>
          <p:nvPr/>
        </p:nvCxnSpPr>
        <p:spPr>
          <a:xfrm>
            <a:off x="9397113" y="2063757"/>
            <a:ext cx="41614" cy="1212500"/>
          </a:xfrm>
          <a:prstGeom prst="straightConnector1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4B9FCC4C-64AF-4F59-8516-906424FFF072}"/>
              </a:ext>
            </a:extLst>
          </p:cNvPr>
          <p:cNvCxnSpPr/>
          <p:nvPr/>
        </p:nvCxnSpPr>
        <p:spPr>
          <a:xfrm flipH="1">
            <a:off x="2633682" y="2031418"/>
            <a:ext cx="3012" cy="1173176"/>
          </a:xfrm>
          <a:prstGeom prst="straightConnector1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1976CE97-79E6-4B50-B5D8-3BFA7FEFDA91}"/>
              </a:ext>
            </a:extLst>
          </p:cNvPr>
          <p:cNvCxnSpPr/>
          <p:nvPr/>
        </p:nvCxnSpPr>
        <p:spPr>
          <a:xfrm flipH="1">
            <a:off x="2633682" y="3993359"/>
            <a:ext cx="7170" cy="1138058"/>
          </a:xfrm>
          <a:prstGeom prst="straightConnector1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C1A2858E-A95D-4984-9505-618D5EFA3284}"/>
              </a:ext>
            </a:extLst>
          </p:cNvPr>
          <p:cNvCxnSpPr/>
          <p:nvPr/>
        </p:nvCxnSpPr>
        <p:spPr>
          <a:xfrm flipH="1">
            <a:off x="2817819" y="3983034"/>
            <a:ext cx="3015765" cy="1148383"/>
          </a:xfrm>
          <a:prstGeom prst="straightConnector1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8B7844F7-9DEB-44F2-881C-C82384D7B98C}"/>
              </a:ext>
            </a:extLst>
          </p:cNvPr>
          <p:cNvCxnSpPr/>
          <p:nvPr/>
        </p:nvCxnSpPr>
        <p:spPr>
          <a:xfrm flipH="1" flipV="1">
            <a:off x="2854559" y="4038255"/>
            <a:ext cx="2937689" cy="1102581"/>
          </a:xfrm>
          <a:prstGeom prst="straightConnector1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68EAE5D5-E3DE-41FE-8198-7F90607498E3}"/>
              </a:ext>
            </a:extLst>
          </p:cNvPr>
          <p:cNvCxnSpPr/>
          <p:nvPr/>
        </p:nvCxnSpPr>
        <p:spPr>
          <a:xfrm flipH="1">
            <a:off x="6137603" y="3962032"/>
            <a:ext cx="3137378" cy="1155071"/>
          </a:xfrm>
          <a:prstGeom prst="straightConnector1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FEC58BB4-0654-47EA-B1BB-A5E7E7EE68F8}"/>
              </a:ext>
            </a:extLst>
          </p:cNvPr>
          <p:cNvCxnSpPr/>
          <p:nvPr/>
        </p:nvCxnSpPr>
        <p:spPr>
          <a:xfrm>
            <a:off x="9438727" y="3962032"/>
            <a:ext cx="0" cy="1316783"/>
          </a:xfrm>
          <a:prstGeom prst="straightConnector1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feil nach links und rechts 12">
            <a:extLst>
              <a:ext uri="{FF2B5EF4-FFF2-40B4-BE49-F238E27FC236}">
                <a16:creationId xmlns:a16="http://schemas.microsoft.com/office/drawing/2014/main" id="{F26F1B35-6235-4E4A-8090-3FCDB58CE092}"/>
              </a:ext>
            </a:extLst>
          </p:cNvPr>
          <p:cNvSpPr/>
          <p:nvPr/>
        </p:nvSpPr>
        <p:spPr>
          <a:xfrm>
            <a:off x="3963721" y="3480189"/>
            <a:ext cx="737269" cy="210005"/>
          </a:xfrm>
          <a:prstGeom prst="left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Pfeil nach links und rechts 70">
            <a:extLst>
              <a:ext uri="{FF2B5EF4-FFF2-40B4-BE49-F238E27FC236}">
                <a16:creationId xmlns:a16="http://schemas.microsoft.com/office/drawing/2014/main" id="{B82CDFFA-6FF9-4A04-9288-3A8CACF52784}"/>
              </a:ext>
            </a:extLst>
          </p:cNvPr>
          <p:cNvSpPr/>
          <p:nvPr/>
        </p:nvSpPr>
        <p:spPr>
          <a:xfrm>
            <a:off x="7540658" y="3480469"/>
            <a:ext cx="737269" cy="210005"/>
          </a:xfrm>
          <a:prstGeom prst="left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4370B8E3-7897-4799-9C1D-3A6B4C542CE7}"/>
              </a:ext>
            </a:extLst>
          </p:cNvPr>
          <p:cNvSpPr/>
          <p:nvPr/>
        </p:nvSpPr>
        <p:spPr>
          <a:xfrm>
            <a:off x="1164781" y="1319121"/>
            <a:ext cx="788395" cy="7914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4E6DAD69-BBC7-4EB3-8077-7D526BCA808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98" y="1399017"/>
            <a:ext cx="626339" cy="628803"/>
          </a:xfrm>
          <a:prstGeom prst="rect">
            <a:avLst/>
          </a:prstGeom>
        </p:spPr>
      </p:pic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A143BAA-77AD-4449-A055-5610C341F5F3}"/>
              </a:ext>
            </a:extLst>
          </p:cNvPr>
          <p:cNvGrpSpPr/>
          <p:nvPr/>
        </p:nvGrpSpPr>
        <p:grpSpPr>
          <a:xfrm>
            <a:off x="4435003" y="1312504"/>
            <a:ext cx="788394" cy="791496"/>
            <a:chOff x="433755" y="4454438"/>
            <a:chExt cx="714379" cy="701709"/>
          </a:xfrm>
          <a:solidFill>
            <a:schemeClr val="accent2"/>
          </a:solidFill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5DAD0B4B-7B0E-4950-B75F-B018EBBD26A0}"/>
                </a:ext>
              </a:extLst>
            </p:cNvPr>
            <p:cNvSpPr/>
            <p:nvPr/>
          </p:nvSpPr>
          <p:spPr>
            <a:xfrm>
              <a:off x="433755" y="4454438"/>
              <a:ext cx="714379" cy="701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2D951714-4BFE-4A10-9C40-C60974CE4D4D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813" y="4550565"/>
              <a:ext cx="476262" cy="509453"/>
            </a:xfrm>
            <a:prstGeom prst="rect">
              <a:avLst/>
            </a:prstGeom>
            <a:grpFill/>
          </p:spPr>
        </p:pic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7078151-5509-45B8-9DB1-CEF36F58FC47}"/>
              </a:ext>
            </a:extLst>
          </p:cNvPr>
          <p:cNvGrpSpPr/>
          <p:nvPr/>
        </p:nvGrpSpPr>
        <p:grpSpPr>
          <a:xfrm>
            <a:off x="7623765" y="1344843"/>
            <a:ext cx="788395" cy="791496"/>
            <a:chOff x="5986492" y="1419142"/>
            <a:chExt cx="714615" cy="683509"/>
          </a:xfrm>
          <a:solidFill>
            <a:schemeClr val="accent2"/>
          </a:solidFill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8A4F9716-1105-44E0-B8FE-709D6870EB00}"/>
                </a:ext>
              </a:extLst>
            </p:cNvPr>
            <p:cNvSpPr/>
            <p:nvPr/>
          </p:nvSpPr>
          <p:spPr>
            <a:xfrm>
              <a:off x="5986492" y="1419142"/>
              <a:ext cx="714615" cy="6835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31B72731-94DB-4AA1-9A0F-EC6C0B3C3164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0647" y="1477377"/>
              <a:ext cx="572508" cy="547588"/>
            </a:xfrm>
            <a:prstGeom prst="rect">
              <a:avLst/>
            </a:prstGeom>
            <a:grpFill/>
          </p:spPr>
        </p:pic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12477483-805F-4486-9195-174A1885BF95}"/>
              </a:ext>
            </a:extLst>
          </p:cNvPr>
          <p:cNvGrpSpPr/>
          <p:nvPr/>
        </p:nvGrpSpPr>
        <p:grpSpPr>
          <a:xfrm>
            <a:off x="1182496" y="5019599"/>
            <a:ext cx="788395" cy="791496"/>
            <a:chOff x="424418" y="2877424"/>
            <a:chExt cx="714379" cy="701709"/>
          </a:xfrm>
          <a:solidFill>
            <a:schemeClr val="accent2"/>
          </a:solidFill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51C9BB2-BCDE-4BED-98E3-09272C4E99C7}"/>
                </a:ext>
              </a:extLst>
            </p:cNvPr>
            <p:cNvSpPr/>
            <p:nvPr/>
          </p:nvSpPr>
          <p:spPr>
            <a:xfrm>
              <a:off x="424418" y="2877424"/>
              <a:ext cx="714379" cy="701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72DA7DCF-226C-4D72-BAA6-C0C6ABE1D779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155" y="2994441"/>
              <a:ext cx="473899" cy="465494"/>
            </a:xfrm>
            <a:prstGeom prst="rect">
              <a:avLst/>
            </a:prstGeom>
            <a:grpFill/>
          </p:spPr>
        </p:pic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0A21EED8-2140-42D5-893E-101D1ECC1790}"/>
              </a:ext>
            </a:extLst>
          </p:cNvPr>
          <p:cNvGrpSpPr/>
          <p:nvPr/>
        </p:nvGrpSpPr>
        <p:grpSpPr>
          <a:xfrm>
            <a:off x="4509993" y="5067733"/>
            <a:ext cx="788394" cy="791496"/>
            <a:chOff x="6075755" y="4442519"/>
            <a:chExt cx="714092" cy="687424"/>
          </a:xfrm>
          <a:solidFill>
            <a:schemeClr val="accent2"/>
          </a:solidFill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EE5574D6-89DE-4C47-8566-3B39BB938480}"/>
                </a:ext>
              </a:extLst>
            </p:cNvPr>
            <p:cNvSpPr/>
            <p:nvPr/>
          </p:nvSpPr>
          <p:spPr>
            <a:xfrm>
              <a:off x="6075755" y="4442519"/>
              <a:ext cx="714092" cy="6874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881B44DE-E9B0-4F59-98E2-3C75978F485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7131" y="4497829"/>
              <a:ext cx="514591" cy="564311"/>
            </a:xfrm>
            <a:prstGeom prst="rect">
              <a:avLst/>
            </a:prstGeom>
            <a:grpFill/>
          </p:spPr>
        </p:pic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8BF0E406-10FE-4676-8BAD-E3FBD0C4DE91}"/>
              </a:ext>
            </a:extLst>
          </p:cNvPr>
          <p:cNvGrpSpPr/>
          <p:nvPr/>
        </p:nvGrpSpPr>
        <p:grpSpPr>
          <a:xfrm>
            <a:off x="7801226" y="5060541"/>
            <a:ext cx="788395" cy="791496"/>
            <a:chOff x="3818732" y="3174777"/>
            <a:chExt cx="725482" cy="681974"/>
          </a:xfrm>
          <a:solidFill>
            <a:schemeClr val="accent2"/>
          </a:solidFill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775110CF-B0A7-441F-B611-BD01F004E34D}"/>
                </a:ext>
              </a:extLst>
            </p:cNvPr>
            <p:cNvSpPr/>
            <p:nvPr/>
          </p:nvSpPr>
          <p:spPr>
            <a:xfrm>
              <a:off x="3818732" y="3174777"/>
              <a:ext cx="725482" cy="6819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2906B43E-6A96-4CA2-857B-229C00BF7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68" y="3243961"/>
              <a:ext cx="517497" cy="51749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57186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75184" y="2010048"/>
            <a:ext cx="6768752" cy="466056"/>
          </a:xfrm>
        </p:spPr>
        <p:txBody>
          <a:bodyPr/>
          <a:lstStyle/>
          <a:p>
            <a:r>
              <a:rPr lang="de-DE" sz="3200" b="1" dirty="0" err="1">
                <a:solidFill>
                  <a:srgbClr val="97BF0D"/>
                </a:solidFill>
              </a:rPr>
              <a:t>How</a:t>
            </a:r>
            <a:r>
              <a:rPr lang="de-DE" sz="3200" b="1" dirty="0">
                <a:solidFill>
                  <a:srgbClr val="97BF0D"/>
                </a:solidFill>
              </a:rPr>
              <a:t> </a:t>
            </a:r>
            <a:r>
              <a:rPr lang="de-DE" sz="3200" b="1" dirty="0" err="1">
                <a:solidFill>
                  <a:srgbClr val="97BF0D"/>
                </a:solidFill>
              </a:rPr>
              <a:t>to</a:t>
            </a:r>
            <a:r>
              <a:rPr lang="de-DE" sz="3200" b="1" dirty="0">
                <a:solidFill>
                  <a:srgbClr val="97BF0D"/>
                </a:solidFill>
              </a:rPr>
              <a:t> </a:t>
            </a:r>
            <a:r>
              <a:rPr lang="de-DE" sz="3200" b="1" dirty="0" err="1">
                <a:solidFill>
                  <a:srgbClr val="97BF0D"/>
                </a:solidFill>
              </a:rPr>
              <a:t>become</a:t>
            </a:r>
            <a:r>
              <a:rPr lang="de-DE" sz="3200" b="1" dirty="0">
                <a:solidFill>
                  <a:srgbClr val="97BF0D"/>
                </a:solidFill>
              </a:rPr>
              <a:t> an </a:t>
            </a:r>
            <a:r>
              <a:rPr lang="de-DE" sz="3200" b="1" dirty="0" err="1">
                <a:solidFill>
                  <a:srgbClr val="97BF0D"/>
                </a:solidFill>
              </a:rPr>
              <a:t>Entrepreneur</a:t>
            </a:r>
            <a:r>
              <a:rPr lang="de-DE" sz="3200" b="1" noProof="0" dirty="0">
                <a:solidFill>
                  <a:srgbClr val="97BF0D"/>
                </a:solidFill>
              </a:rPr>
              <a:t> </a:t>
            </a:r>
          </a:p>
          <a:p>
            <a:r>
              <a:rPr lang="de-DE" sz="2800" b="1" dirty="0" err="1">
                <a:solidFill>
                  <a:srgbClr val="97BF0D"/>
                </a:solidFill>
              </a:rPr>
              <a:t>Entrepreneurial</a:t>
            </a:r>
            <a:r>
              <a:rPr lang="de-DE" sz="2800" b="1" dirty="0">
                <a:solidFill>
                  <a:srgbClr val="97BF0D"/>
                </a:solidFill>
              </a:rPr>
              <a:t>-Spirit lernen</a:t>
            </a:r>
          </a:p>
          <a:p>
            <a:r>
              <a:rPr lang="de-DE" sz="2800" noProof="0" dirty="0">
                <a:solidFill>
                  <a:srgbClr val="97BF0D"/>
                </a:solidFill>
              </a:rPr>
              <a:t>5 – Infostellen Gründerberatung</a:t>
            </a:r>
          </a:p>
          <a:p>
            <a:endParaRPr lang="de-DE" sz="2400" noProof="0" dirty="0">
              <a:solidFill>
                <a:srgbClr val="97BF0D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696400" y="0"/>
            <a:ext cx="2495600" cy="1196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68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1746250" y="704851"/>
            <a:ext cx="8637588" cy="53213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18E9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4AEC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3D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  <a:buNone/>
            </a:pPr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735139" y="6351"/>
            <a:ext cx="8637587" cy="620713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9pPr>
          </a:lstStyle>
          <a:p>
            <a:r>
              <a:rPr lang="de-DE" dirty="0"/>
              <a:t>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735139" y="168941"/>
            <a:ext cx="8637587" cy="620713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9pPr>
          </a:lstStyle>
          <a:p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F99EA93-A304-478D-B864-B329EBF0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Infostellen Gründerberatung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35B7C92-F5B8-418B-B6C1-AD6C49547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Gründerberatungsstellen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DAD03D74-3335-475F-BB2B-CAF62272A83D}"/>
              </a:ext>
            </a:extLst>
          </p:cNvPr>
          <p:cNvSpPr txBox="1">
            <a:spLocks/>
          </p:cNvSpPr>
          <p:nvPr/>
        </p:nvSpPr>
        <p:spPr>
          <a:xfrm>
            <a:off x="143339" y="1484783"/>
            <a:ext cx="11905323" cy="44644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itchFamily="34" charset="0"/>
              <a:buNone/>
            </a:pPr>
            <a:endParaRPr lang="de-DE" sz="1700" dirty="0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A276C41-2867-4F0B-A66B-14F122A74059}"/>
              </a:ext>
            </a:extLst>
          </p:cNvPr>
          <p:cNvSpPr txBox="1">
            <a:spLocks/>
          </p:cNvSpPr>
          <p:nvPr/>
        </p:nvSpPr>
        <p:spPr>
          <a:xfrm>
            <a:off x="295739" y="1637183"/>
            <a:ext cx="11377263" cy="44644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itchFamily="34" charset="0"/>
              <a:buNone/>
            </a:pPr>
            <a:r>
              <a:rPr lang="de-DE" sz="1700" dirty="0"/>
              <a:t>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E46B93D-22C0-4FF6-B6D6-FBC5159F87FB}"/>
              </a:ext>
            </a:extLst>
          </p:cNvPr>
          <p:cNvSpPr txBox="1"/>
          <p:nvPr/>
        </p:nvSpPr>
        <p:spPr>
          <a:xfrm>
            <a:off x="1230411" y="2299997"/>
            <a:ext cx="863758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84C"/>
              </a:buClr>
            </a:pPr>
            <a:r>
              <a:rPr lang="de-DE" sz="1700" u="sng" dirty="0"/>
              <a:t>Startcenter NRW für die </a:t>
            </a:r>
            <a:r>
              <a:rPr lang="de-DE" sz="1700" u="sng" dirty="0" err="1"/>
              <a:t>GründerRegion</a:t>
            </a:r>
            <a:r>
              <a:rPr lang="de-DE" sz="1700" u="sng" dirty="0"/>
              <a:t> Aachen</a:t>
            </a:r>
          </a:p>
          <a:p>
            <a:pPr>
              <a:buClr>
                <a:srgbClr val="00484C"/>
              </a:buClr>
            </a:pPr>
            <a:endParaRPr lang="de-DE" sz="1700" dirty="0"/>
          </a:p>
          <a:p>
            <a:pPr marL="285750" indent="-285750">
              <a:buClr>
                <a:srgbClr val="00484C"/>
              </a:buClr>
              <a:buFont typeface="Wingdings" panose="05000000000000000000" pitchFamily="2" charset="2"/>
              <a:buChar char="à"/>
            </a:pPr>
            <a:r>
              <a:rPr lang="de-DE" sz="1700" dirty="0"/>
              <a:t>zentrale Anlaufstelle für alle Existenzgründer aus dem Wirtschaftsraum Aachen,  Düren, Euskirchen, Heinsberg </a:t>
            </a:r>
          </a:p>
          <a:p>
            <a:pPr marL="285750" indent="-285750">
              <a:buClr>
                <a:srgbClr val="00484C"/>
              </a:buClr>
              <a:buFont typeface="Wingdings" panose="05000000000000000000" pitchFamily="2" charset="2"/>
              <a:buChar char="à"/>
            </a:pPr>
            <a:endParaRPr lang="de-DE" sz="1700" dirty="0"/>
          </a:p>
          <a:p>
            <a:pPr marL="285750" indent="-285750">
              <a:buClr>
                <a:srgbClr val="00484C"/>
              </a:buClr>
              <a:buFont typeface="Wingdings" panose="05000000000000000000" pitchFamily="2" charset="2"/>
              <a:buChar char="à"/>
            </a:pPr>
            <a:r>
              <a:rPr lang="de-DE" sz="1700" dirty="0"/>
              <a:t>Unabhängig von der Branche, ob Neugründung oder Geschäftsübernahme, im     Voll- oder Nebenerwerb</a:t>
            </a:r>
          </a:p>
          <a:p>
            <a:pPr marL="285750" indent="-285750">
              <a:buClr>
                <a:srgbClr val="00484C"/>
              </a:buClr>
              <a:buFont typeface="Wingdings" panose="05000000000000000000" pitchFamily="2" charset="2"/>
              <a:buChar char="à"/>
            </a:pPr>
            <a:endParaRPr lang="de-DE" sz="1700" dirty="0"/>
          </a:p>
          <a:p>
            <a:pPr marL="285750" indent="-285750">
              <a:buClr>
                <a:srgbClr val="00484C"/>
              </a:buClr>
              <a:buFont typeface="Wingdings" panose="05000000000000000000" pitchFamily="2" charset="2"/>
              <a:buChar char="à"/>
            </a:pPr>
            <a:r>
              <a:rPr lang="de-DE" sz="1700" dirty="0"/>
              <a:t>Grundlegende Informationen für Existenzgründung, von der Erstinformation über die Intensivberatung bis zur Gewerbeanmeldung</a:t>
            </a:r>
          </a:p>
          <a:p>
            <a:pPr marL="285750" indent="-285750">
              <a:buClr>
                <a:srgbClr val="00484C"/>
              </a:buClr>
              <a:buFont typeface="Wingdings" panose="05000000000000000000" pitchFamily="2" charset="2"/>
              <a:buChar char="à"/>
            </a:pPr>
            <a:endParaRPr lang="de-DE" sz="1700" dirty="0"/>
          </a:p>
          <a:p>
            <a:pPr marL="285750" indent="-285750">
              <a:buClr>
                <a:srgbClr val="00484C"/>
              </a:buClr>
              <a:buFont typeface="Wingdings" panose="05000000000000000000" pitchFamily="2" charset="2"/>
              <a:buChar char="à"/>
            </a:pPr>
            <a:r>
              <a:rPr lang="de-DE" sz="1700" dirty="0"/>
              <a:t>Toolbox mit Mustergeschäftsplänen und Vorlagen für Finanzplanung </a:t>
            </a:r>
          </a:p>
          <a:p>
            <a:endParaRPr lang="en-US" sz="1700" dirty="0"/>
          </a:p>
        </p:txBody>
      </p:sp>
      <p:pic>
        <p:nvPicPr>
          <p:cNvPr id="1026" name="Picture 2" descr="StarterCenter NRW">
            <a:extLst>
              <a:ext uri="{FF2B5EF4-FFF2-40B4-BE49-F238E27FC236}">
                <a16:creationId xmlns:a16="http://schemas.microsoft.com/office/drawing/2014/main" id="{13E7E12D-2360-4349-BCE7-253A9F44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11" y="1256607"/>
            <a:ext cx="38290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08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1746250" y="704851"/>
            <a:ext cx="8637588" cy="53213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18E9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4AEC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C3D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  <a:buNone/>
            </a:pPr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735139" y="6351"/>
            <a:ext cx="8637587" cy="620713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9pPr>
          </a:lstStyle>
          <a:p>
            <a:r>
              <a:rPr lang="de-DE" dirty="0"/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97155" y="3138197"/>
            <a:ext cx="6106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84C"/>
              </a:buClr>
            </a:pPr>
            <a:r>
              <a:rPr lang="de-DE" dirty="0"/>
              <a:t>Kontakt über </a:t>
            </a:r>
          </a:p>
          <a:p>
            <a:pPr>
              <a:buClr>
                <a:srgbClr val="00484C"/>
              </a:buClr>
            </a:pPr>
            <a:endParaRPr lang="de-DE" dirty="0"/>
          </a:p>
          <a:p>
            <a:pPr>
              <a:buClr>
                <a:srgbClr val="00484C"/>
              </a:buClr>
              <a:buFont typeface="Arial" pitchFamily="34" charset="0"/>
              <a:buChar char="•"/>
            </a:pPr>
            <a:r>
              <a:rPr lang="de-DE" dirty="0"/>
              <a:t> Handwerkskammer Aachen</a:t>
            </a:r>
          </a:p>
          <a:p>
            <a:pPr>
              <a:buClr>
                <a:srgbClr val="00484C"/>
              </a:buClr>
              <a:buFont typeface="Arial" pitchFamily="34" charset="0"/>
              <a:buChar char="•"/>
            </a:pPr>
            <a:r>
              <a:rPr lang="de-DE" dirty="0"/>
              <a:t> IHK Aachen </a:t>
            </a:r>
          </a:p>
          <a:p>
            <a:pPr>
              <a:buClr>
                <a:srgbClr val="00484C"/>
              </a:buClr>
              <a:buFont typeface="Arial" pitchFamily="34" charset="0"/>
              <a:buChar char="•"/>
            </a:pPr>
            <a:r>
              <a:rPr lang="de-DE" dirty="0"/>
              <a:t> Kreis Düren, Euskirchen, Heinsberg und Stadt Aachen </a:t>
            </a:r>
          </a:p>
          <a:p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735139" y="168941"/>
            <a:ext cx="8637587" cy="620713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9pPr>
          </a:lstStyle>
          <a:p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F99EA93-A304-478D-B864-B329EBF0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Infostellen Gründerberatung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35B7C92-F5B8-418B-B6C1-AD6C49547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Gründerberatung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DAD03D74-3335-475F-BB2B-CAF62272A83D}"/>
              </a:ext>
            </a:extLst>
          </p:cNvPr>
          <p:cNvSpPr txBox="1">
            <a:spLocks/>
          </p:cNvSpPr>
          <p:nvPr/>
        </p:nvSpPr>
        <p:spPr>
          <a:xfrm>
            <a:off x="143339" y="1484783"/>
            <a:ext cx="11905323" cy="44644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itchFamily="34" charset="0"/>
              <a:buNone/>
            </a:pPr>
            <a:endParaRPr lang="de-DE" sz="1700" dirty="0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A276C41-2867-4F0B-A66B-14F122A74059}"/>
              </a:ext>
            </a:extLst>
          </p:cNvPr>
          <p:cNvSpPr txBox="1">
            <a:spLocks/>
          </p:cNvSpPr>
          <p:nvPr/>
        </p:nvSpPr>
        <p:spPr>
          <a:xfrm>
            <a:off x="295739" y="1637183"/>
            <a:ext cx="11377263" cy="44644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itchFamily="34" charset="0"/>
              <a:buNone/>
            </a:pPr>
            <a:endParaRPr lang="de-DE" sz="1700" dirty="0"/>
          </a:p>
        </p:txBody>
      </p:sp>
      <p:pic>
        <p:nvPicPr>
          <p:cNvPr id="2050" name="Picture 2" descr="Gründerregion Aachen">
            <a:extLst>
              <a:ext uri="{FF2B5EF4-FFF2-40B4-BE49-F238E27FC236}">
                <a16:creationId xmlns:a16="http://schemas.microsoft.com/office/drawing/2014/main" id="{CC7436CF-770D-4CAA-BA35-9530F78E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52" y="1827111"/>
            <a:ext cx="19335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dimage">
            <a:extLst>
              <a:ext uri="{FF2B5EF4-FFF2-40B4-BE49-F238E27FC236}">
                <a16:creationId xmlns:a16="http://schemas.microsoft.com/office/drawing/2014/main" id="{FB5B66E5-EDAB-4C23-9A5E-36E189E5A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49" y="1078851"/>
            <a:ext cx="6571550" cy="20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07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735139" y="6351"/>
            <a:ext cx="8637587" cy="620713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9pPr>
          </a:lstStyle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78702" y="4105677"/>
            <a:ext cx="5290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Erstinformationsveranstaltung </a:t>
            </a:r>
            <a:r>
              <a:rPr lang="de-DE" dirty="0" err="1"/>
              <a:t>Existenzia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Überblick über wichtige Aspekte eines Gründungsvorhabens</a:t>
            </a:r>
          </a:p>
          <a:p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FBDC146-E4B1-4AE4-8DF7-652E08E3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Infostellen Gründerberatung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5B56818-BD86-45E8-9E3F-3B39A46BD4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Gründerberatungsstellen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C14DD8-1432-4F1A-AF87-4884D7C14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09" y="1284663"/>
            <a:ext cx="5581650" cy="904875"/>
          </a:xfrm>
          <a:prstGeom prst="rect">
            <a:avLst/>
          </a:prstGeom>
        </p:spPr>
      </p:pic>
      <p:pic>
        <p:nvPicPr>
          <p:cNvPr id="3074" name="Picture 2" descr="Startseite Industrie- und Handelskammer Aachen">
            <a:extLst>
              <a:ext uri="{FF2B5EF4-FFF2-40B4-BE49-F238E27FC236}">
                <a16:creationId xmlns:a16="http://schemas.microsoft.com/office/drawing/2014/main" id="{3334817B-1E4B-4B4C-B599-3DE0E2DEA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624" y="1291634"/>
            <a:ext cx="1273696" cy="66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18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735139" y="6351"/>
            <a:ext cx="8637587" cy="620713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Calibri" pitchFamily="34" charset="0"/>
              </a:defRPr>
            </a:lvl9pPr>
          </a:lstStyle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35360" y="1398726"/>
            <a:ext cx="5290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Gründermesse  AUFBRUCH - treffen von Gründungsberater und Finanzierungsspezialisten</a:t>
            </a:r>
          </a:p>
          <a:p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45C48A-7277-4833-9E3A-FBB62DD4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Infostellen </a:t>
            </a:r>
            <a:r>
              <a:rPr lang="de-DE" dirty="0" err="1"/>
              <a:t>Gründeberatung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55CA18A-A9FD-4C8B-9D79-C204EADDF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Gründerberatungsstellen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5C5AD2-CC8A-4B17-9900-6A4CE03D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1595105"/>
            <a:ext cx="3267075" cy="1314450"/>
          </a:xfrm>
          <a:prstGeom prst="rect">
            <a:avLst/>
          </a:prstGeom>
        </p:spPr>
      </p:pic>
      <p:pic>
        <p:nvPicPr>
          <p:cNvPr id="4098" name="Picture 2" descr="static/Aufbruch/Pressefoto_AUFBRUCH2018_web.JPG">
            <a:extLst>
              <a:ext uri="{FF2B5EF4-FFF2-40B4-BE49-F238E27FC236}">
                <a16:creationId xmlns:a16="http://schemas.microsoft.com/office/drawing/2014/main" id="{52A4FCF3-621A-4671-91B5-CFBE1744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85" y="2420951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07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CA8F3-55F3-4627-8497-1A2FD801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Infostellen Gründerberatung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6F29DF-5F92-4F5F-BCC3-90E377DBE2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Entrepreneurship an der RWTH</a:t>
            </a:r>
          </a:p>
        </p:txBody>
      </p:sp>
      <p:pic>
        <p:nvPicPr>
          <p:cNvPr id="5122" name="Picture 2" descr="http://www.gruenderzentrum.rwth-aachen.de/wp-content/uploads/2014/06/cropped-logo.png">
            <a:extLst>
              <a:ext uri="{FF2B5EF4-FFF2-40B4-BE49-F238E27FC236}">
                <a16:creationId xmlns:a16="http://schemas.microsoft.com/office/drawing/2014/main" id="{E7DFD7DF-76B1-4D0A-A6AB-6A7FBA7C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056406"/>
            <a:ext cx="1714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6AE6F2D-4E92-47E9-8679-CDE95CBFC090}"/>
              </a:ext>
            </a:extLst>
          </p:cNvPr>
          <p:cNvSpPr txBox="1"/>
          <p:nvPr/>
        </p:nvSpPr>
        <p:spPr>
          <a:xfrm>
            <a:off x="263352" y="1220427"/>
            <a:ext cx="39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Transfer- &amp; Gründerzentrum Aachen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D2F444-12F0-40DD-9A81-A9458C858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700808"/>
            <a:ext cx="7012434" cy="46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36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79376" y="1772816"/>
            <a:ext cx="6768752" cy="466056"/>
          </a:xfrm>
        </p:spPr>
        <p:txBody>
          <a:bodyPr/>
          <a:lstStyle/>
          <a:p>
            <a:r>
              <a:rPr lang="de-DE" sz="3200" b="1" dirty="0" err="1">
                <a:solidFill>
                  <a:srgbClr val="97BF0D"/>
                </a:solidFill>
              </a:rPr>
              <a:t>How</a:t>
            </a:r>
            <a:r>
              <a:rPr lang="de-DE" sz="3200" b="1" dirty="0">
                <a:solidFill>
                  <a:srgbClr val="97BF0D"/>
                </a:solidFill>
              </a:rPr>
              <a:t> </a:t>
            </a:r>
            <a:r>
              <a:rPr lang="de-DE" sz="3200" b="1" dirty="0" err="1">
                <a:solidFill>
                  <a:srgbClr val="97BF0D"/>
                </a:solidFill>
              </a:rPr>
              <a:t>to</a:t>
            </a:r>
            <a:r>
              <a:rPr lang="de-DE" sz="3200" b="1" dirty="0">
                <a:solidFill>
                  <a:srgbClr val="97BF0D"/>
                </a:solidFill>
              </a:rPr>
              <a:t> </a:t>
            </a:r>
            <a:r>
              <a:rPr lang="de-DE" sz="3200" b="1" dirty="0" err="1">
                <a:solidFill>
                  <a:srgbClr val="97BF0D"/>
                </a:solidFill>
              </a:rPr>
              <a:t>become</a:t>
            </a:r>
            <a:r>
              <a:rPr lang="de-DE" sz="3200" b="1" dirty="0">
                <a:solidFill>
                  <a:srgbClr val="97BF0D"/>
                </a:solidFill>
              </a:rPr>
              <a:t> an Entrepreneur </a:t>
            </a:r>
          </a:p>
          <a:p>
            <a:r>
              <a:rPr lang="de-DE" sz="2800" b="1" dirty="0" err="1">
                <a:solidFill>
                  <a:srgbClr val="97BF0D"/>
                </a:solidFill>
              </a:rPr>
              <a:t>Entrepreneurial</a:t>
            </a:r>
            <a:r>
              <a:rPr lang="de-DE" sz="2800" b="1" dirty="0">
                <a:solidFill>
                  <a:srgbClr val="97BF0D"/>
                </a:solidFill>
              </a:rPr>
              <a:t>-Spirit lernen</a:t>
            </a:r>
          </a:p>
          <a:p>
            <a:r>
              <a:rPr lang="de-DE" sz="2400" noProof="0" dirty="0" smtClean="0">
                <a:solidFill>
                  <a:srgbClr val="97BF0D"/>
                </a:solidFill>
              </a:rPr>
              <a:t>Übungen</a:t>
            </a:r>
            <a:endParaRPr lang="de-DE" sz="2400" noProof="0" dirty="0">
              <a:solidFill>
                <a:srgbClr val="97BF0D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696400" y="0"/>
            <a:ext cx="2495600" cy="1196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925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FBBD5-C2F6-481E-94C6-0B8703E9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DC6DDD2-F20F-4358-83DB-9982FFAD5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Vorstellungsrunde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B000DA6A-B206-44E0-8CE4-D724914E4606}"/>
              </a:ext>
            </a:extLst>
          </p:cNvPr>
          <p:cNvSpPr txBox="1">
            <a:spLocks/>
          </p:cNvSpPr>
          <p:nvPr/>
        </p:nvSpPr>
        <p:spPr>
          <a:xfrm>
            <a:off x="5879976" y="2426028"/>
            <a:ext cx="3816424" cy="27062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Name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Fachrichtung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Motivation zur Gründung und bisherige Erfahrungen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Heutige Erwartungen</a:t>
            </a:r>
          </a:p>
        </p:txBody>
      </p:sp>
      <p:sp>
        <p:nvSpPr>
          <p:cNvPr id="4" name="Abgerundetes Rechteck 8">
            <a:extLst>
              <a:ext uri="{FF2B5EF4-FFF2-40B4-BE49-F238E27FC236}">
                <a16:creationId xmlns:a16="http://schemas.microsoft.com/office/drawing/2014/main" id="{FDA9FC16-1842-4945-8E77-96F6B08F175C}"/>
              </a:ext>
            </a:extLst>
          </p:cNvPr>
          <p:cNvSpPr/>
          <p:nvPr/>
        </p:nvSpPr>
        <p:spPr>
          <a:xfrm>
            <a:off x="335360" y="1484783"/>
            <a:ext cx="11352584" cy="4248473"/>
          </a:xfrm>
          <a:prstGeom prst="roundRect">
            <a:avLst/>
          </a:prstGeom>
          <a:noFill/>
          <a:ln w="139700">
            <a:solidFill>
              <a:srgbClr val="637F13">
                <a:alpha val="4392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04" y="1774182"/>
            <a:ext cx="3358128" cy="335812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50651" y="4947644"/>
            <a:ext cx="914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2153688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A6712-567D-4604-8F2E-2E0A003C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Entrepreneurship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A00997-F7AD-491A-83D7-56873E1AA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590" y="2636912"/>
            <a:ext cx="4003919" cy="1296144"/>
          </a:xfrm>
        </p:spPr>
        <p:txBody>
          <a:bodyPr/>
          <a:lstStyle/>
          <a:p>
            <a:r>
              <a:rPr lang="de-DE" sz="2800" dirty="0"/>
              <a:t>Welche Eigenschaften zeichnen einen Entrepreneur aus?</a:t>
            </a:r>
          </a:p>
        </p:txBody>
      </p:sp>
      <p:pic>
        <p:nvPicPr>
          <p:cNvPr id="6" name="Picture 8" descr="Bildergebnis fÃ¼r metaplankarten fragen">
            <a:extLst>
              <a:ext uri="{FF2B5EF4-FFF2-40B4-BE49-F238E27FC236}">
                <a16:creationId xmlns:a16="http://schemas.microsoft.com/office/drawing/2014/main" id="{660409D5-EA26-4F93-ACE9-D56ECD86F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307" r="5744" b="16333"/>
          <a:stretch/>
        </p:blipFill>
        <p:spPr bwMode="auto">
          <a:xfrm>
            <a:off x="6096000" y="1556792"/>
            <a:ext cx="5264799" cy="39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29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A6712-567D-4604-8F2E-2E0A003C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Entrepreneurship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A00997-F7AD-491A-83D7-56873E1AA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Welche Eigenschaften zeichnen einen Entrepreneur aus? - Selbsteinschätzung</a:t>
            </a:r>
          </a:p>
        </p:txBody>
      </p:sp>
      <p:graphicFrame>
        <p:nvGraphicFramePr>
          <p:cNvPr id="618" name="Diagramm 617">
            <a:extLst>
              <a:ext uri="{FF2B5EF4-FFF2-40B4-BE49-F238E27FC236}">
                <a16:creationId xmlns:a16="http://schemas.microsoft.com/office/drawing/2014/main" id="{E3317E16-D042-4FA8-B0EF-17E036F7E3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83432" y="980729"/>
          <a:ext cx="10369152" cy="525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25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3" y="857625"/>
            <a:ext cx="2937565" cy="20825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5" y="3558406"/>
            <a:ext cx="2660480" cy="42923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97" y="4420852"/>
            <a:ext cx="2015255" cy="38564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0" y="5157192"/>
            <a:ext cx="1734096" cy="122985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17120" r="1828" b="22575"/>
          <a:stretch/>
        </p:blipFill>
        <p:spPr>
          <a:xfrm>
            <a:off x="1022385" y="2623998"/>
            <a:ext cx="2241167" cy="648072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ELLI 2 – Exzellentes Lehren und Lernen in den Ingenieurwissenschaften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089536"/>
            <a:ext cx="6173185" cy="5075768"/>
          </a:xfrm>
          <a:prstGeom prst="rect">
            <a:avLst/>
          </a:prstGeom>
        </p:spPr>
      </p:pic>
      <p:pic>
        <p:nvPicPr>
          <p:cNvPr id="11" name="Picture 2" descr="http://pt-ad.pt-dlr.de/_img/common/PT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19" y="5465589"/>
            <a:ext cx="1226123" cy="6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99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Das Partner-Interview: Den Kunden verstehen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Understand</a:t>
            </a:r>
            <a:r>
              <a:rPr lang="de-DE" dirty="0"/>
              <a:t> &amp; </a:t>
            </a:r>
            <a:r>
              <a:rPr lang="de-DE" dirty="0" err="1"/>
              <a:t>Observe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sp>
        <p:nvSpPr>
          <p:cNvPr id="32" name="Richtungspfeil 31"/>
          <p:cNvSpPr/>
          <p:nvPr/>
        </p:nvSpPr>
        <p:spPr>
          <a:xfrm>
            <a:off x="951525" y="3572408"/>
            <a:ext cx="1620000" cy="1224136"/>
          </a:xfrm>
          <a:prstGeom prst="homePlate">
            <a:avLst/>
          </a:prstGeom>
          <a:solidFill>
            <a:srgbClr val="676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Chevron 32"/>
          <p:cNvSpPr/>
          <p:nvPr/>
        </p:nvSpPr>
        <p:spPr>
          <a:xfrm>
            <a:off x="2666449" y="3573152"/>
            <a:ext cx="1620000" cy="1224000"/>
          </a:xfrm>
          <a:prstGeom prst="chevron">
            <a:avLst/>
          </a:prstGeom>
          <a:solidFill>
            <a:srgbClr val="637F13"/>
          </a:solidFill>
          <a:ln>
            <a:solidFill>
              <a:srgbClr val="637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4381373" y="3573152"/>
            <a:ext cx="1620000" cy="1224000"/>
          </a:xfrm>
          <a:prstGeom prst="chevron">
            <a:avLst/>
          </a:prstGeom>
          <a:solidFill>
            <a:srgbClr val="98C01C"/>
          </a:solidFill>
          <a:ln>
            <a:solidFill>
              <a:srgbClr val="98C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6096297" y="3573152"/>
            <a:ext cx="1620000" cy="1224000"/>
          </a:xfrm>
          <a:prstGeom prst="chevron">
            <a:avLst/>
          </a:prstGeom>
          <a:solidFill>
            <a:srgbClr val="B9E246"/>
          </a:solidFill>
          <a:ln>
            <a:solidFill>
              <a:srgbClr val="B9E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7811221" y="3573152"/>
            <a:ext cx="1620000" cy="1224000"/>
          </a:xfrm>
          <a:prstGeom prst="chevron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9526147" y="3572408"/>
            <a:ext cx="1620000" cy="1224000"/>
          </a:xfrm>
          <a:prstGeom prst="chevron">
            <a:avLst/>
          </a:prstGeom>
          <a:solidFill>
            <a:srgbClr val="676767"/>
          </a:solidFill>
          <a:ln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948672" y="1791360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Understand</a:t>
            </a:r>
            <a:r>
              <a:rPr lang="de-DE" dirty="0">
                <a:solidFill>
                  <a:schemeClr val="tx1"/>
                </a:solidFill>
              </a:rPr>
              <a:t> &amp; </a:t>
            </a:r>
            <a:r>
              <a:rPr lang="de-DE" dirty="0" err="1">
                <a:solidFill>
                  <a:schemeClr val="tx1"/>
                </a:solidFill>
              </a:rPr>
              <a:t>Observe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4378520" y="1791360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7808368" y="1791360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09" y="2566064"/>
            <a:ext cx="826976" cy="826976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80" y="2565040"/>
            <a:ext cx="828000" cy="82800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75" y="2565040"/>
            <a:ext cx="828000" cy="82800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70" y="2565040"/>
            <a:ext cx="828000" cy="82800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65" y="2565040"/>
            <a:ext cx="828000" cy="82800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2565040"/>
            <a:ext cx="828000" cy="828000"/>
          </a:xfrm>
          <a:prstGeom prst="rect">
            <a:avLst/>
          </a:prstGeom>
        </p:spPr>
      </p:pic>
      <p:sp>
        <p:nvSpPr>
          <p:cNvPr id="47" name="Pfeil nach links 46"/>
          <p:cNvSpPr/>
          <p:nvPr/>
        </p:nvSpPr>
        <p:spPr>
          <a:xfrm>
            <a:off x="2662946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feil nach links 47"/>
          <p:cNvSpPr/>
          <p:nvPr/>
        </p:nvSpPr>
        <p:spPr>
          <a:xfrm>
            <a:off x="4377870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Pfeil nach links 48"/>
          <p:cNvSpPr/>
          <p:nvPr/>
        </p:nvSpPr>
        <p:spPr>
          <a:xfrm>
            <a:off x="6096297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feil nach links 49"/>
          <p:cNvSpPr/>
          <p:nvPr/>
        </p:nvSpPr>
        <p:spPr>
          <a:xfrm>
            <a:off x="7808368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 nach links 50"/>
          <p:cNvSpPr/>
          <p:nvPr/>
        </p:nvSpPr>
        <p:spPr>
          <a:xfrm>
            <a:off x="9526145" y="3963728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375016" y="1700848"/>
            <a:ext cx="6961743" cy="331236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471947" y="4815199"/>
            <a:ext cx="678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90C33E"/>
              </a:buClr>
            </a:pPr>
            <a:r>
              <a:rPr lang="de-DE" altLang="de-DE" dirty="0">
                <a:latin typeface="Arial" charset="0"/>
                <a:cs typeface="Arial" charset="0"/>
              </a:rPr>
              <a:t>Gegenseitiges Rolleninterview (2x3min).</a:t>
            </a:r>
          </a:p>
          <a:p>
            <a:pPr lvl="1" algn="ctr">
              <a:buClr>
                <a:srgbClr val="90C33E"/>
              </a:buClr>
            </a:pPr>
            <a:r>
              <a:rPr lang="de-DE" altLang="de-DE" dirty="0">
                <a:latin typeface="Arial" charset="0"/>
                <a:cs typeface="Arial" charset="0"/>
              </a:rPr>
              <a:t>Die Gruppenmitglieder übernehmen die Rolle des Kunden/Unternehmers, wobei die Unternehmer die Kunden hinsichtlich des gewählten Themas befragen.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65" y="2015917"/>
            <a:ext cx="4006200" cy="26708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64" y="4653216"/>
            <a:ext cx="720000" cy="720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F054C07D-E540-4FEB-93E1-9146FC60D301}"/>
              </a:ext>
            </a:extLst>
          </p:cNvPr>
          <p:cNvSpPr txBox="1"/>
          <p:nvPr/>
        </p:nvSpPr>
        <p:spPr>
          <a:xfrm>
            <a:off x="5431271" y="4525089"/>
            <a:ext cx="16692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 dirty="0">
                <a:solidFill>
                  <a:schemeClr val="bg1"/>
                </a:solidFill>
              </a:rPr>
              <a:t>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1441825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/>
          <p:cNvGraphicFramePr>
            <a:graphicFrameLocks noChangeAspect="1"/>
          </p:cNvGraphicFramePr>
          <p:nvPr>
            <p:extLst/>
          </p:nvPr>
        </p:nvGraphicFramePr>
        <p:xfrm>
          <a:off x="7794960" y="747166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5667170" imgH="8020050" progId="AcroExch.Document.DC">
                  <p:embed/>
                </p:oleObj>
              </mc:Choice>
              <mc:Fallback>
                <p:oleObj name="Acrobat Document" r:id="rId4" imgW="5667170" imgH="8020050" progId="AcroExch.Document.DC">
                  <p:embed/>
                  <p:pic>
                    <p:nvPicPr>
                      <p:cNvPr id="16" name="Objek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94960" y="747166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Understand</a:t>
            </a:r>
            <a:r>
              <a:rPr lang="de-DE" dirty="0"/>
              <a:t> &amp; </a:t>
            </a:r>
            <a:r>
              <a:rPr lang="de-DE" dirty="0" err="1"/>
              <a:t>Observe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Persona Methode: Kerncharakteristika der Zielgruppe erarbeiten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934603" y="3553864"/>
            <a:ext cx="1620000" cy="1224136"/>
          </a:xfrm>
          <a:prstGeom prst="homePlate">
            <a:avLst/>
          </a:prstGeom>
          <a:solidFill>
            <a:srgbClr val="676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hevron 7"/>
          <p:cNvSpPr/>
          <p:nvPr/>
        </p:nvSpPr>
        <p:spPr>
          <a:xfrm>
            <a:off x="2649527" y="3554608"/>
            <a:ext cx="1620000" cy="1224000"/>
          </a:xfrm>
          <a:prstGeom prst="chevron">
            <a:avLst/>
          </a:prstGeom>
          <a:solidFill>
            <a:srgbClr val="637F13"/>
          </a:solidFill>
          <a:ln>
            <a:solidFill>
              <a:srgbClr val="637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31750" y="1772816"/>
            <a:ext cx="3334924" cy="576064"/>
          </a:xfrm>
          <a:prstGeom prst="rect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Understand</a:t>
            </a:r>
            <a:r>
              <a:rPr lang="de-DE" dirty="0">
                <a:solidFill>
                  <a:schemeClr val="tx1"/>
                </a:solidFill>
              </a:rPr>
              <a:t> &amp; </a:t>
            </a:r>
            <a:r>
              <a:rPr lang="de-DE" dirty="0" err="1">
                <a:solidFill>
                  <a:schemeClr val="tx1"/>
                </a:solidFill>
              </a:rPr>
              <a:t>Observe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7" y="2547520"/>
            <a:ext cx="826976" cy="82697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58" y="2546496"/>
            <a:ext cx="828000" cy="828000"/>
          </a:xfrm>
          <a:prstGeom prst="rect">
            <a:avLst/>
          </a:prstGeom>
        </p:spPr>
      </p:pic>
      <p:sp>
        <p:nvSpPr>
          <p:cNvPr id="12" name="Pfeil nach links 11"/>
          <p:cNvSpPr/>
          <p:nvPr/>
        </p:nvSpPr>
        <p:spPr>
          <a:xfrm>
            <a:off x="2646024" y="3945184"/>
            <a:ext cx="363957" cy="432048"/>
          </a:xfrm>
          <a:prstGeom prst="leftArrow">
            <a:avLst/>
          </a:prstGeom>
          <a:solidFill>
            <a:srgbClr val="D3D3D1"/>
          </a:solidFill>
          <a:ln>
            <a:solidFill>
              <a:srgbClr val="D3D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5176841" y="2469634"/>
            <a:ext cx="1710805" cy="1323439"/>
            <a:chOff x="5176841" y="2469634"/>
            <a:chExt cx="1710805" cy="1323439"/>
          </a:xfrm>
        </p:grpSpPr>
        <p:sp>
          <p:nvSpPr>
            <p:cNvPr id="14" name="Textfeld 13"/>
            <p:cNvSpPr txBox="1"/>
            <p:nvPr/>
          </p:nvSpPr>
          <p:spPr>
            <a:xfrm>
              <a:off x="5176841" y="2469634"/>
              <a:ext cx="17108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Ergebnisse</a:t>
              </a:r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sz="800" dirty="0"/>
            </a:p>
            <a:p>
              <a:pPr algn="ctr"/>
              <a:r>
                <a:rPr lang="de-DE" dirty="0"/>
                <a:t>verbalisieren</a:t>
              </a:r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5439202" y="2798432"/>
              <a:ext cx="1301006" cy="622321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828748EF-3E99-476D-9F51-FBBCD9115647}"/>
              </a:ext>
            </a:extLst>
          </p:cNvPr>
          <p:cNvSpPr txBox="1"/>
          <p:nvPr/>
        </p:nvSpPr>
        <p:spPr>
          <a:xfrm>
            <a:off x="8434637" y="2383427"/>
            <a:ext cx="22443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Name	Alter</a:t>
            </a:r>
          </a:p>
          <a:p>
            <a:r>
              <a:rPr lang="de-DE" sz="1100" dirty="0"/>
              <a:t>Geschlecht	Fachbereich</a:t>
            </a:r>
          </a:p>
          <a:p>
            <a:r>
              <a:rPr lang="de-DE" sz="1100" dirty="0"/>
              <a:t>Beruf	etc.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999746" y="3420753"/>
            <a:ext cx="17160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Fähigkeiten, Kompetenzen, Eigenschaften, </a:t>
            </a:r>
          </a:p>
          <a:p>
            <a:r>
              <a:rPr lang="de-DE" sz="1100" dirty="0"/>
              <a:t>Alltag, </a:t>
            </a:r>
          </a:p>
          <a:p>
            <a:r>
              <a:rPr lang="de-DE" sz="1100" dirty="0"/>
              <a:t>Lebenswelt, etc.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7794960" y="2416146"/>
            <a:ext cx="1861073" cy="8922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konkret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7794959" y="3436086"/>
            <a:ext cx="1861073" cy="8922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persönlich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9762937" y="2419348"/>
            <a:ext cx="1861073" cy="8922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realistisch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9762937" y="3420753"/>
            <a:ext cx="1861073" cy="8922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emotional</a:t>
            </a:r>
          </a:p>
        </p:txBody>
      </p:sp>
    </p:spTree>
    <p:extLst>
      <p:ext uri="{BB962C8B-B14F-4D97-AF65-F5344CB8AC3E}">
        <p14:creationId xmlns:p14="http://schemas.microsoft.com/office/powerpoint/2010/main" val="4404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43339" y="980728"/>
            <a:ext cx="11905323" cy="518457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Bisoziation</a:t>
            </a:r>
            <a:r>
              <a:rPr lang="de-DE" dirty="0"/>
              <a:t>: Ideengenerierung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Ideation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928699" y="1551124"/>
            <a:ext cx="1647188" cy="1647356"/>
            <a:chOff x="928699" y="1551124"/>
            <a:chExt cx="1647188" cy="1647356"/>
          </a:xfrm>
        </p:grpSpPr>
        <p:sp>
          <p:nvSpPr>
            <p:cNvPr id="8" name="Gebogener Pfeil 7"/>
            <p:cNvSpPr/>
            <p:nvPr/>
          </p:nvSpPr>
          <p:spPr>
            <a:xfrm>
              <a:off x="928699" y="1551124"/>
              <a:ext cx="1647188" cy="164735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ihandform 9"/>
            <p:cNvSpPr/>
            <p:nvPr/>
          </p:nvSpPr>
          <p:spPr>
            <a:xfrm>
              <a:off x="1292372" y="2147422"/>
              <a:ext cx="919224" cy="459564"/>
            </a:xfrm>
            <a:custGeom>
              <a:avLst/>
              <a:gdLst>
                <a:gd name="connsiteX0" fmla="*/ 0 w 919224"/>
                <a:gd name="connsiteY0" fmla="*/ 0 h 459564"/>
                <a:gd name="connsiteX1" fmla="*/ 919224 w 919224"/>
                <a:gd name="connsiteY1" fmla="*/ 0 h 459564"/>
                <a:gd name="connsiteX2" fmla="*/ 919224 w 919224"/>
                <a:gd name="connsiteY2" fmla="*/ 459564 h 459564"/>
                <a:gd name="connsiteX3" fmla="*/ 0 w 919224"/>
                <a:gd name="connsiteY3" fmla="*/ 459564 h 459564"/>
                <a:gd name="connsiteX4" fmla="*/ 0 w 919224"/>
                <a:gd name="connsiteY4" fmla="*/ 0 h 4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224" h="459564">
                  <a:moveTo>
                    <a:pt x="0" y="0"/>
                  </a:moveTo>
                  <a:lnTo>
                    <a:pt x="919224" y="0"/>
                  </a:lnTo>
                  <a:lnTo>
                    <a:pt x="919224" y="459564"/>
                  </a:lnTo>
                  <a:lnTo>
                    <a:pt x="0" y="4595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/>
                <a:t>Reiz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71095" y="2497774"/>
            <a:ext cx="1647188" cy="1647356"/>
            <a:chOff x="471095" y="2497774"/>
            <a:chExt cx="1647188" cy="1647356"/>
          </a:xfrm>
        </p:grpSpPr>
        <p:sp>
          <p:nvSpPr>
            <p:cNvPr id="11" name="Form 10"/>
            <p:cNvSpPr/>
            <p:nvPr/>
          </p:nvSpPr>
          <p:spPr>
            <a:xfrm>
              <a:off x="471095" y="2497774"/>
              <a:ext cx="1647188" cy="1647356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ihandform 12"/>
            <p:cNvSpPr/>
            <p:nvPr/>
          </p:nvSpPr>
          <p:spPr>
            <a:xfrm>
              <a:off x="832914" y="3095820"/>
              <a:ext cx="919224" cy="459564"/>
            </a:xfrm>
            <a:custGeom>
              <a:avLst/>
              <a:gdLst>
                <a:gd name="connsiteX0" fmla="*/ 0 w 919224"/>
                <a:gd name="connsiteY0" fmla="*/ 0 h 459564"/>
                <a:gd name="connsiteX1" fmla="*/ 919224 w 919224"/>
                <a:gd name="connsiteY1" fmla="*/ 0 h 459564"/>
                <a:gd name="connsiteX2" fmla="*/ 919224 w 919224"/>
                <a:gd name="connsiteY2" fmla="*/ 459564 h 459564"/>
                <a:gd name="connsiteX3" fmla="*/ 0 w 919224"/>
                <a:gd name="connsiteY3" fmla="*/ 459564 h 459564"/>
                <a:gd name="connsiteX4" fmla="*/ 0 w 919224"/>
                <a:gd name="connsiteY4" fmla="*/ 0 h 4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224" h="459564">
                  <a:moveTo>
                    <a:pt x="0" y="0"/>
                  </a:moveTo>
                  <a:lnTo>
                    <a:pt x="919224" y="0"/>
                  </a:lnTo>
                  <a:lnTo>
                    <a:pt x="919224" y="459564"/>
                  </a:lnTo>
                  <a:lnTo>
                    <a:pt x="0" y="4595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/>
                <a:t>Assoziieren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928699" y="3447920"/>
            <a:ext cx="1647188" cy="1647356"/>
            <a:chOff x="928699" y="3447920"/>
            <a:chExt cx="1647188" cy="1647356"/>
          </a:xfrm>
        </p:grpSpPr>
        <p:sp>
          <p:nvSpPr>
            <p:cNvPr id="14" name="Gebogener Pfeil 13"/>
            <p:cNvSpPr/>
            <p:nvPr/>
          </p:nvSpPr>
          <p:spPr>
            <a:xfrm>
              <a:off x="928699" y="3447920"/>
              <a:ext cx="1647188" cy="164735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ihandform 14"/>
            <p:cNvSpPr/>
            <p:nvPr/>
          </p:nvSpPr>
          <p:spPr>
            <a:xfrm>
              <a:off x="1292372" y="4044218"/>
              <a:ext cx="919224" cy="459564"/>
            </a:xfrm>
            <a:custGeom>
              <a:avLst/>
              <a:gdLst>
                <a:gd name="connsiteX0" fmla="*/ 0 w 919224"/>
                <a:gd name="connsiteY0" fmla="*/ 0 h 459564"/>
                <a:gd name="connsiteX1" fmla="*/ 919224 w 919224"/>
                <a:gd name="connsiteY1" fmla="*/ 0 h 459564"/>
                <a:gd name="connsiteX2" fmla="*/ 919224 w 919224"/>
                <a:gd name="connsiteY2" fmla="*/ 459564 h 459564"/>
                <a:gd name="connsiteX3" fmla="*/ 0 w 919224"/>
                <a:gd name="connsiteY3" fmla="*/ 459564 h 459564"/>
                <a:gd name="connsiteX4" fmla="*/ 0 w 919224"/>
                <a:gd name="connsiteY4" fmla="*/ 0 h 4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224" h="459564">
                  <a:moveTo>
                    <a:pt x="0" y="0"/>
                  </a:moveTo>
                  <a:lnTo>
                    <a:pt x="919224" y="0"/>
                  </a:lnTo>
                  <a:lnTo>
                    <a:pt x="919224" y="459564"/>
                  </a:lnTo>
                  <a:lnTo>
                    <a:pt x="0" y="4595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/>
                <a:t>Clustern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88509" y="4503783"/>
            <a:ext cx="1415142" cy="1415826"/>
            <a:chOff x="588509" y="4503783"/>
            <a:chExt cx="1415142" cy="1415826"/>
          </a:xfrm>
        </p:grpSpPr>
        <p:sp>
          <p:nvSpPr>
            <p:cNvPr id="16" name="Halbbogen 15"/>
            <p:cNvSpPr/>
            <p:nvPr/>
          </p:nvSpPr>
          <p:spPr>
            <a:xfrm>
              <a:off x="588509" y="4503783"/>
              <a:ext cx="1415142" cy="1415826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ihandform 16"/>
            <p:cNvSpPr/>
            <p:nvPr/>
          </p:nvSpPr>
          <p:spPr>
            <a:xfrm>
              <a:off x="832914" y="4992617"/>
              <a:ext cx="919224" cy="459564"/>
            </a:xfrm>
            <a:custGeom>
              <a:avLst/>
              <a:gdLst>
                <a:gd name="connsiteX0" fmla="*/ 0 w 919224"/>
                <a:gd name="connsiteY0" fmla="*/ 0 h 459564"/>
                <a:gd name="connsiteX1" fmla="*/ 919224 w 919224"/>
                <a:gd name="connsiteY1" fmla="*/ 0 h 459564"/>
                <a:gd name="connsiteX2" fmla="*/ 919224 w 919224"/>
                <a:gd name="connsiteY2" fmla="*/ 459564 h 459564"/>
                <a:gd name="connsiteX3" fmla="*/ 0 w 919224"/>
                <a:gd name="connsiteY3" fmla="*/ 459564 h 459564"/>
                <a:gd name="connsiteX4" fmla="*/ 0 w 919224"/>
                <a:gd name="connsiteY4" fmla="*/ 0 h 45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224" h="459564">
                  <a:moveTo>
                    <a:pt x="0" y="0"/>
                  </a:moveTo>
                  <a:lnTo>
                    <a:pt x="919224" y="0"/>
                  </a:lnTo>
                  <a:lnTo>
                    <a:pt x="919224" y="459564"/>
                  </a:lnTo>
                  <a:lnTo>
                    <a:pt x="0" y="4595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/>
                <a:t>Problembezug</a:t>
              </a: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2855640" y="1551124"/>
            <a:ext cx="3888432" cy="42188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00050" indent="-400050">
              <a:buFont typeface="+mj-lt"/>
              <a:buAutoNum type="romanUcPeriod"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Jede Gruppe erhält ein Poster</a:t>
            </a:r>
          </a:p>
          <a:p>
            <a:pPr marL="400050" indent="-400050">
              <a:buFont typeface="+mj-lt"/>
              <a:buAutoNum type="romanUcPeriod"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Schreibt so viele Assoziationen wie möglich auf.</a:t>
            </a:r>
          </a:p>
          <a:p>
            <a:pPr marL="400050" indent="-400050">
              <a:buFont typeface="+mj-lt"/>
              <a:buAutoNum type="romanUcPeriod"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Kategorisiert die Assoziationen</a:t>
            </a:r>
          </a:p>
          <a:p>
            <a:pPr marL="400050" indent="-400050">
              <a:buFont typeface="+mj-lt"/>
              <a:buAutoNum type="romanUcPeriod"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Entwickelt zu jeder Kategorie einen Lösungsansatz bezogen auf eure Problemstellung.</a:t>
            </a:r>
          </a:p>
        </p:txBody>
      </p:sp>
      <p:sp>
        <p:nvSpPr>
          <p:cNvPr id="9" name="Ellipse 8"/>
          <p:cNvSpPr/>
          <p:nvPr/>
        </p:nvSpPr>
        <p:spPr>
          <a:xfrm>
            <a:off x="7392144" y="1490450"/>
            <a:ext cx="4429160" cy="4429160"/>
          </a:xfrm>
          <a:prstGeom prst="ellipse">
            <a:avLst/>
          </a:prstGeom>
          <a:blipFill>
            <a:blip r:embed="rId3"/>
            <a:stretch>
              <a:fillRect l="-19379" r="-88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5AD45EC0-6A7A-4E52-BF3D-26FE92F8B486}"/>
              </a:ext>
            </a:extLst>
          </p:cNvPr>
          <p:cNvSpPr txBox="1">
            <a:spLocks/>
          </p:cNvSpPr>
          <p:nvPr/>
        </p:nvSpPr>
        <p:spPr>
          <a:xfrm>
            <a:off x="10555236" y="5769926"/>
            <a:ext cx="1247999" cy="2190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00" dirty="0">
                <a:solidFill>
                  <a:schemeClr val="tx1"/>
                </a:solidFill>
              </a:rPr>
              <a:t>Source: pexels.com</a:t>
            </a:r>
          </a:p>
        </p:txBody>
      </p:sp>
    </p:spTree>
    <p:extLst>
      <p:ext uri="{BB962C8B-B14F-4D97-AF65-F5344CB8AC3E}">
        <p14:creationId xmlns:p14="http://schemas.microsoft.com/office/powerpoint/2010/main" val="227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9D60AB-7154-4D77-ADE5-ADF2FAB25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Ausfüllen des Business Model </a:t>
            </a:r>
            <a:r>
              <a:rPr lang="de-DE" dirty="0" err="1"/>
              <a:t>Canvas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3015A0-CF48-4C74-B71B-79A76EC7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endParaRPr lang="de-DE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876709" y="1342007"/>
            <a:ext cx="10439175" cy="4248472"/>
            <a:chOff x="929383" y="1520788"/>
            <a:chExt cx="10439175" cy="4248472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929383" y="1520788"/>
              <a:ext cx="10439175" cy="4248472"/>
              <a:chOff x="767805" y="1556792"/>
              <a:chExt cx="10439175" cy="4248472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767805" y="4437112"/>
                <a:ext cx="5326607" cy="136815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dirty="0">
                    <a:solidFill>
                      <a:schemeClr val="accent1">
                        <a:lumMod val="50000"/>
                      </a:schemeClr>
                    </a:solidFill>
                  </a:rPr>
                  <a:t>Kostenstruktur</a:t>
                </a:r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6094412" y="4437112"/>
                <a:ext cx="5112568" cy="136815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dirty="0">
                    <a:solidFill>
                      <a:schemeClr val="accent1">
                        <a:lumMod val="50000"/>
                      </a:schemeClr>
                    </a:solidFill>
                  </a:rPr>
                  <a:t>Einnahmequellen</a:t>
                </a:r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9119542" y="1556792"/>
                <a:ext cx="2087438" cy="28803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dirty="0">
                    <a:solidFill>
                      <a:schemeClr val="accent1">
                        <a:lumMod val="50000"/>
                      </a:schemeClr>
                    </a:solidFill>
                  </a:rPr>
                  <a:t>Kundensegmente</a:t>
                </a:r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7032104" y="1556792"/>
                <a:ext cx="2087438" cy="14401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dirty="0">
                    <a:solidFill>
                      <a:schemeClr val="accent1">
                        <a:lumMod val="50000"/>
                      </a:schemeClr>
                    </a:solidFill>
                  </a:rPr>
                  <a:t>Kundenbeziehung</a:t>
                </a:r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4943872" y="1556792"/>
                <a:ext cx="2087438" cy="28803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dirty="0">
                    <a:solidFill>
                      <a:schemeClr val="accent1">
                        <a:lumMod val="50000"/>
                      </a:schemeClr>
                    </a:solidFill>
                  </a:rPr>
                  <a:t>Wertangebot</a:t>
                </a:r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2855640" y="1556792"/>
                <a:ext cx="2087438" cy="14401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dirty="0">
                    <a:solidFill>
                      <a:schemeClr val="accent1">
                        <a:lumMod val="50000"/>
                      </a:schemeClr>
                    </a:solidFill>
                  </a:rPr>
                  <a:t>Schlüsselaktivitäten</a:t>
                </a:r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767805" y="1556792"/>
                <a:ext cx="2087438" cy="28803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dirty="0">
                    <a:solidFill>
                      <a:schemeClr val="accent1">
                        <a:lumMod val="50000"/>
                      </a:schemeClr>
                    </a:solidFill>
                  </a:rPr>
                  <a:t>Schlüsselpartner</a:t>
                </a:r>
              </a:p>
              <a:p>
                <a:endParaRPr lang="de-DE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de-DE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de-DE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2854846" y="2996952"/>
                <a:ext cx="2087438" cy="14401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dirty="0">
                    <a:solidFill>
                      <a:schemeClr val="accent1">
                        <a:lumMod val="50000"/>
                      </a:schemeClr>
                    </a:solidFill>
                  </a:rPr>
                  <a:t>Schlüsselressourcen</a:t>
                </a:r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7032104" y="2996952"/>
                <a:ext cx="2087438" cy="14401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de-DE" sz="1600" dirty="0">
                    <a:solidFill>
                      <a:schemeClr val="accent1">
                        <a:lumMod val="50000"/>
                      </a:schemeClr>
                    </a:solidFill>
                  </a:rPr>
                  <a:t>Kanäle</a:t>
                </a:r>
              </a:p>
            </p:txBody>
          </p:sp>
        </p:grp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3441" y="4125092"/>
              <a:ext cx="209722" cy="223797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9856" y="2676766"/>
              <a:ext cx="216305" cy="224256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33294" y="4053312"/>
              <a:ext cx="276578" cy="276578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93793" y="4076485"/>
              <a:ext cx="371574" cy="271599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09201" y="4170991"/>
              <a:ext cx="268880" cy="187928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24702" y="2639319"/>
              <a:ext cx="301480" cy="260369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985493" y="4161136"/>
              <a:ext cx="325574" cy="215404"/>
            </a:xfrm>
            <a:prstGeom prst="rect">
              <a:avLst/>
            </a:prstGeom>
          </p:spPr>
        </p:pic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016088" y="5327715"/>
              <a:ext cx="306804" cy="407610"/>
            </a:xfrm>
            <a:prstGeom prst="rect">
              <a:avLst/>
            </a:prstGeom>
          </p:spPr>
        </p:pic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03660" y="5378514"/>
              <a:ext cx="306664" cy="356811"/>
            </a:xfrm>
            <a:prstGeom prst="rect">
              <a:avLst/>
            </a:prstGeom>
          </p:spPr>
        </p:pic>
      </p:grp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5AD45EC0-6A7A-4E52-BF3D-26FE92F8B486}"/>
              </a:ext>
            </a:extLst>
          </p:cNvPr>
          <p:cNvSpPr txBox="1">
            <a:spLocks/>
          </p:cNvSpPr>
          <p:nvPr/>
        </p:nvSpPr>
        <p:spPr>
          <a:xfrm>
            <a:off x="9394418" y="5590479"/>
            <a:ext cx="1735107" cy="250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00" dirty="0">
                <a:solidFill>
                  <a:schemeClr val="tx1"/>
                </a:solidFill>
              </a:rPr>
              <a:t>Angelehnt an: Osterwalder, </a:t>
            </a:r>
            <a:r>
              <a:rPr lang="de-DE" sz="600" dirty="0" err="1">
                <a:solidFill>
                  <a:schemeClr val="tx1"/>
                </a:solidFill>
              </a:rPr>
              <a:t>Pigneur</a:t>
            </a:r>
            <a:r>
              <a:rPr lang="de-DE" sz="600" dirty="0">
                <a:solidFill>
                  <a:schemeClr val="tx1"/>
                </a:solidFill>
              </a:rPr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2779111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/>
          <p:nvPr/>
        </p:nvGraphicFramePr>
        <p:xfrm>
          <a:off x="-600744" y="1700808"/>
          <a:ext cx="4176464" cy="3561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Pitchvorbereitung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r>
              <a:rPr lang="de-DE" dirty="0"/>
              <a:t> </a:t>
            </a:r>
          </a:p>
        </p:txBody>
      </p:sp>
      <p:sp>
        <p:nvSpPr>
          <p:cNvPr id="11" name="Ellipse 10"/>
          <p:cNvSpPr/>
          <p:nvPr/>
        </p:nvSpPr>
        <p:spPr>
          <a:xfrm>
            <a:off x="8400256" y="1950219"/>
            <a:ext cx="3384376" cy="3312368"/>
          </a:xfrm>
          <a:prstGeom prst="ellipse">
            <a:avLst/>
          </a:prstGeom>
          <a:blipFill>
            <a:blip r:embed="rId7"/>
            <a:srcRect/>
            <a:stretch>
              <a:fillRect l="6" t="-538" r="-2122" b="-53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15680" y="1521317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„Die Höhle der Löwen“</a:t>
            </a:r>
          </a:p>
          <a:p>
            <a:pPr algn="ctr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Präsentation der Prototypen vor den Investoren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Benötigtes Kapital/ Investment schätzen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08B6716-0768-4868-B813-763C9DFB3845}"/>
              </a:ext>
            </a:extLst>
          </p:cNvPr>
          <p:cNvSpPr txBox="1"/>
          <p:nvPr/>
        </p:nvSpPr>
        <p:spPr>
          <a:xfrm>
            <a:off x="10730707" y="5170254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Source: pexels.com</a:t>
            </a:r>
          </a:p>
        </p:txBody>
      </p:sp>
    </p:spTree>
    <p:extLst>
      <p:ext uri="{BB962C8B-B14F-4D97-AF65-F5344CB8AC3E}">
        <p14:creationId xmlns:p14="http://schemas.microsoft.com/office/powerpoint/2010/main" val="687990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Pitch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Thinking</a:t>
            </a:r>
            <a:r>
              <a:rPr lang="de-DE" dirty="0"/>
              <a:t> </a:t>
            </a:r>
          </a:p>
        </p:txBody>
      </p:sp>
      <p:sp>
        <p:nvSpPr>
          <p:cNvPr id="11" name="Ellipse 10"/>
          <p:cNvSpPr/>
          <p:nvPr/>
        </p:nvSpPr>
        <p:spPr>
          <a:xfrm>
            <a:off x="8400256" y="1950219"/>
            <a:ext cx="3384376" cy="3312368"/>
          </a:xfrm>
          <a:prstGeom prst="ellipse">
            <a:avLst/>
          </a:prstGeom>
          <a:blipFill>
            <a:blip r:embed="rId3"/>
            <a:srcRect/>
            <a:stretch>
              <a:fillRect l="6" t="-538" r="-2122" b="-53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5" name="Diagramm 14"/>
          <p:cNvGraphicFramePr/>
          <p:nvPr>
            <p:extLst/>
          </p:nvPr>
        </p:nvGraphicFramePr>
        <p:xfrm>
          <a:off x="-600744" y="1700808"/>
          <a:ext cx="4176464" cy="3561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C508F26E-7CA9-4B03-A3B0-BBB020E8AFA4}"/>
              </a:ext>
            </a:extLst>
          </p:cNvPr>
          <p:cNvSpPr txBox="1"/>
          <p:nvPr/>
        </p:nvSpPr>
        <p:spPr>
          <a:xfrm>
            <a:off x="3935760" y="325086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Viel Erfolg!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3 Min pro Gruppe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CECB0D-9B65-46D7-8738-76B99938E426}"/>
              </a:ext>
            </a:extLst>
          </p:cNvPr>
          <p:cNvSpPr txBox="1"/>
          <p:nvPr/>
        </p:nvSpPr>
        <p:spPr>
          <a:xfrm>
            <a:off x="10730707" y="5170254"/>
            <a:ext cx="210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Source: pexels.com</a:t>
            </a:r>
          </a:p>
        </p:txBody>
      </p:sp>
    </p:spTree>
    <p:extLst>
      <p:ext uri="{BB962C8B-B14F-4D97-AF65-F5344CB8AC3E}">
        <p14:creationId xmlns:p14="http://schemas.microsoft.com/office/powerpoint/2010/main" val="195810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9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1307B6-94E4-4915-8E36-590C55F9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C2A9212-E025-4AE5-8231-6D7A2D856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Feedbackregeln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389F209-9C75-4366-83C7-668D21489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41" y="1627331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F875D65-F703-40B9-8CE1-3DF00A92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29" y="1627331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E26E920-8576-41E9-B98E-A5895EA02806}"/>
              </a:ext>
            </a:extLst>
          </p:cNvPr>
          <p:cNvSpPr/>
          <p:nvPr/>
        </p:nvSpPr>
        <p:spPr>
          <a:xfrm>
            <a:off x="3943066" y="2204166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mit dem Positiven</a:t>
            </a:r>
          </a:p>
          <a:p>
            <a:r>
              <a:rPr lang="de-DE" dirty="0"/>
              <a:t>beginnen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E2BC712-2FAB-4F55-B672-82B5BC7144E4}"/>
              </a:ext>
            </a:extLst>
          </p:cNvPr>
          <p:cNvSpPr/>
          <p:nvPr/>
        </p:nvSpPr>
        <p:spPr>
          <a:xfrm>
            <a:off x="8358893" y="2294012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„</a:t>
            </a:r>
            <a:r>
              <a:rPr lang="de-DE" dirty="0"/>
              <a:t>Ich“ statt „man“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95173F1-954B-48A0-8D4D-2A9C45D5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41" y="3965027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492D66D1-47EC-43B3-BE9F-BE50C063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29" y="3965027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6E445CE-B111-48CD-A4A3-F26D853E863B}"/>
              </a:ext>
            </a:extLst>
          </p:cNvPr>
          <p:cNvSpPr/>
          <p:nvPr/>
        </p:nvSpPr>
        <p:spPr>
          <a:xfrm>
            <a:off x="3943066" y="4541862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konstruktive</a:t>
            </a:r>
          </a:p>
          <a:p>
            <a:r>
              <a:rPr lang="de-DE" dirty="0"/>
              <a:t>Vorschläge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DBA7557-AA88-4B29-84AA-C8EB6E592CA4}"/>
              </a:ext>
            </a:extLst>
          </p:cNvPr>
          <p:cNvSpPr/>
          <p:nvPr/>
        </p:nvSpPr>
        <p:spPr>
          <a:xfrm>
            <a:off x="8358893" y="4541862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Feedback</a:t>
            </a:r>
          </a:p>
          <a:p>
            <a:r>
              <a:rPr lang="de-DE" dirty="0"/>
              <a:t>sacken lassen</a:t>
            </a:r>
          </a:p>
        </p:txBody>
      </p:sp>
    </p:spTree>
    <p:extLst>
      <p:ext uri="{BB962C8B-B14F-4D97-AF65-F5344CB8AC3E}">
        <p14:creationId xmlns:p14="http://schemas.microsoft.com/office/powerpoint/2010/main" val="395400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0FB1-21CB-4975-AC4F-5D7CC242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C99E3C-6504-4E2D-A489-A9D1954D8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Lernziele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1E62E3C1-28EA-4707-8752-84E3B6BBB0D4}"/>
              </a:ext>
            </a:extLst>
          </p:cNvPr>
          <p:cNvSpPr txBox="1">
            <a:spLocks/>
          </p:cNvSpPr>
          <p:nvPr/>
        </p:nvSpPr>
        <p:spPr>
          <a:xfrm>
            <a:off x="158594" y="1519916"/>
            <a:ext cx="11905323" cy="44644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itchFamily="34" charset="0"/>
              <a:buNone/>
            </a:pPr>
            <a:r>
              <a:rPr lang="de-DE" dirty="0">
                <a:solidFill>
                  <a:schemeClr val="tx1"/>
                </a:solidFill>
              </a:rPr>
              <a:t>Am Ende des Workshops…</a:t>
            </a:r>
          </a:p>
          <a:p>
            <a:pPr marL="0" indent="0">
              <a:buFont typeface="Calibri" pitchFamily="34" charset="0"/>
              <a:buNone/>
            </a:pPr>
            <a:endParaRPr lang="de-DE" sz="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97C01E"/>
              </a:buClr>
            </a:pPr>
            <a:r>
              <a:rPr lang="de-DE" dirty="0">
                <a:solidFill>
                  <a:schemeClr val="tx1"/>
                </a:solidFill>
              </a:rPr>
              <a:t>wisst ihr, was der </a:t>
            </a:r>
            <a:r>
              <a:rPr lang="de-DE" dirty="0" err="1">
                <a:solidFill>
                  <a:schemeClr val="tx1"/>
                </a:solidFill>
              </a:rPr>
              <a:t>Entrepreneurial</a:t>
            </a:r>
            <a:r>
              <a:rPr lang="de-DE" dirty="0">
                <a:solidFill>
                  <a:schemeClr val="tx1"/>
                </a:solidFill>
              </a:rPr>
              <a:t> Spirit ist</a:t>
            </a:r>
          </a:p>
          <a:p>
            <a:pPr>
              <a:lnSpc>
                <a:spcPct val="150000"/>
              </a:lnSpc>
              <a:buClr>
                <a:srgbClr val="97C01E"/>
              </a:buClr>
            </a:pPr>
            <a:r>
              <a:rPr lang="de-DE" dirty="0">
                <a:solidFill>
                  <a:schemeClr val="tx1"/>
                </a:solidFill>
              </a:rPr>
              <a:t>wisst ihr (mehr) darüber, was das Handwerkszeug eines Entrepreneurs ausmacht</a:t>
            </a:r>
          </a:p>
          <a:p>
            <a:pPr>
              <a:lnSpc>
                <a:spcPct val="150000"/>
              </a:lnSpc>
              <a:buClr>
                <a:srgbClr val="97C01E"/>
              </a:buClr>
            </a:pPr>
            <a:r>
              <a:rPr lang="de-DE" dirty="0">
                <a:solidFill>
                  <a:schemeClr val="tx2"/>
                </a:solidFill>
              </a:rPr>
              <a:t>könnt ihr eure Gründungsidee besser vermarkten</a:t>
            </a:r>
          </a:p>
          <a:p>
            <a:pPr>
              <a:lnSpc>
                <a:spcPct val="150000"/>
              </a:lnSpc>
              <a:buClr>
                <a:srgbClr val="97C01E"/>
              </a:buClr>
            </a:pPr>
            <a:r>
              <a:rPr lang="de-DE" dirty="0">
                <a:solidFill>
                  <a:schemeClr val="tx2"/>
                </a:solidFill>
              </a:rPr>
              <a:t>wisst ihr, wie man mit Scheitern umgeht, um die Angst davor zu reduzieren</a:t>
            </a:r>
            <a:endParaRPr lang="de-DE" sz="1400" dirty="0">
              <a:solidFill>
                <a:schemeClr val="tx2"/>
              </a:solidFill>
            </a:endParaRPr>
          </a:p>
          <a:p>
            <a:pPr marL="0" indent="0">
              <a:buClrTx/>
              <a:buFont typeface="Calibri" pitchFamily="34" charset="0"/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20" y="2920999"/>
            <a:ext cx="5994155" cy="4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2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75184" y="2010048"/>
            <a:ext cx="6768752" cy="466056"/>
          </a:xfrm>
        </p:spPr>
        <p:txBody>
          <a:bodyPr/>
          <a:lstStyle/>
          <a:p>
            <a:r>
              <a:rPr lang="de-DE" sz="3200" b="1" dirty="0" err="1">
                <a:solidFill>
                  <a:srgbClr val="97BF0D"/>
                </a:solidFill>
              </a:rPr>
              <a:t>How</a:t>
            </a:r>
            <a:r>
              <a:rPr lang="de-DE" sz="3200" b="1" dirty="0">
                <a:solidFill>
                  <a:srgbClr val="97BF0D"/>
                </a:solidFill>
              </a:rPr>
              <a:t> </a:t>
            </a:r>
            <a:r>
              <a:rPr lang="de-DE" sz="3200" b="1" dirty="0" err="1">
                <a:solidFill>
                  <a:srgbClr val="97BF0D"/>
                </a:solidFill>
              </a:rPr>
              <a:t>to</a:t>
            </a:r>
            <a:r>
              <a:rPr lang="de-DE" sz="3200" b="1" dirty="0">
                <a:solidFill>
                  <a:srgbClr val="97BF0D"/>
                </a:solidFill>
              </a:rPr>
              <a:t> </a:t>
            </a:r>
            <a:r>
              <a:rPr lang="de-DE" sz="3200" b="1" dirty="0" err="1">
                <a:solidFill>
                  <a:srgbClr val="97BF0D"/>
                </a:solidFill>
              </a:rPr>
              <a:t>become</a:t>
            </a:r>
            <a:r>
              <a:rPr lang="de-DE" sz="3200" b="1" dirty="0">
                <a:solidFill>
                  <a:srgbClr val="97BF0D"/>
                </a:solidFill>
              </a:rPr>
              <a:t> an </a:t>
            </a:r>
            <a:r>
              <a:rPr lang="de-DE" sz="3200" b="1" dirty="0" err="1">
                <a:solidFill>
                  <a:srgbClr val="97BF0D"/>
                </a:solidFill>
              </a:rPr>
              <a:t>Entrepreneur</a:t>
            </a:r>
            <a:r>
              <a:rPr lang="de-DE" sz="3200" b="1" noProof="0" dirty="0">
                <a:solidFill>
                  <a:srgbClr val="97BF0D"/>
                </a:solidFill>
              </a:rPr>
              <a:t> </a:t>
            </a:r>
          </a:p>
          <a:p>
            <a:r>
              <a:rPr lang="de-DE" sz="2800" b="1" dirty="0" err="1">
                <a:solidFill>
                  <a:srgbClr val="97BF0D"/>
                </a:solidFill>
              </a:rPr>
              <a:t>Entrepreneurial</a:t>
            </a:r>
            <a:r>
              <a:rPr lang="de-DE" sz="2800" b="1" dirty="0">
                <a:solidFill>
                  <a:srgbClr val="97BF0D"/>
                </a:solidFill>
              </a:rPr>
              <a:t>-Spirit lernen</a:t>
            </a:r>
          </a:p>
          <a:p>
            <a:r>
              <a:rPr lang="de-DE" sz="2800" dirty="0">
                <a:solidFill>
                  <a:srgbClr val="97BF0D"/>
                </a:solidFill>
              </a:rPr>
              <a:t>2</a:t>
            </a:r>
            <a:r>
              <a:rPr lang="de-DE" sz="2800" noProof="0" dirty="0">
                <a:solidFill>
                  <a:srgbClr val="97BF0D"/>
                </a:solidFill>
              </a:rPr>
              <a:t> – Definition Entrepreneurship </a:t>
            </a:r>
          </a:p>
          <a:p>
            <a:endParaRPr lang="de-DE" sz="2400" noProof="0" dirty="0">
              <a:solidFill>
                <a:srgbClr val="97BF0D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696400" y="0"/>
            <a:ext cx="2495600" cy="1196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16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B3EAB9A-B442-4F20-9018-08E0C170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Entrepreneurship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7844B4-0398-4420-A558-F1EAF5FF2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Begriffliche Abgrenzung</a:t>
            </a:r>
          </a:p>
        </p:txBody>
      </p:sp>
      <p:sp>
        <p:nvSpPr>
          <p:cNvPr id="9" name="Freeform 1149">
            <a:extLst>
              <a:ext uri="{FF2B5EF4-FFF2-40B4-BE49-F238E27FC236}">
                <a16:creationId xmlns:a16="http://schemas.microsoft.com/office/drawing/2014/main" id="{557FD82B-08FE-400D-BCBD-B30A86345382}"/>
              </a:ext>
            </a:extLst>
          </p:cNvPr>
          <p:cNvSpPr>
            <a:spLocks noEditPoints="1"/>
          </p:cNvSpPr>
          <p:nvPr/>
        </p:nvSpPr>
        <p:spPr bwMode="auto">
          <a:xfrm>
            <a:off x="1739516" y="1549134"/>
            <a:ext cx="2088232" cy="3585444"/>
          </a:xfrm>
          <a:custGeom>
            <a:avLst/>
            <a:gdLst>
              <a:gd name="T0" fmla="*/ 335 w 335"/>
              <a:gd name="T1" fmla="*/ 356 h 575"/>
              <a:gd name="T2" fmla="*/ 303 w 335"/>
              <a:gd name="T3" fmla="*/ 387 h 575"/>
              <a:gd name="T4" fmla="*/ 272 w 335"/>
              <a:gd name="T5" fmla="*/ 356 h 575"/>
              <a:gd name="T6" fmla="*/ 272 w 335"/>
              <a:gd name="T7" fmla="*/ 241 h 575"/>
              <a:gd name="T8" fmla="*/ 251 w 335"/>
              <a:gd name="T9" fmla="*/ 241 h 575"/>
              <a:gd name="T10" fmla="*/ 251 w 335"/>
              <a:gd name="T11" fmla="*/ 539 h 575"/>
              <a:gd name="T12" fmla="*/ 215 w 335"/>
              <a:gd name="T13" fmla="*/ 575 h 575"/>
              <a:gd name="T14" fmla="*/ 178 w 335"/>
              <a:gd name="T15" fmla="*/ 539 h 575"/>
              <a:gd name="T16" fmla="*/ 178 w 335"/>
              <a:gd name="T17" fmla="*/ 387 h 575"/>
              <a:gd name="T18" fmla="*/ 157 w 335"/>
              <a:gd name="T19" fmla="*/ 387 h 575"/>
              <a:gd name="T20" fmla="*/ 157 w 335"/>
              <a:gd name="T21" fmla="*/ 539 h 575"/>
              <a:gd name="T22" fmla="*/ 120 w 335"/>
              <a:gd name="T23" fmla="*/ 575 h 575"/>
              <a:gd name="T24" fmla="*/ 84 w 335"/>
              <a:gd name="T25" fmla="*/ 539 h 575"/>
              <a:gd name="T26" fmla="*/ 84 w 335"/>
              <a:gd name="T27" fmla="*/ 241 h 575"/>
              <a:gd name="T28" fmla="*/ 63 w 335"/>
              <a:gd name="T29" fmla="*/ 241 h 575"/>
              <a:gd name="T30" fmla="*/ 63 w 335"/>
              <a:gd name="T31" fmla="*/ 356 h 575"/>
              <a:gd name="T32" fmla="*/ 32 w 335"/>
              <a:gd name="T33" fmla="*/ 387 h 575"/>
              <a:gd name="T34" fmla="*/ 0 w 335"/>
              <a:gd name="T35" fmla="*/ 356 h 575"/>
              <a:gd name="T36" fmla="*/ 0 w 335"/>
              <a:gd name="T37" fmla="*/ 220 h 575"/>
              <a:gd name="T38" fmla="*/ 63 w 335"/>
              <a:gd name="T39" fmla="*/ 157 h 575"/>
              <a:gd name="T40" fmla="*/ 272 w 335"/>
              <a:gd name="T41" fmla="*/ 157 h 575"/>
              <a:gd name="T42" fmla="*/ 335 w 335"/>
              <a:gd name="T43" fmla="*/ 220 h 575"/>
              <a:gd name="T44" fmla="*/ 335 w 335"/>
              <a:gd name="T45" fmla="*/ 356 h 575"/>
              <a:gd name="T46" fmla="*/ 168 w 335"/>
              <a:gd name="T47" fmla="*/ 147 h 575"/>
              <a:gd name="T48" fmla="*/ 94 w 335"/>
              <a:gd name="T49" fmla="*/ 73 h 575"/>
              <a:gd name="T50" fmla="*/ 168 w 335"/>
              <a:gd name="T51" fmla="*/ 0 h 575"/>
              <a:gd name="T52" fmla="*/ 241 w 335"/>
              <a:gd name="T53" fmla="*/ 73 h 575"/>
              <a:gd name="T54" fmla="*/ 168 w 335"/>
              <a:gd name="T55" fmla="*/ 147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5" h="575">
                <a:moveTo>
                  <a:pt x="335" y="356"/>
                </a:moveTo>
                <a:cubicBezTo>
                  <a:pt x="335" y="373"/>
                  <a:pt x="321" y="387"/>
                  <a:pt x="303" y="387"/>
                </a:cubicBezTo>
                <a:cubicBezTo>
                  <a:pt x="286" y="387"/>
                  <a:pt x="272" y="373"/>
                  <a:pt x="272" y="356"/>
                </a:cubicBezTo>
                <a:cubicBezTo>
                  <a:pt x="272" y="241"/>
                  <a:pt x="272" y="241"/>
                  <a:pt x="272" y="241"/>
                </a:cubicBezTo>
                <a:cubicBezTo>
                  <a:pt x="251" y="241"/>
                  <a:pt x="251" y="241"/>
                  <a:pt x="251" y="241"/>
                </a:cubicBezTo>
                <a:cubicBezTo>
                  <a:pt x="251" y="539"/>
                  <a:pt x="251" y="539"/>
                  <a:pt x="251" y="539"/>
                </a:cubicBezTo>
                <a:cubicBezTo>
                  <a:pt x="251" y="559"/>
                  <a:pt x="235" y="575"/>
                  <a:pt x="215" y="575"/>
                </a:cubicBezTo>
                <a:cubicBezTo>
                  <a:pt x="194" y="575"/>
                  <a:pt x="178" y="559"/>
                  <a:pt x="178" y="539"/>
                </a:cubicBezTo>
                <a:cubicBezTo>
                  <a:pt x="178" y="387"/>
                  <a:pt x="178" y="387"/>
                  <a:pt x="178" y="387"/>
                </a:cubicBezTo>
                <a:cubicBezTo>
                  <a:pt x="157" y="387"/>
                  <a:pt x="157" y="387"/>
                  <a:pt x="157" y="387"/>
                </a:cubicBezTo>
                <a:cubicBezTo>
                  <a:pt x="157" y="539"/>
                  <a:pt x="157" y="539"/>
                  <a:pt x="157" y="539"/>
                </a:cubicBezTo>
                <a:cubicBezTo>
                  <a:pt x="157" y="559"/>
                  <a:pt x="141" y="575"/>
                  <a:pt x="120" y="575"/>
                </a:cubicBezTo>
                <a:cubicBezTo>
                  <a:pt x="100" y="575"/>
                  <a:pt x="84" y="559"/>
                  <a:pt x="84" y="539"/>
                </a:cubicBezTo>
                <a:cubicBezTo>
                  <a:pt x="84" y="241"/>
                  <a:pt x="84" y="241"/>
                  <a:pt x="84" y="241"/>
                </a:cubicBezTo>
                <a:cubicBezTo>
                  <a:pt x="63" y="241"/>
                  <a:pt x="63" y="241"/>
                  <a:pt x="63" y="241"/>
                </a:cubicBezTo>
                <a:cubicBezTo>
                  <a:pt x="63" y="356"/>
                  <a:pt x="63" y="356"/>
                  <a:pt x="63" y="356"/>
                </a:cubicBezTo>
                <a:cubicBezTo>
                  <a:pt x="63" y="373"/>
                  <a:pt x="49" y="387"/>
                  <a:pt x="32" y="387"/>
                </a:cubicBezTo>
                <a:cubicBezTo>
                  <a:pt x="14" y="387"/>
                  <a:pt x="0" y="373"/>
                  <a:pt x="0" y="356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85"/>
                  <a:pt x="28" y="157"/>
                  <a:pt x="63" y="157"/>
                </a:cubicBezTo>
                <a:cubicBezTo>
                  <a:pt x="272" y="157"/>
                  <a:pt x="272" y="157"/>
                  <a:pt x="272" y="157"/>
                </a:cubicBezTo>
                <a:cubicBezTo>
                  <a:pt x="307" y="157"/>
                  <a:pt x="335" y="185"/>
                  <a:pt x="335" y="220"/>
                </a:cubicBezTo>
                <a:lnTo>
                  <a:pt x="335" y="356"/>
                </a:lnTo>
                <a:close/>
                <a:moveTo>
                  <a:pt x="168" y="147"/>
                </a:moveTo>
                <a:cubicBezTo>
                  <a:pt x="127" y="147"/>
                  <a:pt x="94" y="114"/>
                  <a:pt x="94" y="73"/>
                </a:cubicBezTo>
                <a:cubicBezTo>
                  <a:pt x="94" y="33"/>
                  <a:pt x="127" y="0"/>
                  <a:pt x="168" y="0"/>
                </a:cubicBezTo>
                <a:cubicBezTo>
                  <a:pt x="208" y="0"/>
                  <a:pt x="241" y="33"/>
                  <a:pt x="241" y="73"/>
                </a:cubicBezTo>
                <a:cubicBezTo>
                  <a:pt x="241" y="114"/>
                  <a:pt x="208" y="147"/>
                  <a:pt x="168" y="1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" name="Freeform 1190">
            <a:extLst>
              <a:ext uri="{FF2B5EF4-FFF2-40B4-BE49-F238E27FC236}">
                <a16:creationId xmlns:a16="http://schemas.microsoft.com/office/drawing/2014/main" id="{CF963017-448F-4C71-B9E6-083C7834C2A7}"/>
              </a:ext>
            </a:extLst>
          </p:cNvPr>
          <p:cNvSpPr>
            <a:spLocks noEditPoints="1"/>
          </p:cNvSpPr>
          <p:nvPr/>
        </p:nvSpPr>
        <p:spPr bwMode="auto">
          <a:xfrm>
            <a:off x="7909905" y="1654006"/>
            <a:ext cx="2852910" cy="3582362"/>
          </a:xfrm>
          <a:custGeom>
            <a:avLst/>
            <a:gdLst>
              <a:gd name="T0" fmla="*/ 275 w 382"/>
              <a:gd name="T1" fmla="*/ 222 h 528"/>
              <a:gd name="T2" fmla="*/ 275 w 382"/>
              <a:gd name="T3" fmla="*/ 491 h 528"/>
              <a:gd name="T4" fmla="*/ 238 w 382"/>
              <a:gd name="T5" fmla="*/ 528 h 528"/>
              <a:gd name="T6" fmla="*/ 202 w 382"/>
              <a:gd name="T7" fmla="*/ 491 h 528"/>
              <a:gd name="T8" fmla="*/ 202 w 382"/>
              <a:gd name="T9" fmla="*/ 365 h 528"/>
              <a:gd name="T10" fmla="*/ 181 w 382"/>
              <a:gd name="T11" fmla="*/ 365 h 528"/>
              <a:gd name="T12" fmla="*/ 181 w 382"/>
              <a:gd name="T13" fmla="*/ 491 h 528"/>
              <a:gd name="T14" fmla="*/ 144 w 382"/>
              <a:gd name="T15" fmla="*/ 528 h 528"/>
              <a:gd name="T16" fmla="*/ 108 w 382"/>
              <a:gd name="T17" fmla="*/ 491 h 528"/>
              <a:gd name="T18" fmla="*/ 108 w 382"/>
              <a:gd name="T19" fmla="*/ 222 h 528"/>
              <a:gd name="T20" fmla="*/ 12 w 382"/>
              <a:gd name="T21" fmla="*/ 126 h 528"/>
              <a:gd name="T22" fmla="*/ 12 w 382"/>
              <a:gd name="T23" fmla="*/ 82 h 528"/>
              <a:gd name="T24" fmla="*/ 57 w 382"/>
              <a:gd name="T25" fmla="*/ 82 h 528"/>
              <a:gd name="T26" fmla="*/ 131 w 382"/>
              <a:gd name="T27" fmla="*/ 156 h 528"/>
              <a:gd name="T28" fmla="*/ 251 w 382"/>
              <a:gd name="T29" fmla="*/ 156 h 528"/>
              <a:gd name="T30" fmla="*/ 326 w 382"/>
              <a:gd name="T31" fmla="*/ 82 h 528"/>
              <a:gd name="T32" fmla="*/ 370 w 382"/>
              <a:gd name="T33" fmla="*/ 82 h 528"/>
              <a:gd name="T34" fmla="*/ 370 w 382"/>
              <a:gd name="T35" fmla="*/ 126 h 528"/>
              <a:gd name="T36" fmla="*/ 275 w 382"/>
              <a:gd name="T37" fmla="*/ 222 h 528"/>
              <a:gd name="T38" fmla="*/ 191 w 382"/>
              <a:gd name="T39" fmla="*/ 146 h 528"/>
              <a:gd name="T40" fmla="*/ 118 w 382"/>
              <a:gd name="T41" fmla="*/ 73 h 528"/>
              <a:gd name="T42" fmla="*/ 191 w 382"/>
              <a:gd name="T43" fmla="*/ 0 h 528"/>
              <a:gd name="T44" fmla="*/ 264 w 382"/>
              <a:gd name="T45" fmla="*/ 73 h 528"/>
              <a:gd name="T46" fmla="*/ 191 w 382"/>
              <a:gd name="T47" fmla="*/ 14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2" h="528">
                <a:moveTo>
                  <a:pt x="275" y="222"/>
                </a:moveTo>
                <a:cubicBezTo>
                  <a:pt x="275" y="491"/>
                  <a:pt x="275" y="491"/>
                  <a:pt x="275" y="491"/>
                </a:cubicBezTo>
                <a:cubicBezTo>
                  <a:pt x="275" y="511"/>
                  <a:pt x="258" y="528"/>
                  <a:pt x="238" y="528"/>
                </a:cubicBezTo>
                <a:cubicBezTo>
                  <a:pt x="218" y="528"/>
                  <a:pt x="202" y="511"/>
                  <a:pt x="202" y="491"/>
                </a:cubicBezTo>
                <a:cubicBezTo>
                  <a:pt x="202" y="365"/>
                  <a:pt x="202" y="365"/>
                  <a:pt x="202" y="365"/>
                </a:cubicBezTo>
                <a:cubicBezTo>
                  <a:pt x="181" y="365"/>
                  <a:pt x="181" y="365"/>
                  <a:pt x="181" y="365"/>
                </a:cubicBezTo>
                <a:cubicBezTo>
                  <a:pt x="181" y="491"/>
                  <a:pt x="181" y="491"/>
                  <a:pt x="181" y="491"/>
                </a:cubicBezTo>
                <a:cubicBezTo>
                  <a:pt x="181" y="511"/>
                  <a:pt x="164" y="528"/>
                  <a:pt x="144" y="528"/>
                </a:cubicBezTo>
                <a:cubicBezTo>
                  <a:pt x="124" y="528"/>
                  <a:pt x="108" y="511"/>
                  <a:pt x="108" y="491"/>
                </a:cubicBezTo>
                <a:cubicBezTo>
                  <a:pt x="108" y="222"/>
                  <a:pt x="108" y="222"/>
                  <a:pt x="108" y="222"/>
                </a:cubicBezTo>
                <a:cubicBezTo>
                  <a:pt x="12" y="126"/>
                  <a:pt x="12" y="126"/>
                  <a:pt x="12" y="126"/>
                </a:cubicBezTo>
                <a:cubicBezTo>
                  <a:pt x="0" y="114"/>
                  <a:pt x="0" y="94"/>
                  <a:pt x="12" y="82"/>
                </a:cubicBezTo>
                <a:cubicBezTo>
                  <a:pt x="25" y="70"/>
                  <a:pt x="44" y="70"/>
                  <a:pt x="57" y="82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251" y="156"/>
                  <a:pt x="251" y="156"/>
                  <a:pt x="251" y="156"/>
                </a:cubicBezTo>
                <a:cubicBezTo>
                  <a:pt x="326" y="82"/>
                  <a:pt x="326" y="82"/>
                  <a:pt x="326" y="82"/>
                </a:cubicBezTo>
                <a:cubicBezTo>
                  <a:pt x="338" y="70"/>
                  <a:pt x="358" y="70"/>
                  <a:pt x="370" y="82"/>
                </a:cubicBezTo>
                <a:cubicBezTo>
                  <a:pt x="382" y="94"/>
                  <a:pt x="382" y="114"/>
                  <a:pt x="370" y="126"/>
                </a:cubicBezTo>
                <a:lnTo>
                  <a:pt x="275" y="222"/>
                </a:lnTo>
                <a:close/>
                <a:moveTo>
                  <a:pt x="191" y="146"/>
                </a:moveTo>
                <a:cubicBezTo>
                  <a:pt x="151" y="146"/>
                  <a:pt x="118" y="113"/>
                  <a:pt x="118" y="73"/>
                </a:cubicBezTo>
                <a:cubicBezTo>
                  <a:pt x="118" y="32"/>
                  <a:pt x="151" y="0"/>
                  <a:pt x="191" y="0"/>
                </a:cubicBezTo>
                <a:cubicBezTo>
                  <a:pt x="232" y="0"/>
                  <a:pt x="264" y="32"/>
                  <a:pt x="264" y="73"/>
                </a:cubicBezTo>
                <a:cubicBezTo>
                  <a:pt x="264" y="113"/>
                  <a:pt x="232" y="146"/>
                  <a:pt x="191" y="1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C1900B-6589-49D2-A705-980C87A1DF24}"/>
              </a:ext>
            </a:extLst>
          </p:cNvPr>
          <p:cNvSpPr txBox="1"/>
          <p:nvPr/>
        </p:nvSpPr>
        <p:spPr>
          <a:xfrm>
            <a:off x="2027548" y="52363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Gründer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4C569C5-21EF-4CE7-A41D-04E0499345FF}"/>
              </a:ext>
            </a:extLst>
          </p:cNvPr>
          <p:cNvSpPr txBox="1"/>
          <p:nvPr/>
        </p:nvSpPr>
        <p:spPr>
          <a:xfrm>
            <a:off x="8508268" y="52039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Entrepreneur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0F8F7E5-55AA-4B2F-8D96-FA224DD83BD7}"/>
              </a:ext>
            </a:extLst>
          </p:cNvPr>
          <p:cNvSpPr txBox="1"/>
          <p:nvPr/>
        </p:nvSpPr>
        <p:spPr>
          <a:xfrm>
            <a:off x="4943234" y="1674966"/>
            <a:ext cx="19442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0" dirty="0">
                <a:solidFill>
                  <a:srgbClr val="C00000"/>
                </a:solidFill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197270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7430D-9A04-4867-8C98-38732630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Entrepreneurship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695D8F-477D-43D6-AC0D-08B218E9F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Begriffliche Abgrenzung</a:t>
            </a:r>
          </a:p>
        </p:txBody>
      </p:sp>
      <p:sp>
        <p:nvSpPr>
          <p:cNvPr id="10" name="Freeform 1190">
            <a:extLst>
              <a:ext uri="{FF2B5EF4-FFF2-40B4-BE49-F238E27FC236}">
                <a16:creationId xmlns:a16="http://schemas.microsoft.com/office/drawing/2014/main" id="{761E053F-C993-453B-B975-0380D48DF29D}"/>
              </a:ext>
            </a:extLst>
          </p:cNvPr>
          <p:cNvSpPr>
            <a:spLocks noEditPoints="1"/>
          </p:cNvSpPr>
          <p:nvPr/>
        </p:nvSpPr>
        <p:spPr bwMode="auto">
          <a:xfrm>
            <a:off x="7288992" y="1311682"/>
            <a:ext cx="2852910" cy="3582362"/>
          </a:xfrm>
          <a:custGeom>
            <a:avLst/>
            <a:gdLst>
              <a:gd name="T0" fmla="*/ 275 w 382"/>
              <a:gd name="T1" fmla="*/ 222 h 528"/>
              <a:gd name="T2" fmla="*/ 275 w 382"/>
              <a:gd name="T3" fmla="*/ 491 h 528"/>
              <a:gd name="T4" fmla="*/ 238 w 382"/>
              <a:gd name="T5" fmla="*/ 528 h 528"/>
              <a:gd name="T6" fmla="*/ 202 w 382"/>
              <a:gd name="T7" fmla="*/ 491 h 528"/>
              <a:gd name="T8" fmla="*/ 202 w 382"/>
              <a:gd name="T9" fmla="*/ 365 h 528"/>
              <a:gd name="T10" fmla="*/ 181 w 382"/>
              <a:gd name="T11" fmla="*/ 365 h 528"/>
              <a:gd name="T12" fmla="*/ 181 w 382"/>
              <a:gd name="T13" fmla="*/ 491 h 528"/>
              <a:gd name="T14" fmla="*/ 144 w 382"/>
              <a:gd name="T15" fmla="*/ 528 h 528"/>
              <a:gd name="T16" fmla="*/ 108 w 382"/>
              <a:gd name="T17" fmla="*/ 491 h 528"/>
              <a:gd name="T18" fmla="*/ 108 w 382"/>
              <a:gd name="T19" fmla="*/ 222 h 528"/>
              <a:gd name="T20" fmla="*/ 12 w 382"/>
              <a:gd name="T21" fmla="*/ 126 h 528"/>
              <a:gd name="T22" fmla="*/ 12 w 382"/>
              <a:gd name="T23" fmla="*/ 82 h 528"/>
              <a:gd name="T24" fmla="*/ 57 w 382"/>
              <a:gd name="T25" fmla="*/ 82 h 528"/>
              <a:gd name="T26" fmla="*/ 131 w 382"/>
              <a:gd name="T27" fmla="*/ 156 h 528"/>
              <a:gd name="T28" fmla="*/ 251 w 382"/>
              <a:gd name="T29" fmla="*/ 156 h 528"/>
              <a:gd name="T30" fmla="*/ 326 w 382"/>
              <a:gd name="T31" fmla="*/ 82 h 528"/>
              <a:gd name="T32" fmla="*/ 370 w 382"/>
              <a:gd name="T33" fmla="*/ 82 h 528"/>
              <a:gd name="T34" fmla="*/ 370 w 382"/>
              <a:gd name="T35" fmla="*/ 126 h 528"/>
              <a:gd name="T36" fmla="*/ 275 w 382"/>
              <a:gd name="T37" fmla="*/ 222 h 528"/>
              <a:gd name="T38" fmla="*/ 191 w 382"/>
              <a:gd name="T39" fmla="*/ 146 h 528"/>
              <a:gd name="T40" fmla="*/ 118 w 382"/>
              <a:gd name="T41" fmla="*/ 73 h 528"/>
              <a:gd name="T42" fmla="*/ 191 w 382"/>
              <a:gd name="T43" fmla="*/ 0 h 528"/>
              <a:gd name="T44" fmla="*/ 264 w 382"/>
              <a:gd name="T45" fmla="*/ 73 h 528"/>
              <a:gd name="T46" fmla="*/ 191 w 382"/>
              <a:gd name="T47" fmla="*/ 14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2" h="528">
                <a:moveTo>
                  <a:pt x="275" y="222"/>
                </a:moveTo>
                <a:cubicBezTo>
                  <a:pt x="275" y="491"/>
                  <a:pt x="275" y="491"/>
                  <a:pt x="275" y="491"/>
                </a:cubicBezTo>
                <a:cubicBezTo>
                  <a:pt x="275" y="511"/>
                  <a:pt x="258" y="528"/>
                  <a:pt x="238" y="528"/>
                </a:cubicBezTo>
                <a:cubicBezTo>
                  <a:pt x="218" y="528"/>
                  <a:pt x="202" y="511"/>
                  <a:pt x="202" y="491"/>
                </a:cubicBezTo>
                <a:cubicBezTo>
                  <a:pt x="202" y="365"/>
                  <a:pt x="202" y="365"/>
                  <a:pt x="202" y="365"/>
                </a:cubicBezTo>
                <a:cubicBezTo>
                  <a:pt x="181" y="365"/>
                  <a:pt x="181" y="365"/>
                  <a:pt x="181" y="365"/>
                </a:cubicBezTo>
                <a:cubicBezTo>
                  <a:pt x="181" y="491"/>
                  <a:pt x="181" y="491"/>
                  <a:pt x="181" y="491"/>
                </a:cubicBezTo>
                <a:cubicBezTo>
                  <a:pt x="181" y="511"/>
                  <a:pt x="164" y="528"/>
                  <a:pt x="144" y="528"/>
                </a:cubicBezTo>
                <a:cubicBezTo>
                  <a:pt x="124" y="528"/>
                  <a:pt x="108" y="511"/>
                  <a:pt x="108" y="491"/>
                </a:cubicBezTo>
                <a:cubicBezTo>
                  <a:pt x="108" y="222"/>
                  <a:pt x="108" y="222"/>
                  <a:pt x="108" y="222"/>
                </a:cubicBezTo>
                <a:cubicBezTo>
                  <a:pt x="12" y="126"/>
                  <a:pt x="12" y="126"/>
                  <a:pt x="12" y="126"/>
                </a:cubicBezTo>
                <a:cubicBezTo>
                  <a:pt x="0" y="114"/>
                  <a:pt x="0" y="94"/>
                  <a:pt x="12" y="82"/>
                </a:cubicBezTo>
                <a:cubicBezTo>
                  <a:pt x="25" y="70"/>
                  <a:pt x="44" y="70"/>
                  <a:pt x="57" y="82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251" y="156"/>
                  <a:pt x="251" y="156"/>
                  <a:pt x="251" y="156"/>
                </a:cubicBezTo>
                <a:cubicBezTo>
                  <a:pt x="326" y="82"/>
                  <a:pt x="326" y="82"/>
                  <a:pt x="326" y="82"/>
                </a:cubicBezTo>
                <a:cubicBezTo>
                  <a:pt x="338" y="70"/>
                  <a:pt x="358" y="70"/>
                  <a:pt x="370" y="82"/>
                </a:cubicBezTo>
                <a:cubicBezTo>
                  <a:pt x="382" y="94"/>
                  <a:pt x="382" y="114"/>
                  <a:pt x="370" y="126"/>
                </a:cubicBezTo>
                <a:lnTo>
                  <a:pt x="275" y="222"/>
                </a:lnTo>
                <a:close/>
                <a:moveTo>
                  <a:pt x="191" y="146"/>
                </a:moveTo>
                <a:cubicBezTo>
                  <a:pt x="151" y="146"/>
                  <a:pt x="118" y="113"/>
                  <a:pt x="118" y="73"/>
                </a:cubicBezTo>
                <a:cubicBezTo>
                  <a:pt x="118" y="32"/>
                  <a:pt x="151" y="0"/>
                  <a:pt x="191" y="0"/>
                </a:cubicBezTo>
                <a:cubicBezTo>
                  <a:pt x="232" y="0"/>
                  <a:pt x="264" y="32"/>
                  <a:pt x="264" y="73"/>
                </a:cubicBezTo>
                <a:cubicBezTo>
                  <a:pt x="264" y="113"/>
                  <a:pt x="232" y="146"/>
                  <a:pt x="191" y="1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8C8D5FA4-A2C9-4777-BD09-96077DB37964}"/>
              </a:ext>
            </a:extLst>
          </p:cNvPr>
          <p:cNvSpPr/>
          <p:nvPr/>
        </p:nvSpPr>
        <p:spPr>
          <a:xfrm>
            <a:off x="2836520" y="5294796"/>
            <a:ext cx="873966" cy="64807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98EC210-84E0-4696-8CF9-6C9E488EA17B}"/>
              </a:ext>
            </a:extLst>
          </p:cNvPr>
          <p:cNvSpPr txBox="1"/>
          <p:nvPr/>
        </p:nvSpPr>
        <p:spPr>
          <a:xfrm>
            <a:off x="3710486" y="5387999"/>
            <a:ext cx="694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Kann man lernen, ein Entrepreneur zu sein?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CF3572D-F904-401C-902E-FD89081606F1}"/>
              </a:ext>
            </a:extLst>
          </p:cNvPr>
          <p:cNvSpPr/>
          <p:nvPr/>
        </p:nvSpPr>
        <p:spPr>
          <a:xfrm>
            <a:off x="383705" y="1311682"/>
            <a:ext cx="6096000" cy="32265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Was zeichnet einen Entrepreneur aus?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Lebenseinstellung, die sich dem Unternehmertum widmet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Geisteshaltung / Einstellung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Effectuation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Logik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Innovativ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Motiviert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Risikomanager*in</a:t>
            </a:r>
          </a:p>
        </p:txBody>
      </p:sp>
    </p:spTree>
    <p:extLst>
      <p:ext uri="{BB962C8B-B14F-4D97-AF65-F5344CB8AC3E}">
        <p14:creationId xmlns:p14="http://schemas.microsoft.com/office/powerpoint/2010/main" val="40799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Larissa">
  <a:themeElements>
    <a:clrScheme name="Elli">
      <a:dk1>
        <a:srgbClr val="000000"/>
      </a:dk1>
      <a:lt1>
        <a:srgbClr val="FFFFFF"/>
      </a:lt1>
      <a:dk2>
        <a:srgbClr val="141616"/>
      </a:dk2>
      <a:lt2>
        <a:srgbClr val="E8F1FA"/>
      </a:lt2>
      <a:accent1>
        <a:srgbClr val="637F13"/>
      </a:accent1>
      <a:accent2>
        <a:srgbClr val="97C01E"/>
      </a:accent2>
      <a:accent3>
        <a:srgbClr val="C3E660"/>
      </a:accent3>
      <a:accent4>
        <a:srgbClr val="D3D3D1"/>
      </a:accent4>
      <a:accent5>
        <a:srgbClr val="C8C8C8"/>
      </a:accent5>
      <a:accent6>
        <a:srgbClr val="5E6600"/>
      </a:accent6>
      <a:hlink>
        <a:srgbClr val="081623"/>
      </a:hlink>
      <a:folHlink>
        <a:srgbClr val="296F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2090</Words>
  <Application>Microsoft Office PowerPoint</Application>
  <PresentationFormat>Breitbild</PresentationFormat>
  <Paragraphs>482</Paragraphs>
  <Slides>46</Slides>
  <Notes>31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Calibri</vt:lpstr>
      <vt:lpstr>Calibri Light</vt:lpstr>
      <vt:lpstr>Wingdings</vt:lpstr>
      <vt:lpstr>Larissa</vt:lpstr>
      <vt:lpstr>Acrobat Document</vt:lpstr>
      <vt:lpstr>PowerPoint-Präsentation</vt:lpstr>
      <vt:lpstr>Einführung</vt:lpstr>
      <vt:lpstr>Einführung</vt:lpstr>
      <vt:lpstr>Einführung</vt:lpstr>
      <vt:lpstr>Einführung</vt:lpstr>
      <vt:lpstr>Einführung</vt:lpstr>
      <vt:lpstr>PowerPoint-Präsentation</vt:lpstr>
      <vt:lpstr>Entrepreneurship</vt:lpstr>
      <vt:lpstr>Entrepreneurship</vt:lpstr>
      <vt:lpstr>Entrepreneurship</vt:lpstr>
      <vt:lpstr>Entrepreneurship</vt:lpstr>
      <vt:lpstr>PowerPoint-Präsentation</vt:lpstr>
      <vt:lpstr>Design Thinking </vt:lpstr>
      <vt:lpstr>Design Thinking</vt:lpstr>
      <vt:lpstr>Design Thinking</vt:lpstr>
      <vt:lpstr>Design Thinking</vt:lpstr>
      <vt:lpstr>Design Thinking</vt:lpstr>
      <vt:lpstr>Design Thinking</vt:lpstr>
      <vt:lpstr>Design Thinking</vt:lpstr>
      <vt:lpstr>Design Thinking</vt:lpstr>
      <vt:lpstr>Design Thinking</vt:lpstr>
      <vt:lpstr>Design Thinking</vt:lpstr>
      <vt:lpstr>PowerPoint-Präsentation</vt:lpstr>
      <vt:lpstr>Umgang mit Scheitern</vt:lpstr>
      <vt:lpstr>Umgang mit Scheitern</vt:lpstr>
      <vt:lpstr>Umgang mit Scheitern</vt:lpstr>
      <vt:lpstr>Umgang mit Scheitern</vt:lpstr>
      <vt:lpstr>Umgang mit Scheitern</vt:lpstr>
      <vt:lpstr>Umgang mit Scheitern</vt:lpstr>
      <vt:lpstr>PowerPoint-Präsentation</vt:lpstr>
      <vt:lpstr>Infostellen Gründerberatung</vt:lpstr>
      <vt:lpstr>Infostellen Gründerberatung</vt:lpstr>
      <vt:lpstr>Infostellen Gründerberatung</vt:lpstr>
      <vt:lpstr>Infostellen Gründeberatung</vt:lpstr>
      <vt:lpstr>Infostellen Gründerberatung</vt:lpstr>
      <vt:lpstr>PowerPoint-Präsentation</vt:lpstr>
      <vt:lpstr>Organisatorisches</vt:lpstr>
      <vt:lpstr>Entrepreneurship</vt:lpstr>
      <vt:lpstr>Entrepreneurship</vt:lpstr>
      <vt:lpstr>Design Thinking</vt:lpstr>
      <vt:lpstr>Design Thinking</vt:lpstr>
      <vt:lpstr>Design Thinking</vt:lpstr>
      <vt:lpstr>Design Thinking</vt:lpstr>
      <vt:lpstr>Design Thinking </vt:lpstr>
      <vt:lpstr>Design Thinking </vt:lpstr>
      <vt:lpstr>PowerPoint-Präsentation</vt:lpstr>
    </vt:vector>
  </TitlesOfParts>
  <Company>IMA-ZLW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laptop</dc:creator>
  <cp:lastModifiedBy>Dennis Kreutzer</cp:lastModifiedBy>
  <cp:revision>8</cp:revision>
  <dcterms:created xsi:type="dcterms:W3CDTF">2020-05-07T09:56:26Z</dcterms:created>
  <dcterms:modified xsi:type="dcterms:W3CDTF">2020-11-15T18:39:57Z</dcterms:modified>
</cp:coreProperties>
</file>