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11" r:id="rId2"/>
    <p:sldId id="418" r:id="rId3"/>
    <p:sldId id="412" r:id="rId4"/>
    <p:sldId id="413" r:id="rId5"/>
    <p:sldId id="416" r:id="rId6"/>
    <p:sldId id="371" r:id="rId7"/>
    <p:sldId id="401" r:id="rId8"/>
    <p:sldId id="414" r:id="rId9"/>
    <p:sldId id="399" r:id="rId10"/>
    <p:sldId id="415" r:id="rId11"/>
    <p:sldId id="403" r:id="rId12"/>
    <p:sldId id="406" r:id="rId13"/>
    <p:sldId id="405" r:id="rId14"/>
    <p:sldId id="404" r:id="rId15"/>
    <p:sldId id="407" r:id="rId16"/>
    <p:sldId id="402" r:id="rId17"/>
    <p:sldId id="417" r:id="rId18"/>
    <p:sldId id="377" r:id="rId19"/>
    <p:sldId id="408" r:id="rId20"/>
    <p:sldId id="336" r:id="rId21"/>
    <p:sldId id="400" r:id="rId22"/>
    <p:sldId id="409" r:id="rId23"/>
  </p:sldIdLst>
  <p:sldSz cx="12192000" cy="6858000"/>
  <p:notesSz cx="6797675" cy="9926638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zenz" initials="lz" lastIdx="1" clrIdx="0"/>
  <p:cmAuthor id="3" name="Aleksandra Pusica" initials="AP" lastIdx="44" clrIdx="1"/>
  <p:cmAuthor id="4" name="Valerie Stehling" initials="VS" lastIdx="32" clrIdx="2"/>
  <p:cmAuthor id="5" name="Nina Schiffeler" initials="NS" lastIdx="1" clrIdx="3"/>
  <p:cmAuthor id="6" name="Yasemin Gülez" initials="YG" lastIdx="4" clrIdx="4">
    <p:extLst>
      <p:ext uri="{19B8F6BF-5375-455C-9EA6-DF929625EA0E}">
        <p15:presenceInfo xmlns:p15="http://schemas.microsoft.com/office/powerpoint/2012/main" userId="S-1-5-21-1957124611-379390125-2798390094-33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D3D3D1"/>
    <a:srgbClr val="B9E246"/>
    <a:srgbClr val="7B982E"/>
    <a:srgbClr val="98C01C"/>
    <a:srgbClr val="585858"/>
    <a:srgbClr val="A7C742"/>
    <a:srgbClr val="3171C4"/>
    <a:srgbClr val="637F13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1541" autoAdjust="0"/>
  </p:normalViewPr>
  <p:slideViewPr>
    <p:cSldViewPr>
      <p:cViewPr varScale="1">
        <p:scale>
          <a:sx n="116" d="100"/>
          <a:sy n="116" d="100"/>
        </p:scale>
        <p:origin x="84" y="144"/>
      </p:cViewPr>
      <p:guideLst>
        <p:guide orient="horz" pos="2160"/>
        <p:guide pos="61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5FAB5-283B-4E22-B1F0-E2062C08EC1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F0D6CA6-77F6-451E-8D50-0ADBBB4665D0}">
      <dgm:prSet phldrT="[Text]" custT="1"/>
      <dgm:spPr/>
      <dgm:t>
        <a:bodyPr/>
        <a:lstStyle/>
        <a:p>
          <a:r>
            <a:rPr lang="de-DE" sz="1600" b="1" dirty="0" smtClean="0"/>
            <a:t>Zeitpunkt a</a:t>
          </a:r>
          <a:endParaRPr lang="de-DE" sz="1600" b="1" dirty="0"/>
        </a:p>
      </dgm:t>
    </dgm:pt>
    <dgm:pt modelId="{DC06A5D1-8964-4F41-8824-FB46DE348B03}" type="parTrans" cxnId="{404F438D-FAAD-4D44-9633-2E35AFAFD67E}">
      <dgm:prSet/>
      <dgm:spPr/>
      <dgm:t>
        <a:bodyPr/>
        <a:lstStyle/>
        <a:p>
          <a:endParaRPr lang="de-DE"/>
        </a:p>
      </dgm:t>
    </dgm:pt>
    <dgm:pt modelId="{93D3F86F-A7F4-4BDC-ABA0-30D5399A8DD3}" type="sibTrans" cxnId="{404F438D-FAAD-4D44-9633-2E35AFAFD67E}">
      <dgm:prSet/>
      <dgm:spPr/>
      <dgm:t>
        <a:bodyPr/>
        <a:lstStyle/>
        <a:p>
          <a:endParaRPr lang="de-DE"/>
        </a:p>
      </dgm:t>
    </dgm:pt>
    <dgm:pt modelId="{286D077F-9F45-48B6-B322-A0AB583F3002}">
      <dgm:prSet phldrT="[Text]" custT="1"/>
      <dgm:spPr/>
      <dgm:t>
        <a:bodyPr/>
        <a:lstStyle/>
        <a:p>
          <a:r>
            <a:rPr lang="de-DE" sz="1600" b="1" dirty="0" smtClean="0"/>
            <a:t>Zeitpunkt b</a:t>
          </a:r>
          <a:endParaRPr lang="de-DE" sz="1600" b="1" dirty="0"/>
        </a:p>
      </dgm:t>
    </dgm:pt>
    <dgm:pt modelId="{EB5F0787-A1F7-41EB-904F-EB7AABDB97F6}" type="parTrans" cxnId="{B06A539F-BC53-4D14-8871-EA714315F1E6}">
      <dgm:prSet/>
      <dgm:spPr/>
      <dgm:t>
        <a:bodyPr/>
        <a:lstStyle/>
        <a:p>
          <a:endParaRPr lang="de-DE"/>
        </a:p>
      </dgm:t>
    </dgm:pt>
    <dgm:pt modelId="{9B8056E8-B211-4861-9ED0-DFB64937CAFF}" type="sibTrans" cxnId="{B06A539F-BC53-4D14-8871-EA714315F1E6}">
      <dgm:prSet/>
      <dgm:spPr/>
      <dgm:t>
        <a:bodyPr/>
        <a:lstStyle/>
        <a:p>
          <a:endParaRPr lang="de-DE"/>
        </a:p>
      </dgm:t>
    </dgm:pt>
    <dgm:pt modelId="{5925BED4-1165-4C38-B642-CCA0331D2AC4}">
      <dgm:prSet phldrT="[Text]" custT="1"/>
      <dgm:spPr/>
      <dgm:t>
        <a:bodyPr/>
        <a:lstStyle/>
        <a:p>
          <a:r>
            <a:rPr lang="de-DE" sz="1600" b="1" dirty="0" smtClean="0"/>
            <a:t>Zeitpunkt c</a:t>
          </a:r>
          <a:endParaRPr lang="de-DE" sz="1600" b="1" dirty="0"/>
        </a:p>
      </dgm:t>
    </dgm:pt>
    <dgm:pt modelId="{E63319C2-719D-4694-B41B-65706E7D3275}" type="parTrans" cxnId="{EADA6F21-05F3-41EC-BB6B-52D13937E88D}">
      <dgm:prSet/>
      <dgm:spPr/>
      <dgm:t>
        <a:bodyPr/>
        <a:lstStyle/>
        <a:p>
          <a:endParaRPr lang="de-DE"/>
        </a:p>
      </dgm:t>
    </dgm:pt>
    <dgm:pt modelId="{483355BC-D29E-4F7E-A608-09BC05AB1676}" type="sibTrans" cxnId="{EADA6F21-05F3-41EC-BB6B-52D13937E88D}">
      <dgm:prSet/>
      <dgm:spPr/>
      <dgm:t>
        <a:bodyPr/>
        <a:lstStyle/>
        <a:p>
          <a:endParaRPr lang="de-DE"/>
        </a:p>
      </dgm:t>
    </dgm:pt>
    <dgm:pt modelId="{2A0E6C19-3F4E-41F8-A5A7-5BF183E3664F}">
      <dgm:prSet phldrT="[Text]" custT="1"/>
      <dgm:spPr/>
      <dgm:t>
        <a:bodyPr/>
        <a:lstStyle/>
        <a:p>
          <a:r>
            <a:rPr lang="de-DE" sz="1600" b="1" dirty="0" smtClean="0"/>
            <a:t>Zeitpunkt d</a:t>
          </a:r>
          <a:endParaRPr lang="de-DE" sz="1600" b="1" dirty="0"/>
        </a:p>
      </dgm:t>
    </dgm:pt>
    <dgm:pt modelId="{0E4A83D9-A14E-4EBA-B0AE-C0BFBD4A18FC}" type="parTrans" cxnId="{B4AA02C5-A987-4F4C-9443-C2A289761839}">
      <dgm:prSet/>
      <dgm:spPr/>
      <dgm:t>
        <a:bodyPr/>
        <a:lstStyle/>
        <a:p>
          <a:endParaRPr lang="de-DE"/>
        </a:p>
      </dgm:t>
    </dgm:pt>
    <dgm:pt modelId="{DE913A6E-C5ED-47CB-9930-9397369DB9F0}" type="sibTrans" cxnId="{B4AA02C5-A987-4F4C-9443-C2A289761839}">
      <dgm:prSet/>
      <dgm:spPr/>
      <dgm:t>
        <a:bodyPr/>
        <a:lstStyle/>
        <a:p>
          <a:endParaRPr lang="de-DE"/>
        </a:p>
      </dgm:t>
    </dgm:pt>
    <dgm:pt modelId="{728371A9-AC02-4138-AEE2-C914C6E6C630}">
      <dgm:prSet phldrT="[Text]" custT="1"/>
      <dgm:spPr/>
      <dgm:t>
        <a:bodyPr/>
        <a:lstStyle/>
        <a:p>
          <a:r>
            <a:rPr lang="de-DE" sz="1600" b="1" dirty="0" smtClean="0"/>
            <a:t>Zeitpunkt e</a:t>
          </a:r>
          <a:endParaRPr lang="de-DE" sz="1600" b="1" dirty="0"/>
        </a:p>
      </dgm:t>
    </dgm:pt>
    <dgm:pt modelId="{33EFF083-BFBC-4E7B-BDFE-36DE1B5E7608}" type="parTrans" cxnId="{A2595135-A597-488C-89FD-FCB172FC0ACC}">
      <dgm:prSet/>
      <dgm:spPr/>
      <dgm:t>
        <a:bodyPr/>
        <a:lstStyle/>
        <a:p>
          <a:endParaRPr lang="de-DE"/>
        </a:p>
      </dgm:t>
    </dgm:pt>
    <dgm:pt modelId="{D04EC548-F897-4A98-B35E-D9C3D0B748C4}" type="sibTrans" cxnId="{A2595135-A597-488C-89FD-FCB172FC0ACC}">
      <dgm:prSet/>
      <dgm:spPr/>
      <dgm:t>
        <a:bodyPr/>
        <a:lstStyle/>
        <a:p>
          <a:endParaRPr lang="de-DE"/>
        </a:p>
      </dgm:t>
    </dgm:pt>
    <dgm:pt modelId="{15DF5846-AD91-42E5-9576-CE9B6935E6FF}" type="pres">
      <dgm:prSet presAssocID="{88B5FAB5-283B-4E22-B1F0-E2062C08EC1A}" presName="Name0" presStyleCnt="0">
        <dgm:presLayoutVars>
          <dgm:dir/>
          <dgm:animLvl val="lvl"/>
          <dgm:resizeHandles val="exact"/>
        </dgm:presLayoutVars>
      </dgm:prSet>
      <dgm:spPr/>
    </dgm:pt>
    <dgm:pt modelId="{1A08C496-4243-4407-95A5-3FDD298D3462}" type="pres">
      <dgm:prSet presAssocID="{9F0D6CA6-77F6-451E-8D50-0ADBBB4665D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1E0401-453D-4036-820C-FE8D754F45AE}" type="pres">
      <dgm:prSet presAssocID="{93D3F86F-A7F4-4BDC-ABA0-30D5399A8DD3}" presName="parTxOnlySpace" presStyleCnt="0"/>
      <dgm:spPr/>
    </dgm:pt>
    <dgm:pt modelId="{284F737A-74AD-4349-8367-F067F6E0F3D3}" type="pres">
      <dgm:prSet presAssocID="{286D077F-9F45-48B6-B322-A0AB583F300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42C85B-291E-4873-B752-C9E01D970012}" type="pres">
      <dgm:prSet presAssocID="{9B8056E8-B211-4861-9ED0-DFB64937CAFF}" presName="parTxOnlySpace" presStyleCnt="0"/>
      <dgm:spPr/>
    </dgm:pt>
    <dgm:pt modelId="{C0B0A000-7E2E-4685-9A3C-394287AC30EE}" type="pres">
      <dgm:prSet presAssocID="{5925BED4-1165-4C38-B642-CCA0331D2AC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705577-74B3-4720-B620-BC9CCF72010D}" type="pres">
      <dgm:prSet presAssocID="{483355BC-D29E-4F7E-A608-09BC05AB1676}" presName="parTxOnlySpace" presStyleCnt="0"/>
      <dgm:spPr/>
    </dgm:pt>
    <dgm:pt modelId="{A38E3278-635E-4B2A-92AA-43629D0FC570}" type="pres">
      <dgm:prSet presAssocID="{2A0E6C19-3F4E-41F8-A5A7-5BF183E3664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33C5E5-0D5E-48F9-883C-74317BE09D50}" type="pres">
      <dgm:prSet presAssocID="{DE913A6E-C5ED-47CB-9930-9397369DB9F0}" presName="parTxOnlySpace" presStyleCnt="0"/>
      <dgm:spPr/>
    </dgm:pt>
    <dgm:pt modelId="{8048E6D9-8804-4F31-B80C-A1CADA806277}" type="pres">
      <dgm:prSet presAssocID="{728371A9-AC02-4138-AEE2-C914C6E6C63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2B23B7F-D45C-4012-A250-7EC80621B6A8}" type="presOf" srcId="{9F0D6CA6-77F6-451E-8D50-0ADBBB4665D0}" destId="{1A08C496-4243-4407-95A5-3FDD298D3462}" srcOrd="0" destOrd="0" presId="urn:microsoft.com/office/officeart/2005/8/layout/chevron1"/>
    <dgm:cxn modelId="{1279FB86-E484-4390-8D78-E3BDA35E7643}" type="presOf" srcId="{2A0E6C19-3F4E-41F8-A5A7-5BF183E3664F}" destId="{A38E3278-635E-4B2A-92AA-43629D0FC570}" srcOrd="0" destOrd="0" presId="urn:microsoft.com/office/officeart/2005/8/layout/chevron1"/>
    <dgm:cxn modelId="{76902417-E578-4692-985A-A8CB349316A7}" type="presOf" srcId="{5925BED4-1165-4C38-B642-CCA0331D2AC4}" destId="{C0B0A000-7E2E-4685-9A3C-394287AC30EE}" srcOrd="0" destOrd="0" presId="urn:microsoft.com/office/officeart/2005/8/layout/chevron1"/>
    <dgm:cxn modelId="{A5DD6459-8A49-4CAD-BB1B-7E0EA6069224}" type="presOf" srcId="{286D077F-9F45-48B6-B322-A0AB583F3002}" destId="{284F737A-74AD-4349-8367-F067F6E0F3D3}" srcOrd="0" destOrd="0" presId="urn:microsoft.com/office/officeart/2005/8/layout/chevron1"/>
    <dgm:cxn modelId="{B4AA02C5-A987-4F4C-9443-C2A289761839}" srcId="{88B5FAB5-283B-4E22-B1F0-E2062C08EC1A}" destId="{2A0E6C19-3F4E-41F8-A5A7-5BF183E3664F}" srcOrd="3" destOrd="0" parTransId="{0E4A83D9-A14E-4EBA-B0AE-C0BFBD4A18FC}" sibTransId="{DE913A6E-C5ED-47CB-9930-9397369DB9F0}"/>
    <dgm:cxn modelId="{9FC8D34C-843A-45DC-BE04-D3AABDCAF242}" type="presOf" srcId="{88B5FAB5-283B-4E22-B1F0-E2062C08EC1A}" destId="{15DF5846-AD91-42E5-9576-CE9B6935E6FF}" srcOrd="0" destOrd="0" presId="urn:microsoft.com/office/officeart/2005/8/layout/chevron1"/>
    <dgm:cxn modelId="{EADA6F21-05F3-41EC-BB6B-52D13937E88D}" srcId="{88B5FAB5-283B-4E22-B1F0-E2062C08EC1A}" destId="{5925BED4-1165-4C38-B642-CCA0331D2AC4}" srcOrd="2" destOrd="0" parTransId="{E63319C2-719D-4694-B41B-65706E7D3275}" sibTransId="{483355BC-D29E-4F7E-A608-09BC05AB1676}"/>
    <dgm:cxn modelId="{A2595135-A597-488C-89FD-FCB172FC0ACC}" srcId="{88B5FAB5-283B-4E22-B1F0-E2062C08EC1A}" destId="{728371A9-AC02-4138-AEE2-C914C6E6C630}" srcOrd="4" destOrd="0" parTransId="{33EFF083-BFBC-4E7B-BDFE-36DE1B5E7608}" sibTransId="{D04EC548-F897-4A98-B35E-D9C3D0B748C4}"/>
    <dgm:cxn modelId="{404F438D-FAAD-4D44-9633-2E35AFAFD67E}" srcId="{88B5FAB5-283B-4E22-B1F0-E2062C08EC1A}" destId="{9F0D6CA6-77F6-451E-8D50-0ADBBB4665D0}" srcOrd="0" destOrd="0" parTransId="{DC06A5D1-8964-4F41-8824-FB46DE348B03}" sibTransId="{93D3F86F-A7F4-4BDC-ABA0-30D5399A8DD3}"/>
    <dgm:cxn modelId="{3EF0880A-2B75-4B5A-B709-74A295F2A649}" type="presOf" srcId="{728371A9-AC02-4138-AEE2-C914C6E6C630}" destId="{8048E6D9-8804-4F31-B80C-A1CADA806277}" srcOrd="0" destOrd="0" presId="urn:microsoft.com/office/officeart/2005/8/layout/chevron1"/>
    <dgm:cxn modelId="{B06A539F-BC53-4D14-8871-EA714315F1E6}" srcId="{88B5FAB5-283B-4E22-B1F0-E2062C08EC1A}" destId="{286D077F-9F45-48B6-B322-A0AB583F3002}" srcOrd="1" destOrd="0" parTransId="{EB5F0787-A1F7-41EB-904F-EB7AABDB97F6}" sibTransId="{9B8056E8-B211-4861-9ED0-DFB64937CAFF}"/>
    <dgm:cxn modelId="{FF7150FF-3237-4B3A-BB32-95EE3882B582}" type="presParOf" srcId="{15DF5846-AD91-42E5-9576-CE9B6935E6FF}" destId="{1A08C496-4243-4407-95A5-3FDD298D3462}" srcOrd="0" destOrd="0" presId="urn:microsoft.com/office/officeart/2005/8/layout/chevron1"/>
    <dgm:cxn modelId="{310A321A-E6CA-4D7D-A0C9-17D76A9EAD0E}" type="presParOf" srcId="{15DF5846-AD91-42E5-9576-CE9B6935E6FF}" destId="{7E1E0401-453D-4036-820C-FE8D754F45AE}" srcOrd="1" destOrd="0" presId="urn:microsoft.com/office/officeart/2005/8/layout/chevron1"/>
    <dgm:cxn modelId="{C9EDA1B2-8CB1-47F8-B1B7-AD41E72F5FF8}" type="presParOf" srcId="{15DF5846-AD91-42E5-9576-CE9B6935E6FF}" destId="{284F737A-74AD-4349-8367-F067F6E0F3D3}" srcOrd="2" destOrd="0" presId="urn:microsoft.com/office/officeart/2005/8/layout/chevron1"/>
    <dgm:cxn modelId="{383C3A86-1D0F-49E0-AF72-91D8DE6CE1F8}" type="presParOf" srcId="{15DF5846-AD91-42E5-9576-CE9B6935E6FF}" destId="{2842C85B-291E-4873-B752-C9E01D970012}" srcOrd="3" destOrd="0" presId="urn:microsoft.com/office/officeart/2005/8/layout/chevron1"/>
    <dgm:cxn modelId="{422B6760-7C19-48BE-8FF2-3B7AE6DCBB61}" type="presParOf" srcId="{15DF5846-AD91-42E5-9576-CE9B6935E6FF}" destId="{C0B0A000-7E2E-4685-9A3C-394287AC30EE}" srcOrd="4" destOrd="0" presId="urn:microsoft.com/office/officeart/2005/8/layout/chevron1"/>
    <dgm:cxn modelId="{6B243093-46FF-42E8-A984-C497E76AA2CC}" type="presParOf" srcId="{15DF5846-AD91-42E5-9576-CE9B6935E6FF}" destId="{0D705577-74B3-4720-B620-BC9CCF72010D}" srcOrd="5" destOrd="0" presId="urn:microsoft.com/office/officeart/2005/8/layout/chevron1"/>
    <dgm:cxn modelId="{F187F27D-23EB-4E6E-80A9-7F8EB2CE2CC9}" type="presParOf" srcId="{15DF5846-AD91-42E5-9576-CE9B6935E6FF}" destId="{A38E3278-635E-4B2A-92AA-43629D0FC570}" srcOrd="6" destOrd="0" presId="urn:microsoft.com/office/officeart/2005/8/layout/chevron1"/>
    <dgm:cxn modelId="{75E542BA-B868-4DAE-BC4E-5295A7A3149F}" type="presParOf" srcId="{15DF5846-AD91-42E5-9576-CE9B6935E6FF}" destId="{0433C5E5-0D5E-48F9-883C-74317BE09D50}" srcOrd="7" destOrd="0" presId="urn:microsoft.com/office/officeart/2005/8/layout/chevron1"/>
    <dgm:cxn modelId="{DF31D218-983E-4D27-BE40-B1B4944471C9}" type="presParOf" srcId="{15DF5846-AD91-42E5-9576-CE9B6935E6FF}" destId="{8048E6D9-8804-4F31-B80C-A1CADA80627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8C496-4243-4407-95A5-3FDD298D3462}">
      <dsp:nvSpPr>
        <dsp:cNvPr id="0" name=""/>
        <dsp:cNvSpPr/>
      </dsp:nvSpPr>
      <dsp:spPr>
        <a:xfrm>
          <a:off x="2276" y="43233"/>
          <a:ext cx="2026178" cy="8104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Zeitpunkt a</a:t>
          </a:r>
          <a:endParaRPr lang="de-DE" sz="1600" b="1" kern="1200" dirty="0"/>
        </a:p>
      </dsp:txBody>
      <dsp:txXfrm>
        <a:off x="407512" y="43233"/>
        <a:ext cx="1215707" cy="810471"/>
      </dsp:txXfrm>
    </dsp:sp>
    <dsp:sp modelId="{284F737A-74AD-4349-8367-F067F6E0F3D3}">
      <dsp:nvSpPr>
        <dsp:cNvPr id="0" name=""/>
        <dsp:cNvSpPr/>
      </dsp:nvSpPr>
      <dsp:spPr>
        <a:xfrm>
          <a:off x="1825837" y="43233"/>
          <a:ext cx="2026178" cy="8104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Zeitpunkt b</a:t>
          </a:r>
          <a:endParaRPr lang="de-DE" sz="1600" b="1" kern="1200" dirty="0"/>
        </a:p>
      </dsp:txBody>
      <dsp:txXfrm>
        <a:off x="2231073" y="43233"/>
        <a:ext cx="1215707" cy="810471"/>
      </dsp:txXfrm>
    </dsp:sp>
    <dsp:sp modelId="{C0B0A000-7E2E-4685-9A3C-394287AC30EE}">
      <dsp:nvSpPr>
        <dsp:cNvPr id="0" name=""/>
        <dsp:cNvSpPr/>
      </dsp:nvSpPr>
      <dsp:spPr>
        <a:xfrm>
          <a:off x="3649398" y="43233"/>
          <a:ext cx="2026178" cy="8104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Zeitpunkt c</a:t>
          </a:r>
          <a:endParaRPr lang="de-DE" sz="1600" b="1" kern="1200" dirty="0"/>
        </a:p>
      </dsp:txBody>
      <dsp:txXfrm>
        <a:off x="4054634" y="43233"/>
        <a:ext cx="1215707" cy="810471"/>
      </dsp:txXfrm>
    </dsp:sp>
    <dsp:sp modelId="{A38E3278-635E-4B2A-92AA-43629D0FC570}">
      <dsp:nvSpPr>
        <dsp:cNvPr id="0" name=""/>
        <dsp:cNvSpPr/>
      </dsp:nvSpPr>
      <dsp:spPr>
        <a:xfrm>
          <a:off x="5472958" y="43233"/>
          <a:ext cx="2026178" cy="8104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Zeitpunkt d</a:t>
          </a:r>
          <a:endParaRPr lang="de-DE" sz="1600" b="1" kern="1200" dirty="0"/>
        </a:p>
      </dsp:txBody>
      <dsp:txXfrm>
        <a:off x="5878194" y="43233"/>
        <a:ext cx="1215707" cy="810471"/>
      </dsp:txXfrm>
    </dsp:sp>
    <dsp:sp modelId="{8048E6D9-8804-4F31-B80C-A1CADA806277}">
      <dsp:nvSpPr>
        <dsp:cNvPr id="0" name=""/>
        <dsp:cNvSpPr/>
      </dsp:nvSpPr>
      <dsp:spPr>
        <a:xfrm>
          <a:off x="7296519" y="43233"/>
          <a:ext cx="2026178" cy="8104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Zeitpunkt e</a:t>
          </a:r>
          <a:endParaRPr lang="de-DE" sz="1600" b="1" kern="1200" dirty="0"/>
        </a:p>
      </dsp:txBody>
      <dsp:txXfrm>
        <a:off x="7701755" y="43233"/>
        <a:ext cx="1215707" cy="810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C3DF2-FF8E-4F1E-AA13-BE0D135D2361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5FEEC-EDBF-4749-8E87-85393F6FE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0202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FCBBE-7735-4585-8129-379D4DCE7DFB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F20F9-3CA1-4C58-A035-9DF378BEA8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1852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(Whiteboard-Sharing durch Moderator): 1 min </a:t>
            </a:r>
            <a:r>
              <a:rPr lang="de-DE" dirty="0" err="1"/>
              <a:t>Vorstellungs</a:t>
            </a:r>
            <a:r>
              <a:rPr lang="de-DE" dirty="0"/>
              <a:t> pro TN, Moderator sammelt Infos auf </a:t>
            </a:r>
            <a:r>
              <a:rPr lang="de-DE" dirty="0" err="1"/>
              <a:t>geshartem</a:t>
            </a:r>
            <a:r>
              <a:rPr lang="de-DE" dirty="0"/>
              <a:t> Whiteboard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311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58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832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20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40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528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017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291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Nutzung von Breakout-Sessions, Vorlage Customer Journey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117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Nutzung von Breakout-Sessions, Vorlage Customer Journey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311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Bildschirm-Sharing durch Moderator, Vorlage Ideen-Matrix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67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‘‘Gamification </a:t>
            </a:r>
            <a:r>
              <a:rPr lang="de-DE" b="1" dirty="0" err="1" smtClean="0">
                <a:solidFill>
                  <a:schemeClr val="tx1"/>
                </a:solidFill>
              </a:rPr>
              <a:t>is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the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addition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of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game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mechanics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and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experience</a:t>
            </a:r>
            <a:r>
              <a:rPr lang="de-DE" b="1" dirty="0" smtClean="0">
                <a:solidFill>
                  <a:schemeClr val="tx1"/>
                </a:solidFill>
              </a:rPr>
              <a:t> design [</a:t>
            </a:r>
            <a:r>
              <a:rPr lang="de-DE" b="1" dirty="0" err="1" smtClean="0">
                <a:solidFill>
                  <a:schemeClr val="tx1"/>
                </a:solidFill>
              </a:rPr>
              <a:t>to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existing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processes</a:t>
            </a:r>
            <a:r>
              <a:rPr lang="de-DE" b="1" dirty="0" smtClean="0">
                <a:solidFill>
                  <a:schemeClr val="tx1"/>
                </a:solidFill>
              </a:rPr>
              <a:t>] in </a:t>
            </a:r>
            <a:r>
              <a:rPr lang="de-DE" b="1" dirty="0" err="1" smtClean="0">
                <a:solidFill>
                  <a:schemeClr val="tx1"/>
                </a:solidFill>
              </a:rPr>
              <a:t>order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to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digitally</a:t>
            </a:r>
            <a:r>
              <a:rPr lang="de-DE" b="1" dirty="0" smtClean="0">
                <a:solidFill>
                  <a:schemeClr val="tx1"/>
                </a:solidFill>
              </a:rPr>
              <a:t> [</a:t>
            </a:r>
            <a:r>
              <a:rPr lang="de-DE" b="1" dirty="0" err="1" smtClean="0">
                <a:solidFill>
                  <a:schemeClr val="tx1"/>
                </a:solidFill>
              </a:rPr>
              <a:t>or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analogousely</a:t>
            </a:r>
            <a:r>
              <a:rPr lang="de-DE" b="1" dirty="0" smtClean="0">
                <a:solidFill>
                  <a:schemeClr val="tx1"/>
                </a:solidFill>
              </a:rPr>
              <a:t>] </a:t>
            </a:r>
            <a:r>
              <a:rPr lang="de-DE" b="1" dirty="0" err="1" smtClean="0">
                <a:solidFill>
                  <a:schemeClr val="tx1"/>
                </a:solidFill>
              </a:rPr>
              <a:t>engage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and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motivate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people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to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achieve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their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goals</a:t>
            </a:r>
            <a:r>
              <a:rPr lang="de-DE" b="1" dirty="0" smtClean="0">
                <a:solidFill>
                  <a:schemeClr val="tx1"/>
                </a:solidFill>
              </a:rPr>
              <a:t>.“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(Burke &amp; Gartner, 2014)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Gamification</a:t>
            </a:r>
            <a:r>
              <a:rPr lang="de-DE" baseline="0" dirty="0" smtClean="0"/>
              <a:t> = Hinzufügen von spielerischen Elementen (werden auf Folie 20 tiefergehend erläutert) auf bestehende Prozesse wie Lehrveranstaltungen (Nutzung von Charakteristika eines Spiels zur höheren Motivation der Beschäftigung mit einem Lerninhalt)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aseline="0" dirty="0" smtClean="0">
                <a:sym typeface="Wingdings" panose="05000000000000000000" pitchFamily="2" charset="2"/>
              </a:rPr>
              <a:t>“</a:t>
            </a:r>
            <a:r>
              <a:rPr lang="de-DE" baseline="0" dirty="0" err="1" smtClean="0">
                <a:sym typeface="Wingdings" panose="05000000000000000000" pitchFamily="2" charset="2"/>
              </a:rPr>
              <a:t>application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of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game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mechanics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a non-game </a:t>
            </a:r>
            <a:r>
              <a:rPr lang="de-DE" baseline="0" dirty="0" err="1" smtClean="0">
                <a:sym typeface="Wingdings" panose="05000000000000000000" pitchFamily="2" charset="2"/>
              </a:rPr>
              <a:t>activity</a:t>
            </a:r>
            <a:r>
              <a:rPr lang="de-DE" baseline="0" dirty="0" smtClean="0">
                <a:sym typeface="Wingdings" panose="05000000000000000000" pitchFamily="2" charset="2"/>
              </a:rPr>
              <a:t>“ (http://www.theknowledgeguru.com/gamification-vs-game-based-learning/)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aseline="0" dirty="0" smtClean="0">
                <a:sym typeface="Wingdings" panose="05000000000000000000" pitchFamily="2" charset="2"/>
              </a:rPr>
              <a:t>Spielen (&amp; Entertainment sind nicht vorrangiges Ziel)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baseline="0" dirty="0" smtClean="0"/>
              <a:t>Game-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Learning = zu Lernzwecken entwickelte Spiele, die eine Wissensvermehrung/die Vermittlung von Lerninhalten zum Ziel haben (Nutzung von Spielen zum Lernen)</a:t>
            </a:r>
          </a:p>
          <a:p>
            <a:endParaRPr lang="de-DE" dirty="0" smtClean="0"/>
          </a:p>
          <a:p>
            <a:r>
              <a:rPr lang="de-DE" dirty="0" smtClean="0"/>
              <a:t>Wenn wir über Gamification, also </a:t>
            </a:r>
            <a:r>
              <a:rPr lang="de-DE" dirty="0" err="1" smtClean="0"/>
              <a:t>Spielifizierung</a:t>
            </a:r>
            <a:r>
              <a:rPr lang="de-DE" dirty="0" smtClean="0"/>
              <a:t> sprechen, müssen wir klären, was ein </a:t>
            </a:r>
            <a:r>
              <a:rPr lang="de-DE" b="1" u="sng" dirty="0" smtClean="0"/>
              <a:t>Spiel</a:t>
            </a:r>
            <a:r>
              <a:rPr lang="de-DE" dirty="0" smtClean="0"/>
              <a:t> ist.</a:t>
            </a:r>
          </a:p>
          <a:p>
            <a:r>
              <a:rPr lang="de-DE" dirty="0" smtClean="0"/>
              <a:t>Hier eine Definition des dänischen Professors Jesper </a:t>
            </a:r>
            <a:r>
              <a:rPr lang="de-DE" dirty="0" err="1" smtClean="0"/>
              <a:t>Juul</a:t>
            </a:r>
            <a:r>
              <a:rPr lang="de-DE" dirty="0" smtClean="0"/>
              <a:t> (nicht der deutsche Erziehungswissenschaftler!), die für digitale und analoge Games gilt und heute sehr weit verbreitet ist.</a:t>
            </a:r>
          </a:p>
          <a:p>
            <a:pPr>
              <a:lnSpc>
                <a:spcPct val="150000"/>
              </a:lnSpc>
              <a:buClr>
                <a:srgbClr val="90C33E"/>
              </a:buClr>
            </a:pPr>
            <a:r>
              <a:rPr lang="de-DE" b="1" dirty="0" smtClean="0">
                <a:solidFill>
                  <a:schemeClr val="tx1"/>
                </a:solidFill>
              </a:rPr>
              <a:t>-Regeln</a:t>
            </a:r>
            <a:r>
              <a:rPr lang="de-DE" dirty="0" smtClean="0">
                <a:solidFill>
                  <a:schemeClr val="tx1"/>
                </a:solidFill>
              </a:rPr>
              <a:t>: Spiele sind regelbasiert.</a:t>
            </a:r>
          </a:p>
          <a:p>
            <a:pPr>
              <a:lnSpc>
                <a:spcPct val="150000"/>
              </a:lnSpc>
              <a:buClr>
                <a:srgbClr val="90C33E"/>
              </a:buClr>
            </a:pPr>
            <a:r>
              <a:rPr lang="de-DE" dirty="0" smtClean="0">
                <a:solidFill>
                  <a:schemeClr val="tx1"/>
                </a:solidFill>
              </a:rPr>
              <a:t>-Verschiedene </a:t>
            </a:r>
            <a:r>
              <a:rPr lang="de-DE" b="1" dirty="0" smtClean="0">
                <a:solidFill>
                  <a:schemeClr val="tx1"/>
                </a:solidFill>
              </a:rPr>
              <a:t>Resultate</a:t>
            </a:r>
            <a:r>
              <a:rPr lang="de-DE" dirty="0" smtClean="0">
                <a:solidFill>
                  <a:schemeClr val="tx1"/>
                </a:solidFill>
              </a:rPr>
              <a:t>: am Ende bzw. im Verlauf eines Spiels sind verschiedene Szenarien möglich.</a:t>
            </a:r>
          </a:p>
          <a:p>
            <a:pPr>
              <a:lnSpc>
                <a:spcPct val="150000"/>
              </a:lnSpc>
              <a:buClr>
                <a:srgbClr val="90C33E"/>
              </a:buClr>
            </a:pPr>
            <a:r>
              <a:rPr lang="de-DE" dirty="0" smtClean="0">
                <a:solidFill>
                  <a:schemeClr val="tx1"/>
                </a:solidFill>
              </a:rPr>
              <a:t>-Diese </a:t>
            </a:r>
            <a:r>
              <a:rPr lang="de-DE" b="1" dirty="0" smtClean="0">
                <a:solidFill>
                  <a:schemeClr val="tx1"/>
                </a:solidFill>
              </a:rPr>
              <a:t>Szenarien</a:t>
            </a:r>
            <a:r>
              <a:rPr lang="de-DE" dirty="0" smtClean="0">
                <a:solidFill>
                  <a:schemeClr val="tx1"/>
                </a:solidFill>
              </a:rPr>
              <a:t> sind positiver oder negativer Natur: es gibt im Spiel wünschenswerte und weniger wünschenswerte Ereignisse.</a:t>
            </a:r>
          </a:p>
          <a:p>
            <a:pPr>
              <a:lnSpc>
                <a:spcPct val="150000"/>
              </a:lnSpc>
              <a:buClr>
                <a:srgbClr val="90C33E"/>
              </a:buClr>
            </a:pPr>
            <a:r>
              <a:rPr lang="de-DE" dirty="0" smtClean="0">
                <a:solidFill>
                  <a:schemeClr val="tx1"/>
                </a:solidFill>
              </a:rPr>
              <a:t>-Spieler-</a:t>
            </a:r>
            <a:r>
              <a:rPr lang="de-DE" b="1" dirty="0" smtClean="0">
                <a:solidFill>
                  <a:schemeClr val="tx1"/>
                </a:solidFill>
              </a:rPr>
              <a:t>Engagement</a:t>
            </a:r>
            <a:r>
              <a:rPr lang="de-DE" dirty="0" smtClean="0">
                <a:solidFill>
                  <a:schemeClr val="tx1"/>
                </a:solidFill>
              </a:rPr>
              <a:t>: Die Spielenden geben ihr bestes, um das Resultat zu beeinflussen.</a:t>
            </a:r>
          </a:p>
          <a:p>
            <a:pPr>
              <a:lnSpc>
                <a:spcPct val="150000"/>
              </a:lnSpc>
              <a:buClr>
                <a:srgbClr val="90C33E"/>
              </a:buClr>
            </a:pPr>
            <a:r>
              <a:rPr lang="de-DE" dirty="0" smtClean="0">
                <a:solidFill>
                  <a:schemeClr val="tx1"/>
                </a:solidFill>
              </a:rPr>
              <a:t>-Emotionale Bindung: Der Sieger des Spiels sollte sich freuen, der Verlierer sich ärgern.</a:t>
            </a:r>
          </a:p>
          <a:p>
            <a:pPr>
              <a:lnSpc>
                <a:spcPct val="150000"/>
              </a:lnSpc>
              <a:buClr>
                <a:srgbClr val="90C33E"/>
              </a:buClr>
            </a:pPr>
            <a:r>
              <a:rPr lang="de-DE" dirty="0" smtClean="0">
                <a:solidFill>
                  <a:schemeClr val="tx1"/>
                </a:solidFill>
              </a:rPr>
              <a:t>-Verhandelbare </a:t>
            </a:r>
            <a:r>
              <a:rPr lang="de-DE" b="1" dirty="0" smtClean="0">
                <a:solidFill>
                  <a:schemeClr val="tx1"/>
                </a:solidFill>
              </a:rPr>
              <a:t>Konsequenzen</a:t>
            </a:r>
            <a:r>
              <a:rPr lang="de-DE" dirty="0" smtClean="0">
                <a:solidFill>
                  <a:schemeClr val="tx1"/>
                </a:solidFill>
              </a:rPr>
              <a:t> eines Spiels: Die Spielenden legen fest, welche Konsequenzen das Resultat des Spiels haben wird.</a:t>
            </a:r>
          </a:p>
          <a:p>
            <a:pPr marL="0" indent="0">
              <a:lnSpc>
                <a:spcPct val="150000"/>
              </a:lnSpc>
              <a:buClr>
                <a:srgbClr val="90C33E"/>
              </a:buClr>
              <a:buNone/>
            </a:pPr>
            <a:endParaRPr lang="de-DE" sz="105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Clr>
                <a:srgbClr val="90C33E"/>
              </a:buClr>
              <a:buNone/>
            </a:pPr>
            <a:r>
              <a:rPr lang="de-DE" sz="1050" dirty="0" smtClean="0">
                <a:solidFill>
                  <a:schemeClr val="tx1"/>
                </a:solidFill>
              </a:rPr>
              <a:t>(</a:t>
            </a:r>
            <a:r>
              <a:rPr lang="de-DE" sz="1050" dirty="0" err="1" smtClean="0">
                <a:solidFill>
                  <a:schemeClr val="tx1"/>
                </a:solidFill>
              </a:rPr>
              <a:t>Juul</a:t>
            </a:r>
            <a:r>
              <a:rPr lang="de-DE" sz="1050" dirty="0" smtClean="0">
                <a:solidFill>
                  <a:schemeClr val="tx1"/>
                </a:solidFill>
              </a:rPr>
              <a:t>, 2003)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904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Bildschirm-Sharing durch Moderator, Vorlage Ideen-Matrix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23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81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3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Bildschirm-Sharing der </a:t>
            </a:r>
            <a:r>
              <a:rPr lang="de-DE" dirty="0" err="1"/>
              <a:t>Kahoot</a:t>
            </a:r>
            <a:r>
              <a:rPr lang="de-DE" dirty="0"/>
              <a:t>-Spielseite, </a:t>
            </a:r>
            <a:r>
              <a:rPr lang="de-DE" dirty="0" err="1"/>
              <a:t>Kahoot</a:t>
            </a:r>
            <a:r>
              <a:rPr lang="de-DE" dirty="0"/>
              <a:t>-Game-PIN für TN</a:t>
            </a:r>
          </a:p>
          <a:p>
            <a:endParaRPr lang="de-DE" dirty="0"/>
          </a:p>
          <a:p>
            <a:r>
              <a:rPr lang="de-DE" dirty="0"/>
              <a:t>Moderator: </a:t>
            </a:r>
            <a:r>
              <a:rPr lang="de-DE" dirty="0" err="1"/>
              <a:t>sharing</a:t>
            </a:r>
            <a:r>
              <a:rPr lang="de-DE" dirty="0"/>
              <a:t> des Bildschirms, auf dem </a:t>
            </a:r>
            <a:r>
              <a:rPr lang="de-DE" dirty="0" err="1"/>
              <a:t>Kahoot</a:t>
            </a:r>
            <a:r>
              <a:rPr lang="de-DE" dirty="0"/>
              <a:t> (inkl. Fragen) für alle Spieler angezeigt wird</a:t>
            </a:r>
          </a:p>
          <a:p>
            <a:r>
              <a:rPr lang="de-DE" dirty="0"/>
              <a:t>TN: Nutzen Smartphones/Tablets (o.Ä.) zum „Spielen“</a:t>
            </a:r>
          </a:p>
          <a:p>
            <a:endParaRPr lang="de-DE" dirty="0"/>
          </a:p>
          <a:p>
            <a:r>
              <a:rPr lang="de-DE" dirty="0"/>
              <a:t>Ausprobieren von </a:t>
            </a:r>
            <a:r>
              <a:rPr lang="de-DE" dirty="0" err="1"/>
              <a:t>Kahoot</a:t>
            </a:r>
            <a:r>
              <a:rPr lang="de-DE" dirty="0"/>
              <a:t>.</a:t>
            </a:r>
          </a:p>
          <a:p>
            <a:r>
              <a:rPr lang="de-DE" sz="900" b="1" dirty="0"/>
              <a:t>https://play.kahoot.it/#/k/a87ce7cb-5be1-4443-8c47-c77a248b0108</a:t>
            </a:r>
          </a:p>
          <a:p>
            <a:r>
              <a:rPr lang="de-DE" dirty="0"/>
              <a:t>Nennung von Beispielen. Hiernach folgt die Frage, ob es sich jeweils um Gamification handelt.</a:t>
            </a:r>
          </a:p>
          <a:p>
            <a:r>
              <a:rPr lang="de-DE" dirty="0"/>
              <a:t>Danach fragen, wie den TN </a:t>
            </a:r>
            <a:r>
              <a:rPr lang="de-DE" dirty="0" err="1"/>
              <a:t>Kahoot</a:t>
            </a:r>
            <a:r>
              <a:rPr lang="de-DE" dirty="0"/>
              <a:t> gefallen hat und wo/wie</a:t>
            </a:r>
            <a:r>
              <a:rPr lang="de-DE" baseline="0" dirty="0"/>
              <a:t> sie sich den Einsatz vorstellen könnten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67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Bildschirm-Sharing der </a:t>
            </a:r>
            <a:r>
              <a:rPr lang="de-DE" dirty="0" err="1"/>
              <a:t>Kahoot</a:t>
            </a:r>
            <a:r>
              <a:rPr lang="de-DE" dirty="0"/>
              <a:t>-Spielseite, </a:t>
            </a:r>
            <a:r>
              <a:rPr lang="de-DE" dirty="0" err="1"/>
              <a:t>Kahoot</a:t>
            </a:r>
            <a:r>
              <a:rPr lang="de-DE" dirty="0"/>
              <a:t>-Game-PIN für TN</a:t>
            </a:r>
          </a:p>
          <a:p>
            <a:endParaRPr lang="de-DE" dirty="0"/>
          </a:p>
          <a:p>
            <a:r>
              <a:rPr lang="de-DE" dirty="0"/>
              <a:t>Moderator: </a:t>
            </a:r>
            <a:r>
              <a:rPr lang="de-DE" dirty="0" err="1"/>
              <a:t>sharing</a:t>
            </a:r>
            <a:r>
              <a:rPr lang="de-DE" dirty="0"/>
              <a:t> des Bildschirms, auf dem </a:t>
            </a:r>
            <a:r>
              <a:rPr lang="de-DE" dirty="0" err="1"/>
              <a:t>Kahoot</a:t>
            </a:r>
            <a:r>
              <a:rPr lang="de-DE" dirty="0"/>
              <a:t> (inkl. Fragen) für alle Spieler angezeigt wird</a:t>
            </a:r>
          </a:p>
          <a:p>
            <a:r>
              <a:rPr lang="de-DE" dirty="0"/>
              <a:t>TN: Nutzen Smartphones/Tablets (o.Ä.) zum „Spielen“</a:t>
            </a:r>
          </a:p>
          <a:p>
            <a:endParaRPr lang="de-DE" dirty="0"/>
          </a:p>
          <a:p>
            <a:r>
              <a:rPr lang="de-DE" dirty="0"/>
              <a:t>Ausprobieren von </a:t>
            </a:r>
            <a:r>
              <a:rPr lang="de-DE" dirty="0" err="1"/>
              <a:t>Kahoot</a:t>
            </a:r>
            <a:r>
              <a:rPr lang="de-DE" dirty="0"/>
              <a:t>.</a:t>
            </a:r>
          </a:p>
          <a:p>
            <a:r>
              <a:rPr lang="de-DE" sz="900" b="1" dirty="0"/>
              <a:t>https://play.kahoot.it/#/k/a87ce7cb-5be1-4443-8c47-c77a248b0108</a:t>
            </a:r>
          </a:p>
          <a:p>
            <a:r>
              <a:rPr lang="de-DE" dirty="0"/>
              <a:t>Nennung von Beispielen. Hiernach folgt die Frage, ob es sich jeweils um Gamification handelt.</a:t>
            </a:r>
          </a:p>
          <a:p>
            <a:r>
              <a:rPr lang="de-DE" dirty="0"/>
              <a:t>Danach fragen, wie den TN </a:t>
            </a:r>
            <a:r>
              <a:rPr lang="de-DE" dirty="0" err="1"/>
              <a:t>Kahoot</a:t>
            </a:r>
            <a:r>
              <a:rPr lang="de-DE" dirty="0"/>
              <a:t> gefallen hat und wo/wie</a:t>
            </a:r>
            <a:r>
              <a:rPr lang="de-DE" baseline="0" dirty="0"/>
              <a:t> sie sich den Einsatz vorstellen könnten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387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Bildschirm-Sharing der </a:t>
            </a:r>
            <a:r>
              <a:rPr lang="de-DE" dirty="0" err="1"/>
              <a:t>Kahoot</a:t>
            </a:r>
            <a:r>
              <a:rPr lang="de-DE" dirty="0"/>
              <a:t>-Spielseite, </a:t>
            </a:r>
            <a:r>
              <a:rPr lang="de-DE" dirty="0" err="1"/>
              <a:t>Kahoot</a:t>
            </a:r>
            <a:r>
              <a:rPr lang="de-DE" dirty="0"/>
              <a:t>-Game-PIN für TN</a:t>
            </a:r>
          </a:p>
          <a:p>
            <a:endParaRPr lang="de-DE" dirty="0"/>
          </a:p>
          <a:p>
            <a:r>
              <a:rPr lang="de-DE" dirty="0"/>
              <a:t>Moderator: </a:t>
            </a:r>
            <a:r>
              <a:rPr lang="de-DE" dirty="0" err="1"/>
              <a:t>sharing</a:t>
            </a:r>
            <a:r>
              <a:rPr lang="de-DE" dirty="0"/>
              <a:t> des Bildschirms, auf dem </a:t>
            </a:r>
            <a:r>
              <a:rPr lang="de-DE" dirty="0" err="1"/>
              <a:t>Kahoot</a:t>
            </a:r>
            <a:r>
              <a:rPr lang="de-DE" dirty="0"/>
              <a:t> (inkl. Fragen) für alle Spieler angezeigt wird</a:t>
            </a:r>
          </a:p>
          <a:p>
            <a:r>
              <a:rPr lang="de-DE" dirty="0"/>
              <a:t>TN: Nutzen Smartphones/Tablets (o.Ä.) zum „Spielen“</a:t>
            </a:r>
          </a:p>
          <a:p>
            <a:endParaRPr lang="de-DE" dirty="0"/>
          </a:p>
          <a:p>
            <a:r>
              <a:rPr lang="de-DE" dirty="0"/>
              <a:t>Ausprobieren von </a:t>
            </a:r>
            <a:r>
              <a:rPr lang="de-DE" dirty="0" err="1"/>
              <a:t>Kahoot</a:t>
            </a:r>
            <a:r>
              <a:rPr lang="de-DE" dirty="0"/>
              <a:t>.</a:t>
            </a:r>
          </a:p>
          <a:p>
            <a:r>
              <a:rPr lang="de-DE" sz="900" b="1" dirty="0"/>
              <a:t>https://play.kahoot.it/#/k/a87ce7cb-5be1-4443-8c47-c77a248b0108</a:t>
            </a:r>
          </a:p>
          <a:p>
            <a:r>
              <a:rPr lang="de-DE" dirty="0"/>
              <a:t>Nennung von Beispielen. Hiernach folgt die Frage, ob es sich jeweils um Gamification handelt.</a:t>
            </a:r>
          </a:p>
          <a:p>
            <a:r>
              <a:rPr lang="de-DE" dirty="0"/>
              <a:t>Danach fragen, wie den TN </a:t>
            </a:r>
            <a:r>
              <a:rPr lang="de-DE" dirty="0" err="1"/>
              <a:t>Kahoot</a:t>
            </a:r>
            <a:r>
              <a:rPr lang="de-DE" dirty="0"/>
              <a:t> gefallen hat und wo/wie</a:t>
            </a:r>
            <a:r>
              <a:rPr lang="de-DE" baseline="0" dirty="0"/>
              <a:t> sie sich den Einsatz vorstellen könnten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31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628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75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132856"/>
            <a:ext cx="6552729" cy="602405"/>
          </a:xfr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TITEL DER VERANSTALTUNG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464152" y="2106515"/>
            <a:ext cx="0" cy="15656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708920"/>
            <a:ext cx="6552729" cy="864095"/>
          </a:xfr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Extra Info</a:t>
            </a:r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pic>
        <p:nvPicPr>
          <p:cNvPr id="12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92" y="2314586"/>
            <a:ext cx="3240360" cy="110935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039881" y="200013"/>
            <a:ext cx="5520615" cy="636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015879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039880" y="980729"/>
            <a:ext cx="6888768" cy="4824538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384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039881" y="200013"/>
            <a:ext cx="6240695" cy="348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015879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039880" y="980729"/>
            <a:ext cx="6888768" cy="4824538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39879" y="620728"/>
            <a:ext cx="7008781" cy="360000"/>
          </a:xfrm>
        </p:spPr>
        <p:txBody>
          <a:bodyPr>
            <a:noAutofit/>
          </a:bodyPr>
          <a:lstStyle>
            <a:lvl1pPr marL="0" indent="0">
              <a:buNone/>
              <a:defRPr sz="1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</p:spTree>
    <p:extLst>
      <p:ext uri="{BB962C8B-B14F-4D97-AF65-F5344CB8AC3E}">
        <p14:creationId xmlns:p14="http://schemas.microsoft.com/office/powerpoint/2010/main" val="3971766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039881" y="200013"/>
            <a:ext cx="5520615" cy="636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039880" y="980729"/>
            <a:ext cx="6888768" cy="4824538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4"/>
          <p:cNvSpPr/>
          <p:nvPr userDrawn="1"/>
        </p:nvSpPr>
        <p:spPr>
          <a:xfrm>
            <a:off x="1" y="0"/>
            <a:ext cx="494387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3525" y="200025"/>
            <a:ext cx="4537075" cy="602615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777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43339" y="1041402"/>
            <a:ext cx="11905323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5416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041402"/>
            <a:ext cx="11905323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330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041403"/>
            <a:ext cx="5952661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6096000" y="1041403"/>
            <a:ext cx="5952661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69686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 userDrawn="1"/>
        </p:nvSpPr>
        <p:spPr>
          <a:xfrm>
            <a:off x="1631504" y="2816312"/>
            <a:ext cx="3450754" cy="3349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0" dirty="0">
                <a:solidFill>
                  <a:schemeClr val="accent2"/>
                </a:solidFill>
              </a:rPr>
              <a:t>http://www.elli-online.net/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631503" y="3251047"/>
            <a:ext cx="4142749" cy="32196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 des Moderators</a:t>
            </a:r>
            <a:endParaRPr lang="de-DE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631503" y="3613618"/>
            <a:ext cx="4142749" cy="32196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  <a:endParaRPr lang="de-DE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631503" y="3971127"/>
            <a:ext cx="4142749" cy="32196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</a:t>
            </a:r>
            <a:endParaRPr lang="de-DE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604978" y="2391089"/>
            <a:ext cx="5672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VIELEN DANK FÜR IHRE AUFMERKSAMKEIT!</a:t>
            </a:r>
          </a:p>
        </p:txBody>
      </p:sp>
      <p:pic>
        <p:nvPicPr>
          <p:cNvPr id="12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696371"/>
            <a:ext cx="3240360" cy="110935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1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152000"/>
            <a:ext cx="11424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83118" y="1684801"/>
            <a:ext cx="11425767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3628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922339"/>
            <a:ext cx="11533717" cy="4962525"/>
          </a:xfrm>
          <a:prstGeom prst="rect">
            <a:avLst/>
          </a:prstGeom>
        </p:spPr>
        <p:txBody>
          <a:bodyPr/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charset="2"/>
              <a:buChar char="§"/>
              <a:tabLst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651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49263" indent="-139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27063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Symbol" panose="05050102010706020507" pitchFamily="18" charset="2"/>
              <a:buChar char="-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Erste Ebene (Ohne Zeichen)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22250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323851" y="922338"/>
            <a:ext cx="11544300" cy="5154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04695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43339" y="908720"/>
            <a:ext cx="111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43339" y="980729"/>
            <a:ext cx="1046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Calibri" pitchFamily="34" charset="0"/>
              <a:buChar char="•"/>
            </a:pPr>
            <a:endParaRPr lang="de-DE" sz="1800" dirty="0"/>
          </a:p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1800" b="0" i="0" u="none" kern="1200" spc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5271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518" y="6351"/>
            <a:ext cx="11516783" cy="620713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96333" y="1025526"/>
            <a:ext cx="5655733" cy="5000625"/>
          </a:xfrm>
        </p:spPr>
        <p:txBody>
          <a:bodyPr/>
          <a:lstStyle>
            <a:lvl2pPr>
              <a:buClr>
                <a:srgbClr val="8EBAE5"/>
              </a:buClr>
              <a:defRPr/>
            </a:lvl2pPr>
            <a:lvl3pPr>
              <a:buClr>
                <a:srgbClr val="C2C7C7"/>
              </a:buCl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55267" y="1025526"/>
            <a:ext cx="5657851" cy="50006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8393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2D050"/>
              </a:buClr>
              <a:defRPr>
                <a:solidFill>
                  <a:srgbClr val="4D4D4D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4D4D4D"/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>
          <a:xfrm>
            <a:off x="305943" y="444537"/>
            <a:ext cx="10963252" cy="620713"/>
          </a:xfrm>
          <a:prstGeom prst="rect">
            <a:avLst/>
          </a:prstGeom>
        </p:spPr>
        <p:txBody>
          <a:bodyPr vert="horz" wrap="square" lIns="1800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1800" b="0" i="0" u="none" kern="1200" cap="none" spc="0" baseline="0">
                <a:solidFill>
                  <a:srgbClr val="0055A1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rgbClr val="92D050"/>
              </a:buClr>
              <a:buSzPct val="100000"/>
            </a:pPr>
            <a:endParaRPr lang="en-US" dirty="0">
              <a:solidFill>
                <a:srgbClr val="8CB9E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548692"/>
            <a:ext cx="11017251" cy="5556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CB9E3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43340" y="6237328"/>
            <a:ext cx="8976997" cy="22665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194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634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43339" y="908720"/>
            <a:ext cx="111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43339" y="980729"/>
            <a:ext cx="1046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Calibri" pitchFamily="34" charset="0"/>
              <a:buChar char="•"/>
            </a:pPr>
            <a:endParaRPr lang="de-DE" sz="1800" dirty="0"/>
          </a:p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D946FE3-53B1-4055-B963-8C3A97A97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</p:spTree>
    <p:extLst>
      <p:ext uri="{BB962C8B-B14F-4D97-AF65-F5344CB8AC3E}">
        <p14:creationId xmlns:p14="http://schemas.microsoft.com/office/powerpoint/2010/main" val="27135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15880" y="1628800"/>
            <a:ext cx="6768752" cy="1470025"/>
          </a:xfrm>
        </p:spPr>
        <p:txBody>
          <a:bodyPr/>
          <a:lstStyle>
            <a:lvl1pPr algn="r">
              <a:defRPr sz="200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15879" y="3212976"/>
            <a:ext cx="6768752" cy="17526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015879" cy="6858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64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3356992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07368" y="3429000"/>
            <a:ext cx="11377264" cy="864096"/>
          </a:xfrm>
        </p:spPr>
        <p:txBody>
          <a:bodyPr/>
          <a:lstStyle>
            <a:lvl1pPr algn="r">
              <a:defRPr sz="200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407368" y="4365104"/>
            <a:ext cx="11377262" cy="1896616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745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3356992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07368" y="2420888"/>
            <a:ext cx="11377264" cy="864096"/>
          </a:xfrm>
        </p:spPr>
        <p:txBody>
          <a:bodyPr/>
          <a:lstStyle>
            <a:lvl1pPr algn="r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407368" y="3501008"/>
            <a:ext cx="11377262" cy="2760712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43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1628800"/>
            <a:ext cx="11377264" cy="1470025"/>
          </a:xfrm>
        </p:spPr>
        <p:txBody>
          <a:bodyPr/>
          <a:lstStyle>
            <a:lvl1pPr algn="r">
              <a:defRPr sz="200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368" y="3212976"/>
            <a:ext cx="11377262" cy="17526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136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2564904"/>
            <a:ext cx="11377264" cy="1470025"/>
          </a:xfrm>
        </p:spPr>
        <p:txBody>
          <a:bodyPr/>
          <a:lstStyle>
            <a:lvl1pPr algn="r"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050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3356992"/>
            <a:ext cx="1155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34223" y="4437112"/>
            <a:ext cx="1155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1628800"/>
            <a:ext cx="11377264" cy="1470025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200" b="0" i="0" u="none" kern="1200" cap="all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351583" y="3454151"/>
            <a:ext cx="7416825" cy="1752600"/>
          </a:xfrm>
        </p:spPr>
        <p:txBody>
          <a:bodyPr anchor="ctr">
            <a:normAutofit/>
          </a:bodyPr>
          <a:lstStyle>
            <a:lvl1pPr marL="0" indent="0" algn="just">
              <a:lnSpc>
                <a:spcPct val="15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</a:t>
            </a:r>
          </a:p>
          <a:p>
            <a:r>
              <a:rPr lang="de-DE" dirty="0"/>
              <a:t>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0265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sp>
        <p:nvSpPr>
          <p:cNvPr id="5" name="Abgerundetes Rechteck 3"/>
          <p:cNvSpPr/>
          <p:nvPr userDrawn="1"/>
        </p:nvSpPr>
        <p:spPr bwMode="auto">
          <a:xfrm>
            <a:off x="0" y="0"/>
            <a:ext cx="3875341" cy="685632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4118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54928" y="200014"/>
            <a:ext cx="3576397" cy="36004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1800" b="0" i="0" u="none" kern="1200" spc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INHALTSVERZEICHNIS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41945" y="760068"/>
            <a:ext cx="3589380" cy="5688013"/>
          </a:xfrm>
        </p:spPr>
        <p:txBody>
          <a:bodyPr/>
          <a:lstStyle>
            <a:lvl1pPr>
              <a:lnSpc>
                <a:spcPct val="100000"/>
              </a:lnSpc>
              <a:buFont typeface="+mj-lt"/>
              <a:buAutoNum type="arabicPeriod"/>
              <a:defRPr sz="1600" cap="none"/>
            </a:lvl1pPr>
            <a:lvl2pPr marL="800100" indent="-342900">
              <a:lnSpc>
                <a:spcPct val="100000"/>
              </a:lnSpc>
              <a:buFont typeface="+mj-lt"/>
              <a:buAutoNum type="arabicPeriod"/>
              <a:defRPr sz="1300"/>
            </a:lvl2pPr>
          </a:lstStyle>
          <a:p>
            <a:pPr>
              <a:lnSpc>
                <a:spcPct val="160000"/>
              </a:lnSpc>
            </a:pPr>
            <a:r>
              <a:rPr lang="de-DE" cap="all" dirty="0"/>
              <a:t>Textmaster</a:t>
            </a:r>
          </a:p>
          <a:p>
            <a:pPr lvl="1">
              <a:lnSpc>
                <a:spcPct val="160000"/>
              </a:lnSpc>
            </a:pPr>
            <a:r>
              <a:rPr lang="de-DE" cap="all" dirty="0"/>
              <a:t>ZWEITE EBENE</a:t>
            </a:r>
          </a:p>
          <a:p>
            <a:pPr lvl="1">
              <a:lnSpc>
                <a:spcPct val="160000"/>
              </a:lnSpc>
            </a:pPr>
            <a:r>
              <a:rPr lang="de-DE" cap="all" dirty="0"/>
              <a:t>ZWEITE EBENE 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2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3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4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5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6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7</a:t>
            </a:r>
          </a:p>
        </p:txBody>
      </p:sp>
    </p:spTree>
    <p:extLst>
      <p:ext uri="{BB962C8B-B14F-4D97-AF65-F5344CB8AC3E}">
        <p14:creationId xmlns:p14="http://schemas.microsoft.com/office/powerpoint/2010/main" val="101050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3339" y="1031359"/>
            <a:ext cx="11905323" cy="475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631" y="219539"/>
            <a:ext cx="1224025" cy="4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9416" y="6400458"/>
            <a:ext cx="6912768" cy="3409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baseline="0" dirty="0">
                <a:solidFill>
                  <a:schemeClr val="tx2"/>
                </a:solidFill>
              </a:rPr>
              <a:t>Gamification &amp; Mixed Reality für </a:t>
            </a:r>
            <a:r>
              <a:rPr lang="de-DE" altLang="de-DE" sz="900" baseline="0" dirty="0" smtClean="0">
                <a:solidFill>
                  <a:schemeClr val="tx2"/>
                </a:solidFill>
              </a:rPr>
              <a:t>Lehrende</a:t>
            </a:r>
            <a:r>
              <a:rPr lang="de-DE" altLang="de-DE" sz="900" dirty="0" smtClean="0">
                <a:solidFill>
                  <a:schemeClr val="tx2"/>
                </a:solidFill>
              </a:rPr>
              <a:t> | www.elli-online.net</a:t>
            </a:r>
            <a:endParaRPr lang="de-DE" altLang="de-DE" sz="900" dirty="0">
              <a:solidFill>
                <a:schemeClr val="tx2"/>
              </a:solidFill>
            </a:endParaRPr>
          </a:p>
        </p:txBody>
      </p:sp>
      <p:sp>
        <p:nvSpPr>
          <p:cNvPr id="20" name="Textfeld 13"/>
          <p:cNvSpPr txBox="1">
            <a:spLocks noChangeArrowheads="1"/>
          </p:cNvSpPr>
          <p:nvPr userDrawn="1"/>
        </p:nvSpPr>
        <p:spPr bwMode="auto">
          <a:xfrm>
            <a:off x="239490" y="6395965"/>
            <a:ext cx="455910" cy="34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1B3F8-141B-491B-AA28-890D0601D8BD}" type="slidenum">
              <a:rPr lang="de-DE" altLang="de-DE" sz="900">
                <a:solidFill>
                  <a:schemeClr val="tx2"/>
                </a:solidFill>
              </a:rPr>
              <a:pPr eaLnBrk="1" hangingPunct="1"/>
              <a:t>‹Nr.›</a:t>
            </a:fld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54" r:id="rId2"/>
    <p:sldLayoutId id="2147483649" r:id="rId3"/>
    <p:sldLayoutId id="2147483651" r:id="rId4"/>
    <p:sldLayoutId id="2147483702" r:id="rId5"/>
    <p:sldLayoutId id="2147483699" r:id="rId6"/>
    <p:sldLayoutId id="2147483705" r:id="rId7"/>
    <p:sldLayoutId id="2147483662" r:id="rId8"/>
    <p:sldLayoutId id="2147483700" r:id="rId9"/>
    <p:sldLayoutId id="2147483708" r:id="rId10"/>
    <p:sldLayoutId id="2147483701" r:id="rId11"/>
    <p:sldLayoutId id="2147483706" r:id="rId12"/>
    <p:sldLayoutId id="2147483655" r:id="rId13"/>
    <p:sldLayoutId id="2147483691" r:id="rId14"/>
    <p:sldLayoutId id="2147483704" r:id="rId15"/>
    <p:sldLayoutId id="2147483703" r:id="rId16"/>
    <p:sldLayoutId id="2147483709" r:id="rId17"/>
    <p:sldLayoutId id="2147483710" r:id="rId18"/>
    <p:sldLayoutId id="2147483711" r:id="rId19"/>
    <p:sldLayoutId id="2147483715" r:id="rId20"/>
    <p:sldLayoutId id="2147483719" r:id="rId21"/>
    <p:sldLayoutId id="2147483720" r:id="rId22"/>
    <p:sldLayoutId id="2147483721" r:id="rId23"/>
  </p:sldLayoutIdLst>
  <p:hf hdr="0" dt="0"/>
  <p:txStyles>
    <p:titleStyle>
      <a:lvl1pPr marL="0" indent="0" algn="l" defTabSz="914400" rtl="0" eaLnBrk="1" latinLnBrk="0" hangingPunct="1">
        <a:lnSpc>
          <a:spcPct val="110000"/>
        </a:lnSpc>
        <a:spcBef>
          <a:spcPct val="0"/>
        </a:spcBef>
        <a:spcAft>
          <a:spcPts val="0"/>
        </a:spcAft>
        <a:buNone/>
        <a:defRPr sz="2000" b="0" i="0" u="none" kern="1200" cap="small" spc="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8.jpeg"/><Relationship Id="rId4" Type="http://schemas.openxmlformats.org/officeDocument/2006/relationships/image" Target="../media/image40.png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mailto:p4@ima-zlw-ifu.rwth-aachen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p3@ima-zlw-ifu.rwth-aachen.de" TargetMode="External"/><Relationship Id="rId5" Type="http://schemas.openxmlformats.org/officeDocument/2006/relationships/hyperlink" Target="mailto:p2@ima-zlw-ifu.rwth-aachen.de" TargetMode="External"/><Relationship Id="rId4" Type="http://schemas.openxmlformats.org/officeDocument/2006/relationships/hyperlink" Target="mailto:p1@ima-zlw-ifu.rwth-aachen.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ellidigitalescape04/startseite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sites.google.com/view/ellidigitalescape03/startseit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ites.google.com/view/ellidigitalescape02/startseite" TargetMode="External"/><Relationship Id="rId5" Type="http://schemas.openxmlformats.org/officeDocument/2006/relationships/hyperlink" Target="https://sites.google.com/view/ellidigitalescape01/startseite" TargetMode="Externa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23392" y="2564904"/>
            <a:ext cx="6552729" cy="602405"/>
          </a:xfrm>
        </p:spPr>
        <p:txBody>
          <a:bodyPr/>
          <a:lstStyle/>
          <a:p>
            <a:r>
              <a:rPr lang="de-DE" sz="2800" b="1" dirty="0" smtClean="0"/>
              <a:t>Herzlich Willkommen zum Gamification-Training!</a:t>
            </a:r>
          </a:p>
          <a:p>
            <a:endParaRPr lang="de-DE" sz="1200" b="1" dirty="0"/>
          </a:p>
          <a:p>
            <a:r>
              <a:rPr lang="de-DE" sz="2800" dirty="0" smtClean="0"/>
              <a:t>Schön, dass Sie da sind! Wir starten gemeinsam um 13Uhr.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5909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012" y="2201808"/>
            <a:ext cx="2666011" cy="20162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557" flipH="1">
            <a:off x="5439259" y="3301810"/>
            <a:ext cx="2443248" cy="183243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Gamification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Reflexion Digital </a:t>
            </a:r>
            <a:r>
              <a:rPr lang="de-DE" dirty="0" err="1" smtClean="0"/>
              <a:t>Escape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1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</a:t>
            </a:r>
            <a:r>
              <a:rPr lang="de-DE" dirty="0" err="1"/>
              <a:t>Escape</a:t>
            </a:r>
            <a:r>
              <a:rPr lang="de-DE" dirty="0"/>
              <a:t> </a:t>
            </a:r>
            <a:r>
              <a:rPr lang="de-DE" dirty="0" err="1"/>
              <a:t>Room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8620" r="1361" b="9236"/>
          <a:stretch/>
        </p:blipFill>
        <p:spPr>
          <a:xfrm>
            <a:off x="2639616" y="531608"/>
            <a:ext cx="7958275" cy="571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80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</a:t>
            </a:r>
            <a:r>
              <a:rPr lang="de-DE" dirty="0" err="1"/>
              <a:t>Escape</a:t>
            </a:r>
            <a:r>
              <a:rPr lang="de-DE" dirty="0"/>
              <a:t> </a:t>
            </a:r>
            <a:r>
              <a:rPr lang="de-DE" dirty="0" err="1"/>
              <a:t>Room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980728"/>
            <a:ext cx="5353797" cy="514421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8112224" y="692696"/>
            <a:ext cx="756000" cy="756000"/>
          </a:xfrm>
          <a:prstGeom prst="rect">
            <a:avLst/>
          </a:prstGeom>
          <a:solidFill>
            <a:srgbClr val="9EC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02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</a:t>
            </a:r>
            <a:r>
              <a:rPr lang="de-DE" dirty="0" err="1"/>
              <a:t>Escape</a:t>
            </a:r>
            <a:r>
              <a:rPr lang="de-DE" dirty="0"/>
              <a:t> </a:t>
            </a:r>
            <a:r>
              <a:rPr lang="de-DE" dirty="0" err="1"/>
              <a:t>Room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700808"/>
            <a:ext cx="4858441" cy="34609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2696"/>
            <a:ext cx="7752184" cy="57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7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</a:t>
            </a:r>
            <a:r>
              <a:rPr lang="de-DE" dirty="0" err="1"/>
              <a:t>Escape</a:t>
            </a:r>
            <a:r>
              <a:rPr lang="de-DE" dirty="0"/>
              <a:t> </a:t>
            </a:r>
            <a:r>
              <a:rPr lang="de-DE" dirty="0" err="1"/>
              <a:t>Room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4544" t="3720" r="5276" b="11769"/>
          <a:stretch/>
        </p:blipFill>
        <p:spPr>
          <a:xfrm>
            <a:off x="1919536" y="692696"/>
            <a:ext cx="8136904" cy="55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5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</a:t>
            </a:r>
            <a:r>
              <a:rPr lang="de-DE" dirty="0" err="1"/>
              <a:t>Escape</a:t>
            </a:r>
            <a:r>
              <a:rPr lang="de-DE" dirty="0"/>
              <a:t> </a:t>
            </a:r>
            <a:r>
              <a:rPr lang="de-DE" dirty="0" err="1"/>
              <a:t>Room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-10228"/>
            <a:ext cx="783166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chseck 5"/>
          <p:cNvSpPr/>
          <p:nvPr/>
        </p:nvSpPr>
        <p:spPr>
          <a:xfrm>
            <a:off x="9119468" y="321902"/>
            <a:ext cx="864000" cy="756000"/>
          </a:xfrm>
          <a:prstGeom prst="hexagon">
            <a:avLst/>
          </a:prstGeom>
          <a:solidFill>
            <a:srgbClr val="9EC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13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</a:t>
            </a:r>
            <a:r>
              <a:rPr lang="de-DE" dirty="0" err="1"/>
              <a:t>Escape</a:t>
            </a:r>
            <a:r>
              <a:rPr lang="de-DE" dirty="0"/>
              <a:t> </a:t>
            </a:r>
            <a:r>
              <a:rPr lang="de-DE" dirty="0" err="1"/>
              <a:t>Room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9944" t="6220" b="1735"/>
          <a:stretch/>
        </p:blipFill>
        <p:spPr>
          <a:xfrm>
            <a:off x="4223792" y="0"/>
            <a:ext cx="5040560" cy="686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Gamification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Experten-Input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198450"/>
            <a:ext cx="5399355" cy="485542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536160" y="3068960"/>
            <a:ext cx="3744415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 err="1" smtClean="0"/>
              <a:t>HeatQuiz</a:t>
            </a:r>
            <a:r>
              <a:rPr lang="de-DE" dirty="0" smtClean="0"/>
              <a:t>-App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Wilko Rohlfs (WSA)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10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Customer Journey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32" name="Richtungspfeil 31"/>
          <p:cNvSpPr/>
          <p:nvPr/>
        </p:nvSpPr>
        <p:spPr>
          <a:xfrm>
            <a:off x="951525" y="3572408"/>
            <a:ext cx="1620000" cy="1224136"/>
          </a:xfrm>
          <a:prstGeom prst="homePlate">
            <a:avLst/>
          </a:prstGeom>
          <a:solidFill>
            <a:srgbClr val="676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Chevron 32"/>
          <p:cNvSpPr/>
          <p:nvPr/>
        </p:nvSpPr>
        <p:spPr>
          <a:xfrm>
            <a:off x="2666449" y="3573152"/>
            <a:ext cx="1620000" cy="1224000"/>
          </a:xfrm>
          <a:prstGeom prst="chevron">
            <a:avLst/>
          </a:prstGeom>
          <a:solidFill>
            <a:srgbClr val="637F13"/>
          </a:solidFill>
          <a:ln>
            <a:solidFill>
              <a:srgbClr val="637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4381373" y="3573152"/>
            <a:ext cx="1620000" cy="1224000"/>
          </a:xfrm>
          <a:prstGeom prst="chevron">
            <a:avLst/>
          </a:prstGeom>
          <a:solidFill>
            <a:srgbClr val="98C01C"/>
          </a:solidFill>
          <a:ln>
            <a:solidFill>
              <a:srgbClr val="98C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6096297" y="3573152"/>
            <a:ext cx="1620000" cy="1224000"/>
          </a:xfrm>
          <a:prstGeom prst="chevron">
            <a:avLst/>
          </a:prstGeom>
          <a:solidFill>
            <a:srgbClr val="B9E246"/>
          </a:solidFill>
          <a:ln>
            <a:solidFill>
              <a:srgbClr val="B9E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7811221" y="3573152"/>
            <a:ext cx="1620000" cy="1224000"/>
          </a:xfrm>
          <a:prstGeom prst="chevron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9526147" y="3572408"/>
            <a:ext cx="1620000" cy="1224000"/>
          </a:xfrm>
          <a:prstGeom prst="chevron">
            <a:avLst/>
          </a:prstGeom>
          <a:solidFill>
            <a:srgbClr val="676767"/>
          </a:solidFill>
          <a:ln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948672" y="1791360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Verstehen</a:t>
            </a:r>
          </a:p>
        </p:txBody>
      </p:sp>
      <p:sp>
        <p:nvSpPr>
          <p:cNvPr id="39" name="Rechteck 38"/>
          <p:cNvSpPr/>
          <p:nvPr/>
        </p:nvSpPr>
        <p:spPr>
          <a:xfrm>
            <a:off x="4378520" y="1791360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7808368" y="1791360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9" y="2566064"/>
            <a:ext cx="826976" cy="826976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80" y="2565040"/>
            <a:ext cx="828000" cy="82800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75" y="2565040"/>
            <a:ext cx="828000" cy="82800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70" y="2565040"/>
            <a:ext cx="828000" cy="82800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65" y="2565040"/>
            <a:ext cx="828000" cy="82800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2565040"/>
            <a:ext cx="828000" cy="828000"/>
          </a:xfrm>
          <a:prstGeom prst="rect">
            <a:avLst/>
          </a:prstGeom>
        </p:spPr>
      </p:pic>
      <p:sp>
        <p:nvSpPr>
          <p:cNvPr id="47" name="Pfeil nach links 46"/>
          <p:cNvSpPr/>
          <p:nvPr/>
        </p:nvSpPr>
        <p:spPr>
          <a:xfrm>
            <a:off x="2662946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links 47"/>
          <p:cNvSpPr/>
          <p:nvPr/>
        </p:nvSpPr>
        <p:spPr>
          <a:xfrm>
            <a:off x="4377870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links 48"/>
          <p:cNvSpPr/>
          <p:nvPr/>
        </p:nvSpPr>
        <p:spPr>
          <a:xfrm>
            <a:off x="6096297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links 49"/>
          <p:cNvSpPr/>
          <p:nvPr/>
        </p:nvSpPr>
        <p:spPr>
          <a:xfrm>
            <a:off x="7808368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 nach links 50"/>
          <p:cNvSpPr/>
          <p:nvPr/>
        </p:nvSpPr>
        <p:spPr>
          <a:xfrm>
            <a:off x="9526145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301073" y="1688972"/>
            <a:ext cx="7056784" cy="331236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576115" y="4828030"/>
            <a:ext cx="6463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90C33E"/>
              </a:buClr>
            </a:pPr>
            <a:endParaRPr lang="de-DE" altLang="de-DE" dirty="0">
              <a:latin typeface="Arial" charset="0"/>
              <a:cs typeface="Arial" charset="0"/>
            </a:endParaRPr>
          </a:p>
          <a:p>
            <a:pPr lvl="1" algn="ctr">
              <a:buClr>
                <a:srgbClr val="90C33E"/>
              </a:buClr>
            </a:pPr>
            <a:r>
              <a:rPr lang="de-DE" altLang="de-DE" dirty="0"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de-DE" altLang="de-DE" dirty="0">
                <a:latin typeface="Arial" charset="0"/>
                <a:cs typeface="Arial" charset="0"/>
              </a:rPr>
              <a:t>Wie genau laufen Lehr- &amp; Lernprozesse methodisch und inhaltlich in Ihrer Heimatdisziplin ab?</a:t>
            </a:r>
          </a:p>
          <a:p>
            <a:pPr lvl="1" algn="ctr">
              <a:buClr>
                <a:srgbClr val="90C33E"/>
              </a:buClr>
            </a:pPr>
            <a:r>
              <a:rPr lang="de-DE" altLang="de-DE" dirty="0">
                <a:latin typeface="Arial" charset="0"/>
                <a:cs typeface="Arial" charset="0"/>
              </a:rPr>
              <a:t>Was läuft wann nicht optimal? 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943493"/>
            <a:ext cx="4006200" cy="26708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88" y="1943493"/>
            <a:ext cx="3516400" cy="26373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495732" y="1147306"/>
            <a:ext cx="5100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Clr>
                <a:srgbClr val="90C33E"/>
              </a:buClr>
            </a:pPr>
            <a:r>
              <a:rPr lang="de-DE" altLang="de-DE" b="1" dirty="0">
                <a:latin typeface="Arial" charset="0"/>
                <a:cs typeface="Arial" charset="0"/>
              </a:rPr>
              <a:t>Wann erlebt der „Kunde“ seine „</a:t>
            </a:r>
            <a:r>
              <a:rPr lang="de-DE" altLang="de-DE" b="1" dirty="0" err="1">
                <a:latin typeface="Arial" charset="0"/>
                <a:cs typeface="Arial" charset="0"/>
              </a:rPr>
              <a:t>Pains</a:t>
            </a:r>
            <a:r>
              <a:rPr lang="de-DE" altLang="de-DE" b="1" dirty="0">
                <a:latin typeface="Arial" charset="0"/>
                <a:cs typeface="Arial" charset="0"/>
              </a:rPr>
              <a:t>“?</a:t>
            </a:r>
          </a:p>
        </p:txBody>
      </p:sp>
    </p:spTree>
    <p:extLst>
      <p:ext uri="{BB962C8B-B14F-4D97-AF65-F5344CB8AC3E}">
        <p14:creationId xmlns:p14="http://schemas.microsoft.com/office/powerpoint/2010/main" val="318857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Customer Journey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graphicFrame>
        <p:nvGraphicFramePr>
          <p:cNvPr id="52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6927358"/>
              </p:ext>
            </p:extLst>
          </p:nvPr>
        </p:nvGraphicFramePr>
        <p:xfrm>
          <a:off x="1485900" y="1074042"/>
          <a:ext cx="9324975" cy="89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4" name="Gerader Verbinder 53"/>
          <p:cNvCxnSpPr/>
          <p:nvPr/>
        </p:nvCxnSpPr>
        <p:spPr>
          <a:xfrm flipV="1">
            <a:off x="1485899" y="4296721"/>
            <a:ext cx="9324975" cy="1133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miley 54"/>
          <p:cNvSpPr/>
          <p:nvPr/>
        </p:nvSpPr>
        <p:spPr>
          <a:xfrm>
            <a:off x="749823" y="2493101"/>
            <a:ext cx="552450" cy="590550"/>
          </a:xfrm>
          <a:prstGeom prst="smileyFac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6" name="Smiley 55"/>
          <p:cNvSpPr/>
          <p:nvPr/>
        </p:nvSpPr>
        <p:spPr>
          <a:xfrm>
            <a:off x="749823" y="4012776"/>
            <a:ext cx="552450" cy="590550"/>
          </a:xfrm>
          <a:prstGeom prst="smileyFace">
            <a:avLst>
              <a:gd name="adj" fmla="val 2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7" name="Smiley 56"/>
          <p:cNvSpPr/>
          <p:nvPr/>
        </p:nvSpPr>
        <p:spPr>
          <a:xfrm>
            <a:off x="749823" y="5404572"/>
            <a:ext cx="552450" cy="590550"/>
          </a:xfrm>
          <a:prstGeom prst="smileyFace">
            <a:avLst>
              <a:gd name="adj" fmla="val -465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4511872" y="6226533"/>
            <a:ext cx="432000" cy="4003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4943872" y="625786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Pains</a:t>
            </a:r>
            <a:r>
              <a:rPr lang="de-DE" dirty="0" smtClean="0"/>
              <a:t> (negativ)</a:t>
            </a:r>
            <a:endParaRPr lang="de-DE" dirty="0"/>
          </a:p>
        </p:txBody>
      </p:sp>
      <p:sp>
        <p:nvSpPr>
          <p:cNvPr id="60" name="Sechseck 59"/>
          <p:cNvSpPr/>
          <p:nvPr/>
        </p:nvSpPr>
        <p:spPr>
          <a:xfrm>
            <a:off x="6888096" y="6194490"/>
            <a:ext cx="504000" cy="400382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7392096" y="6257867"/>
            <a:ext cx="183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Gains</a:t>
            </a:r>
            <a:r>
              <a:rPr lang="de-DE" dirty="0" smtClean="0"/>
              <a:t> (positiv)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13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FBBD5-C2F6-481E-94C6-0B8703E9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DC6DDD2-F20F-4358-83DB-9982FFAD5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Vorstellungsrunde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B000DA6A-B206-44E0-8CE4-D724914E4606}"/>
              </a:ext>
            </a:extLst>
          </p:cNvPr>
          <p:cNvSpPr txBox="1">
            <a:spLocks/>
          </p:cNvSpPr>
          <p:nvPr/>
        </p:nvSpPr>
        <p:spPr>
          <a:xfrm>
            <a:off x="911424" y="2204864"/>
            <a:ext cx="4896544" cy="32403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1800"/>
              </a:spcAft>
              <a:buClr>
                <a:srgbClr val="97C01E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Name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Clr>
                <a:srgbClr val="97C01E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Fachrichtung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Clr>
                <a:srgbClr val="97C01E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Bisherige </a:t>
            </a:r>
            <a:r>
              <a:rPr lang="de-DE" sz="2000" dirty="0" smtClean="0">
                <a:solidFill>
                  <a:schemeClr val="tx1"/>
                </a:solidFill>
              </a:rPr>
              <a:t>Erfahrungen mit &amp; Vorstellung von Gamification</a:t>
            </a:r>
            <a:endParaRPr lang="de-DE" sz="20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Clr>
                <a:srgbClr val="97C01E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Erwartungen an das Seminar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81" y="978682"/>
            <a:ext cx="729493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98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Ideen-Matrix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32" name="Richtungspfeil 31"/>
          <p:cNvSpPr/>
          <p:nvPr/>
        </p:nvSpPr>
        <p:spPr>
          <a:xfrm>
            <a:off x="951525" y="3572408"/>
            <a:ext cx="1620000" cy="1224136"/>
          </a:xfrm>
          <a:prstGeom prst="homePlate">
            <a:avLst/>
          </a:prstGeom>
          <a:solidFill>
            <a:srgbClr val="676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Chevron 32"/>
          <p:cNvSpPr/>
          <p:nvPr/>
        </p:nvSpPr>
        <p:spPr>
          <a:xfrm>
            <a:off x="2666449" y="3573152"/>
            <a:ext cx="1620000" cy="1224000"/>
          </a:xfrm>
          <a:prstGeom prst="chevron">
            <a:avLst/>
          </a:prstGeom>
          <a:solidFill>
            <a:srgbClr val="637F13"/>
          </a:solidFill>
          <a:ln>
            <a:solidFill>
              <a:srgbClr val="637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4381373" y="3573152"/>
            <a:ext cx="1620000" cy="1224000"/>
          </a:xfrm>
          <a:prstGeom prst="chevron">
            <a:avLst/>
          </a:prstGeom>
          <a:solidFill>
            <a:srgbClr val="98C01C"/>
          </a:solidFill>
          <a:ln>
            <a:solidFill>
              <a:srgbClr val="98C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6096297" y="3573152"/>
            <a:ext cx="1620000" cy="1224000"/>
          </a:xfrm>
          <a:prstGeom prst="chevron">
            <a:avLst/>
          </a:prstGeom>
          <a:solidFill>
            <a:srgbClr val="B9E246"/>
          </a:solidFill>
          <a:ln>
            <a:solidFill>
              <a:srgbClr val="B9E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7811221" y="3573152"/>
            <a:ext cx="1620000" cy="1224000"/>
          </a:xfrm>
          <a:prstGeom prst="chevron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9526147" y="3572408"/>
            <a:ext cx="1620000" cy="1224000"/>
          </a:xfrm>
          <a:prstGeom prst="chevron">
            <a:avLst/>
          </a:prstGeom>
          <a:solidFill>
            <a:srgbClr val="676767"/>
          </a:solidFill>
          <a:ln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948672" y="1791360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4378520" y="1791360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7808368" y="1791360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Materialisieren</a:t>
            </a: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9" y="2566064"/>
            <a:ext cx="826976" cy="826976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80" y="2565040"/>
            <a:ext cx="828000" cy="82800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75" y="2565040"/>
            <a:ext cx="828000" cy="82800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70" y="2565040"/>
            <a:ext cx="828000" cy="82800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65" y="2565040"/>
            <a:ext cx="828000" cy="82800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2565040"/>
            <a:ext cx="828000" cy="828000"/>
          </a:xfrm>
          <a:prstGeom prst="rect">
            <a:avLst/>
          </a:prstGeom>
        </p:spPr>
      </p:pic>
      <p:sp>
        <p:nvSpPr>
          <p:cNvPr id="47" name="Pfeil nach links 46"/>
          <p:cNvSpPr/>
          <p:nvPr/>
        </p:nvSpPr>
        <p:spPr>
          <a:xfrm>
            <a:off x="2662946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links 47"/>
          <p:cNvSpPr/>
          <p:nvPr/>
        </p:nvSpPr>
        <p:spPr>
          <a:xfrm>
            <a:off x="4377870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links 48"/>
          <p:cNvSpPr/>
          <p:nvPr/>
        </p:nvSpPr>
        <p:spPr>
          <a:xfrm>
            <a:off x="6096297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links 49"/>
          <p:cNvSpPr/>
          <p:nvPr/>
        </p:nvSpPr>
        <p:spPr>
          <a:xfrm>
            <a:off x="7808368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 nach links 50"/>
          <p:cNvSpPr/>
          <p:nvPr/>
        </p:nvSpPr>
        <p:spPr>
          <a:xfrm>
            <a:off x="9526145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79408" y="1688972"/>
            <a:ext cx="7056784" cy="331236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16" y="1764369"/>
            <a:ext cx="4726280" cy="31434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42" y="1764369"/>
            <a:ext cx="2095646" cy="3143469"/>
          </a:xfrm>
          <a:prstGeom prst="rect">
            <a:avLst/>
          </a:prstGeom>
        </p:spPr>
      </p:pic>
      <p:sp>
        <p:nvSpPr>
          <p:cNvPr id="57" name="Rechteck 56"/>
          <p:cNvSpPr/>
          <p:nvPr/>
        </p:nvSpPr>
        <p:spPr>
          <a:xfrm>
            <a:off x="1667117" y="5024466"/>
            <a:ext cx="8757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90C33E"/>
              </a:buClr>
            </a:pPr>
            <a:r>
              <a:rPr lang="de-DE" altLang="de-DE" dirty="0">
                <a:latin typeface="Arial" charset="0"/>
                <a:cs typeface="Arial" charset="0"/>
              </a:rPr>
              <a:t>Wie könnte eine exemplarische Idee (bodenständig oder „Dark </a:t>
            </a:r>
            <a:r>
              <a:rPr lang="de-DE" altLang="de-DE" dirty="0" err="1">
                <a:latin typeface="Arial" charset="0"/>
                <a:cs typeface="Arial" charset="0"/>
              </a:rPr>
              <a:t>Horse</a:t>
            </a:r>
            <a:r>
              <a:rPr lang="de-DE" altLang="de-DE" dirty="0">
                <a:latin typeface="Arial" charset="0"/>
                <a:cs typeface="Arial" charset="0"/>
              </a:rPr>
              <a:t>“) umgesetzt werden? Es kann sich hierbei um ein Tool, ein Produkt etc. handeln. </a:t>
            </a:r>
          </a:p>
          <a:p>
            <a:pPr lvl="1" algn="ctr">
              <a:buClr>
                <a:srgbClr val="90C33E"/>
              </a:buClr>
            </a:pPr>
            <a:endParaRPr lang="de-DE" altLang="de-DE" dirty="0">
              <a:latin typeface="Arial" charset="0"/>
              <a:cs typeface="Arial" charset="0"/>
            </a:endParaRPr>
          </a:p>
          <a:p>
            <a:pPr lvl="1" algn="ctr">
              <a:buClr>
                <a:srgbClr val="90C33E"/>
              </a:buClr>
            </a:pPr>
            <a:r>
              <a:rPr lang="de-DE" altLang="de-DE" b="1" dirty="0">
                <a:latin typeface="Arial" charset="0"/>
                <a:cs typeface="Arial" charset="0"/>
              </a:rPr>
              <a:t>Think outside </a:t>
            </a:r>
            <a:r>
              <a:rPr lang="de-DE" altLang="de-DE" b="1" dirty="0" err="1">
                <a:latin typeface="Arial" charset="0"/>
                <a:cs typeface="Arial" charset="0"/>
              </a:rPr>
              <a:t>the</a:t>
            </a:r>
            <a:r>
              <a:rPr lang="de-DE" altLang="de-DE" b="1" dirty="0">
                <a:latin typeface="Arial" charset="0"/>
                <a:cs typeface="Arial" charset="0"/>
              </a:rPr>
              <a:t> box – und entwickeln Sie ein Konzept!</a:t>
            </a:r>
          </a:p>
        </p:txBody>
      </p:sp>
    </p:spTree>
    <p:extLst>
      <p:ext uri="{BB962C8B-B14F-4D97-AF65-F5344CB8AC3E}">
        <p14:creationId xmlns:p14="http://schemas.microsoft.com/office/powerpoint/2010/main" val="5121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Ideen-Matrix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79408" y="1688972"/>
            <a:ext cx="7056784" cy="331236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45" y="328191"/>
            <a:ext cx="6558110" cy="62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2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23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FBBD5-C2F6-481E-94C6-0B8703E9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Gamification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DC6DDD2-F20F-4358-83DB-9982FFAD5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Video-Wiederholung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681865"/>
            <a:ext cx="7210556" cy="438642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39416" y="1034845"/>
            <a:ext cx="10297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„Gamification is the use of game design elements in non-game contexts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  <a:p>
            <a:pPr algn="ctr">
              <a:defRPr/>
            </a:pPr>
            <a:r>
              <a:rPr lang="de-DE" sz="1200" dirty="0"/>
              <a:t>(Burke &amp; Gartner, 2014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64" y="3875076"/>
            <a:ext cx="1584176" cy="158417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4319">
            <a:off x="1818782" y="3294134"/>
            <a:ext cx="1828779" cy="18287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5" y="2164347"/>
            <a:ext cx="1287182" cy="128718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731" y="2277882"/>
            <a:ext cx="1173647" cy="11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FBBD5-C2F6-481E-94C6-0B8703E9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Gamification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DC6DDD2-F20F-4358-83DB-9982FFAD5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Video-Wiederholung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870870" y="1601048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500074" y="1601048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685472" y="1601048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943878" y="1601048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314676" y="1601048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129278" y="1601048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70870" y="4003671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500074" y="4003671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685472" y="4003671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9943878" y="4003671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314676" y="4003671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8129278" y="4003671"/>
            <a:ext cx="1368000" cy="1368000"/>
          </a:xfrm>
          <a:prstGeom prst="ellipse">
            <a:avLst/>
          </a:prstGeom>
          <a:solidFill>
            <a:srgbClr val="98C01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75" marR="0" lvl="0" indent="-549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70" y="1907048"/>
            <a:ext cx="756000" cy="756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72" y="1876908"/>
            <a:ext cx="756000" cy="756000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4606973" y="1925022"/>
            <a:ext cx="1172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VS.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76" y="1907048"/>
            <a:ext cx="756000" cy="756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8" y="1876908"/>
            <a:ext cx="756000" cy="756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878" y="1900965"/>
            <a:ext cx="756000" cy="756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70" y="4309671"/>
            <a:ext cx="756000" cy="7560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72" y="4309671"/>
            <a:ext cx="756000" cy="75600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74" y="4309671"/>
            <a:ext cx="756000" cy="75600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76" y="4309671"/>
            <a:ext cx="756000" cy="7560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8" y="4309671"/>
            <a:ext cx="756000" cy="7560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878" y="4309671"/>
            <a:ext cx="756000" cy="756000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263352" y="3002446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Konflikt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077954" y="3003013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Kollaboration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892556" y="3003013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Wettbewerb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707158" y="3002983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Strategie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521760" y="3002446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Zufall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9336360" y="2999078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Ästhetik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263352" y="5378302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Thema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077954" y="5378302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Geschichte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900907" y="5379237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Ressourcen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5707157" y="5378302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Zeit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7521760" y="5378302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Belohnung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9338388" y="5378302"/>
            <a:ext cx="2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38238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1" grpId="0" animBg="1"/>
      <p:bldP spid="37" grpId="0"/>
      <p:bldP spid="40" grpId="0"/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FBBD5-C2F6-481E-94C6-0B8703E9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Gamification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DC6DDD2-F20F-4358-83DB-9982FFAD5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Video-Wiederholung</a:t>
            </a:r>
            <a:endParaRPr lang="de-DE" dirty="0"/>
          </a:p>
        </p:txBody>
      </p:sp>
      <p:pic>
        <p:nvPicPr>
          <p:cNvPr id="49" name="Picture 2" descr="Bildergebnis für digitalko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55"/>
          <a:stretch/>
        </p:blipFill>
        <p:spPr bwMode="auto">
          <a:xfrm>
            <a:off x="0" y="1823679"/>
            <a:ext cx="5976664" cy="4046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seriousgaming.tudelft.nl/media/filer_public/64/c5/64c56e80-6e72-4224-91be-9adadb9de98e/held_screenshot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"/>
          <a:stretch/>
        </p:blipFill>
        <p:spPr bwMode="auto">
          <a:xfrm>
            <a:off x="6162557" y="1821652"/>
            <a:ext cx="6029443" cy="40556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feld 50"/>
          <p:cNvSpPr txBox="1"/>
          <p:nvPr/>
        </p:nvSpPr>
        <p:spPr>
          <a:xfrm>
            <a:off x="1696814" y="1247615"/>
            <a:ext cx="258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Gamification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885760" y="1247614"/>
            <a:ext cx="258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Serious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Game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7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79" y="1059989"/>
            <a:ext cx="6264696" cy="53933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612395" y="2085459"/>
            <a:ext cx="544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Spielerisches </a:t>
            </a:r>
            <a:r>
              <a:rPr lang="de-DE" b="1" dirty="0" err="1"/>
              <a:t>Audience</a:t>
            </a:r>
            <a:r>
              <a:rPr lang="de-DE" b="1" dirty="0"/>
              <a:t> Response System (ARS)</a:t>
            </a:r>
            <a:endParaRPr lang="de-DE" b="1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6612395" y="2682359"/>
            <a:ext cx="3744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kahoot.it im Browser öffnen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angezeigten Pin eingeben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Nickname</a:t>
            </a:r>
            <a:r>
              <a:rPr lang="de-DE" dirty="0"/>
              <a:t> wählen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Spiel starten!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Gamification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Testphase </a:t>
            </a:r>
            <a:r>
              <a:rPr lang="de-DE" dirty="0" err="1"/>
              <a:t>Kahoot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6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79" y="1059989"/>
            <a:ext cx="6264696" cy="53933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612395" y="2085459"/>
            <a:ext cx="544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Zugangsdaten </a:t>
            </a:r>
            <a:r>
              <a:rPr lang="de-DE" b="1" dirty="0" err="1" smtClean="0"/>
              <a:t>kahoot</a:t>
            </a:r>
            <a:r>
              <a:rPr lang="de-DE" b="1" dirty="0" smtClean="0"/>
              <a:t> für </a:t>
            </a:r>
            <a:r>
              <a:rPr lang="de-DE" b="1" dirty="0" err="1" smtClean="0"/>
              <a:t>Breakout</a:t>
            </a:r>
            <a:r>
              <a:rPr lang="de-DE" b="1" dirty="0" smtClean="0"/>
              <a:t> Session:</a:t>
            </a:r>
            <a:endParaRPr lang="de-DE" b="1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6612395" y="2682359"/>
            <a:ext cx="37444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hlinkClick r:id="rId4"/>
              </a:rPr>
              <a:t>p1@ima-zlw-ifu.rwth-aachen.de</a:t>
            </a:r>
            <a:r>
              <a:rPr lang="de-DE" dirty="0"/>
              <a:t> (</a:t>
            </a:r>
            <a:r>
              <a:rPr lang="de-DE" dirty="0" smtClean="0"/>
              <a:t>p1IMAIfU, PW: 01GamMR20)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hlinkClick r:id="rId5"/>
              </a:rPr>
              <a:t>p2@ima-zlw-ifu.rwth-aachen.de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smtClean="0"/>
              <a:t>p2IMAIfU</a:t>
            </a:r>
            <a:r>
              <a:rPr lang="de-DE" dirty="0"/>
              <a:t>, PW: </a:t>
            </a:r>
            <a:r>
              <a:rPr lang="de-DE" dirty="0" smtClean="0"/>
              <a:t>02GamMR20</a:t>
            </a:r>
            <a:r>
              <a:rPr lang="de-DE" dirty="0"/>
              <a:t>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hlinkClick r:id="rId6"/>
              </a:rPr>
              <a:t>p3@ima-zlw-ifu.rwth-aachen.de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smtClean="0"/>
              <a:t>p3IMAIfU</a:t>
            </a:r>
            <a:r>
              <a:rPr lang="de-DE" dirty="0"/>
              <a:t>, PW: </a:t>
            </a:r>
            <a:r>
              <a:rPr lang="de-DE" dirty="0" smtClean="0"/>
              <a:t>03GamMR20</a:t>
            </a:r>
            <a:r>
              <a:rPr lang="de-DE" dirty="0"/>
              <a:t>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hlinkClick r:id="rId7"/>
              </a:rPr>
              <a:t>p4@ima-zlw-ifu.rwth-aachen.de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smtClean="0"/>
              <a:t>p4IMAIfU</a:t>
            </a:r>
            <a:r>
              <a:rPr lang="de-DE" dirty="0"/>
              <a:t>, PW: </a:t>
            </a:r>
            <a:r>
              <a:rPr lang="de-DE" dirty="0" smtClean="0"/>
              <a:t>04GamMR20)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Gamification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Testphase </a:t>
            </a:r>
            <a:r>
              <a:rPr lang="de-DE" dirty="0" err="1"/>
              <a:t>Kahoot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35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4864"/>
            <a:ext cx="3094740" cy="26642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Gamification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Reflexion </a:t>
            </a:r>
            <a:r>
              <a:rPr lang="de-DE" dirty="0" err="1" smtClean="0"/>
              <a:t>Kahoot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06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1400"/>
            <a:ext cx="6775238" cy="51239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557" flipH="1">
            <a:off x="4920758" y="4515893"/>
            <a:ext cx="3520225" cy="264016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032104" y="672068"/>
            <a:ext cx="544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Zugangsdaten für </a:t>
            </a:r>
            <a:r>
              <a:rPr lang="de-DE" b="1" dirty="0" err="1" smtClean="0"/>
              <a:t>Breakout</a:t>
            </a:r>
            <a:r>
              <a:rPr lang="de-DE" b="1" dirty="0" smtClean="0"/>
              <a:t> Session:</a:t>
            </a:r>
            <a:endParaRPr lang="de-DE" b="1" u="sng" dirty="0"/>
          </a:p>
        </p:txBody>
      </p:sp>
      <p:sp>
        <p:nvSpPr>
          <p:cNvPr id="8" name="Textfeld 7"/>
          <p:cNvSpPr txBox="1"/>
          <p:nvPr/>
        </p:nvSpPr>
        <p:spPr>
          <a:xfrm>
            <a:off x="7032104" y="1268760"/>
            <a:ext cx="5040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Breakout</a:t>
            </a:r>
            <a:r>
              <a:rPr lang="de-DE" dirty="0" smtClean="0"/>
              <a:t> Session 01: </a:t>
            </a:r>
            <a:r>
              <a:rPr lang="de-DE" dirty="0">
                <a:hlinkClick r:id="rId5"/>
              </a:rPr>
              <a:t>https://sites.google.com/view/ellidigitalescape01/startseite</a:t>
            </a:r>
            <a:r>
              <a:rPr lang="de-DE" dirty="0"/>
              <a:t> 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Breakout</a:t>
            </a:r>
            <a:r>
              <a:rPr lang="de-DE" dirty="0" smtClean="0"/>
              <a:t> Session 02: </a:t>
            </a:r>
            <a:r>
              <a:rPr lang="de-DE" dirty="0">
                <a:hlinkClick r:id="rId6"/>
              </a:rPr>
              <a:t>https://</a:t>
            </a:r>
            <a:r>
              <a:rPr lang="de-DE" dirty="0" smtClean="0">
                <a:hlinkClick r:id="rId6"/>
              </a:rPr>
              <a:t>sites.google.com/view/ellidigitalescape02/startseite</a:t>
            </a:r>
            <a:r>
              <a:rPr lang="de-DE" dirty="0" smtClean="0"/>
              <a:t> </a:t>
            </a:r>
            <a:endParaRPr lang="de-DE" dirty="0"/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Breakout</a:t>
            </a:r>
            <a:r>
              <a:rPr lang="de-DE" dirty="0" smtClean="0"/>
              <a:t> Session 03: </a:t>
            </a:r>
            <a:r>
              <a:rPr lang="de-DE" dirty="0">
                <a:hlinkClick r:id="rId7"/>
              </a:rPr>
              <a:t>https://</a:t>
            </a:r>
            <a:r>
              <a:rPr lang="de-DE" dirty="0" smtClean="0">
                <a:hlinkClick r:id="rId7"/>
              </a:rPr>
              <a:t>sites.google.com/view/ellidigitalescape03/startseite</a:t>
            </a:r>
            <a:r>
              <a:rPr lang="de-DE" dirty="0" smtClean="0"/>
              <a:t> </a:t>
            </a:r>
            <a:endParaRPr lang="de-DE" dirty="0"/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Breakout</a:t>
            </a:r>
            <a:r>
              <a:rPr lang="de-DE" dirty="0"/>
              <a:t> Session 04: </a:t>
            </a:r>
            <a:r>
              <a:rPr lang="de-DE" dirty="0">
                <a:hlinkClick r:id="rId8"/>
              </a:rPr>
              <a:t>https://</a:t>
            </a:r>
            <a:r>
              <a:rPr lang="de-DE" dirty="0" smtClean="0">
                <a:hlinkClick r:id="rId8"/>
              </a:rPr>
              <a:t>sites.google.com/view/ellidigitalescape04/startseite</a:t>
            </a:r>
            <a:r>
              <a:rPr lang="de-DE" dirty="0" smtClean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Gamification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Digital </a:t>
            </a:r>
            <a:r>
              <a:rPr lang="de-DE" dirty="0" err="1" smtClean="0"/>
              <a:t>Escape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1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Larissa">
  <a:themeElements>
    <a:clrScheme name="Elli">
      <a:dk1>
        <a:srgbClr val="000000"/>
      </a:dk1>
      <a:lt1>
        <a:srgbClr val="FFFFFF"/>
      </a:lt1>
      <a:dk2>
        <a:srgbClr val="141616"/>
      </a:dk2>
      <a:lt2>
        <a:srgbClr val="E8F1FA"/>
      </a:lt2>
      <a:accent1>
        <a:srgbClr val="637F13"/>
      </a:accent1>
      <a:accent2>
        <a:srgbClr val="97C01E"/>
      </a:accent2>
      <a:accent3>
        <a:srgbClr val="C3E660"/>
      </a:accent3>
      <a:accent4>
        <a:srgbClr val="D3D3D1"/>
      </a:accent4>
      <a:accent5>
        <a:srgbClr val="C8C8C8"/>
      </a:accent5>
      <a:accent6>
        <a:srgbClr val="5E6600"/>
      </a:accent6>
      <a:hlink>
        <a:srgbClr val="081623"/>
      </a:hlink>
      <a:folHlink>
        <a:srgbClr val="296F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893</Words>
  <Application>Microsoft Office PowerPoint</Application>
  <PresentationFormat>Breitbild</PresentationFormat>
  <Paragraphs>160</Paragraphs>
  <Slides>22</Slides>
  <Notes>20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Century Schoolbook</vt:lpstr>
      <vt:lpstr>Segoe UI Light</vt:lpstr>
      <vt:lpstr>Symbol</vt:lpstr>
      <vt:lpstr>Wingdings</vt:lpstr>
      <vt:lpstr>Larissa</vt:lpstr>
      <vt:lpstr>PowerPoint-Präsentation</vt:lpstr>
      <vt:lpstr>Organisatorisches</vt:lpstr>
      <vt:lpstr>Gamification</vt:lpstr>
      <vt:lpstr>Gamification</vt:lpstr>
      <vt:lpstr>Gamification</vt:lpstr>
      <vt:lpstr>Gamification</vt:lpstr>
      <vt:lpstr>Gamification</vt:lpstr>
      <vt:lpstr>Gamification</vt:lpstr>
      <vt:lpstr>Gamification</vt:lpstr>
      <vt:lpstr>Gamification</vt:lpstr>
      <vt:lpstr>Digital Escape Room</vt:lpstr>
      <vt:lpstr>Digital Escape Room</vt:lpstr>
      <vt:lpstr>Digital Escape Room</vt:lpstr>
      <vt:lpstr>Digital Escape Room</vt:lpstr>
      <vt:lpstr>Digital Escape Room</vt:lpstr>
      <vt:lpstr>Digital Escape Room</vt:lpstr>
      <vt:lpstr>Gamification</vt:lpstr>
      <vt:lpstr>Design Thinking</vt:lpstr>
      <vt:lpstr>Design Thinking</vt:lpstr>
      <vt:lpstr>Design Thinking</vt:lpstr>
      <vt:lpstr>Design Thinking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Nina Schiffeler</cp:lastModifiedBy>
  <cp:revision>1007</cp:revision>
  <cp:lastPrinted>2018-08-01T06:21:14Z</cp:lastPrinted>
  <dcterms:created xsi:type="dcterms:W3CDTF">2012-08-14T08:12:56Z</dcterms:created>
  <dcterms:modified xsi:type="dcterms:W3CDTF">2020-11-11T10:46:21Z</dcterms:modified>
</cp:coreProperties>
</file>