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3.xml" ContentType="application/vnd.openxmlformats-officedocument.presentationml.tags+xml"/>
  <Override PartName="/ppt/notesSlides/notesSlide45.xml" ContentType="application/vnd.openxmlformats-officedocument.presentationml.notesSlide+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tags/tag36.xml" ContentType="application/vnd.openxmlformats-officedocument.presentationml.tags+xml"/>
  <Override PartName="/ppt/notesSlides/notesSlide48.xml" ContentType="application/vnd.openxmlformats-officedocument.presentationml.notesSlide+xml"/>
  <Override PartName="/ppt/tags/tag37.xml" ContentType="application/vnd.openxmlformats-officedocument.presentationml.tags+xml"/>
  <Override PartName="/ppt/notesSlides/notesSlide49.xml" ContentType="application/vnd.openxmlformats-officedocument.presentationml.notesSlide+xml"/>
  <Override PartName="/ppt/tags/tag38.xml" ContentType="application/vnd.openxmlformats-officedocument.presentationml.tags+xml"/>
  <Override PartName="/ppt/notesSlides/notesSlide50.xml" ContentType="application/vnd.openxmlformats-officedocument.presentationml.notesSlide+xml"/>
  <Override PartName="/ppt/tags/tag39.xml" ContentType="application/vnd.openxmlformats-officedocument.presentationml.tags+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tags/tag4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42.xml" ContentType="application/vnd.openxmlformats-officedocument.presentationml.tags+xml"/>
  <Override PartName="/ppt/notesSlides/notesSlide5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3.xml" ContentType="application/vnd.openxmlformats-officedocument.presentationml.tags+xml"/>
  <Override PartName="/ppt/notesSlides/notesSlide56.xml" ContentType="application/vnd.openxmlformats-officedocument.presentationml.notesSlide+xml"/>
  <Override PartName="/ppt/tags/tag44.xml" ContentType="application/vnd.openxmlformats-officedocument.presentationml.tags+xml"/>
  <Override PartName="/ppt/notesSlides/notesSlide57.xml" ContentType="application/vnd.openxmlformats-officedocument.presentationml.notesSlide+xml"/>
  <Override PartName="/ppt/tags/tag45.xml" ContentType="application/vnd.openxmlformats-officedocument.presentationml.tags+xml"/>
  <Override PartName="/ppt/notesSlides/notesSlide58.xml" ContentType="application/vnd.openxmlformats-officedocument.presentationml.notesSlide+xml"/>
  <Override PartName="/ppt/tags/tag46.xml" ContentType="application/vnd.openxmlformats-officedocument.presentationml.tags+xml"/>
  <Override PartName="/ppt/notesSlides/notesSlide59.xml" ContentType="application/vnd.openxmlformats-officedocument.presentationml.notesSlide+xml"/>
  <Override PartName="/ppt/tags/tag47.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48.xml" ContentType="application/vnd.openxmlformats-officedocument.presentationml.tags+xml"/>
  <Override PartName="/ppt/notesSlides/notesSlide62.xml" ContentType="application/vnd.openxmlformats-officedocument.presentationml.notesSlide+xml"/>
  <Override PartName="/ppt/tags/tag49.xml" ContentType="application/vnd.openxmlformats-officedocument.presentationml.tags+xml"/>
  <Override PartName="/ppt/notesSlides/notesSlide63.xml" ContentType="application/vnd.openxmlformats-officedocument.presentationml.notesSlide+xml"/>
  <Override PartName="/ppt/tags/tag50.xml" ContentType="application/vnd.openxmlformats-officedocument.presentationml.tags+xml"/>
  <Override PartName="/ppt/notesSlides/notesSlide64.xml" ContentType="application/vnd.openxmlformats-officedocument.presentationml.notesSlide+xml"/>
  <Override PartName="/ppt/tags/tag51.xml" ContentType="application/vnd.openxmlformats-officedocument.presentationml.tags+xml"/>
  <Override PartName="/ppt/notesSlides/notesSlide65.xml" ContentType="application/vnd.openxmlformats-officedocument.presentationml.notesSlide+xml"/>
  <Override PartName="/ppt/tags/tag52.xml" ContentType="application/vnd.openxmlformats-officedocument.presentationml.tags+xml"/>
  <Override PartName="/ppt/notesSlides/notesSlide66.xml" ContentType="application/vnd.openxmlformats-officedocument.presentationml.notesSlide+xml"/>
  <Override PartName="/ppt/tags/tag53.xml" ContentType="application/vnd.openxmlformats-officedocument.presentationml.tags+xml"/>
  <Override PartName="/ppt/notesSlides/notesSlide67.xml" ContentType="application/vnd.openxmlformats-officedocument.presentationml.notesSlide+xml"/>
  <Override PartName="/ppt/tags/tag54.xml" ContentType="application/vnd.openxmlformats-officedocument.presentationml.tags+xml"/>
  <Override PartName="/ppt/notesSlides/notesSlide68.xml" ContentType="application/vnd.openxmlformats-officedocument.presentationml.notesSlide+xml"/>
  <Override PartName="/ppt/tags/tag55.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56.xml" ContentType="application/vnd.openxmlformats-officedocument.presentationml.tags+xml"/>
  <Override PartName="/ppt/notesSlides/notesSlide71.xml" ContentType="application/vnd.openxmlformats-officedocument.presentationml.notesSlide+xml"/>
  <Override PartName="/ppt/tags/tag57.xml" ContentType="application/vnd.openxmlformats-officedocument.presentationml.tags+xml"/>
  <Override PartName="/ppt/notesSlides/notesSlide72.xml" ContentType="application/vnd.openxmlformats-officedocument.presentationml.notesSlide+xml"/>
  <Override PartName="/ppt/tags/tag58.xml" ContentType="application/vnd.openxmlformats-officedocument.presentationml.tags+xml"/>
  <Override PartName="/ppt/notesSlides/notesSlide73.xml" ContentType="application/vnd.openxmlformats-officedocument.presentationml.notesSlide+xml"/>
  <Override PartName="/ppt/tags/tag59.xml" ContentType="application/vnd.openxmlformats-officedocument.presentationml.tags+xml"/>
  <Override PartName="/ppt/notesSlides/notesSlide74.xml" ContentType="application/vnd.openxmlformats-officedocument.presentationml.notesSlide+xml"/>
  <Override PartName="/ppt/tags/tag60.xml" ContentType="application/vnd.openxmlformats-officedocument.presentationml.tags+xml"/>
  <Override PartName="/ppt/notesSlides/notesSlide75.xml" ContentType="application/vnd.openxmlformats-officedocument.presentationml.notesSlide+xml"/>
  <Override PartName="/ppt/tags/tag61.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62.xml" ContentType="application/vnd.openxmlformats-officedocument.presentationml.tags+xml"/>
  <Override PartName="/ppt/notesSlides/notesSlide78.xml" ContentType="application/vnd.openxmlformats-officedocument.presentationml.notesSlide+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8" r:id="rId2"/>
  </p:sldMasterIdLst>
  <p:notesMasterIdLst>
    <p:notesMasterId r:id="rId81"/>
  </p:notesMasterIdLst>
  <p:handoutMasterIdLst>
    <p:handoutMasterId r:id="rId82"/>
  </p:handoutMasterIdLst>
  <p:sldIdLst>
    <p:sldId id="614" r:id="rId3"/>
    <p:sldId id="572" r:id="rId4"/>
    <p:sldId id="552" r:id="rId5"/>
    <p:sldId id="556" r:id="rId6"/>
    <p:sldId id="558" r:id="rId7"/>
    <p:sldId id="608" r:id="rId8"/>
    <p:sldId id="560" r:id="rId9"/>
    <p:sldId id="561" r:id="rId10"/>
    <p:sldId id="573" r:id="rId11"/>
    <p:sldId id="428" r:id="rId12"/>
    <p:sldId id="430" r:id="rId13"/>
    <p:sldId id="431" r:id="rId14"/>
    <p:sldId id="592" r:id="rId15"/>
    <p:sldId id="609" r:id="rId16"/>
    <p:sldId id="429" r:id="rId17"/>
    <p:sldId id="574" r:id="rId18"/>
    <p:sldId id="491" r:id="rId19"/>
    <p:sldId id="439" r:id="rId20"/>
    <p:sldId id="438" r:id="rId21"/>
    <p:sldId id="603" r:id="rId22"/>
    <p:sldId id="584" r:id="rId23"/>
    <p:sldId id="600" r:id="rId24"/>
    <p:sldId id="604" r:id="rId25"/>
    <p:sldId id="492" r:id="rId26"/>
    <p:sldId id="590" r:id="rId27"/>
    <p:sldId id="606" r:id="rId28"/>
    <p:sldId id="594" r:id="rId29"/>
    <p:sldId id="441" r:id="rId30"/>
    <p:sldId id="494" r:id="rId31"/>
    <p:sldId id="589" r:id="rId32"/>
    <p:sldId id="598" r:id="rId33"/>
    <p:sldId id="588" r:id="rId34"/>
    <p:sldId id="586" r:id="rId35"/>
    <p:sldId id="599" r:id="rId36"/>
    <p:sldId id="587" r:id="rId37"/>
    <p:sldId id="575" r:id="rId38"/>
    <p:sldId id="581" r:id="rId39"/>
    <p:sldId id="443" r:id="rId40"/>
    <p:sldId id="562" r:id="rId41"/>
    <p:sldId id="565" r:id="rId42"/>
    <p:sldId id="569" r:id="rId43"/>
    <p:sldId id="570" r:id="rId44"/>
    <p:sldId id="571" r:id="rId45"/>
    <p:sldId id="601" r:id="rId46"/>
    <p:sldId id="597" r:id="rId47"/>
    <p:sldId id="602" r:id="rId48"/>
    <p:sldId id="445" r:id="rId49"/>
    <p:sldId id="446" r:id="rId50"/>
    <p:sldId id="596" r:id="rId51"/>
    <p:sldId id="595" r:id="rId52"/>
    <p:sldId id="495" r:id="rId53"/>
    <p:sldId id="450" r:id="rId54"/>
    <p:sldId id="576" r:id="rId55"/>
    <p:sldId id="454" r:id="rId56"/>
    <p:sldId id="607" r:id="rId57"/>
    <p:sldId id="455" r:id="rId58"/>
    <p:sldId id="457" r:id="rId59"/>
    <p:sldId id="458" r:id="rId60"/>
    <p:sldId id="605" r:id="rId61"/>
    <p:sldId id="577" r:id="rId62"/>
    <p:sldId id="459" r:id="rId63"/>
    <p:sldId id="460" r:id="rId64"/>
    <p:sldId id="505" r:id="rId65"/>
    <p:sldId id="463" r:id="rId66"/>
    <p:sldId id="465" r:id="rId67"/>
    <p:sldId id="466" r:id="rId68"/>
    <p:sldId id="467" r:id="rId69"/>
    <p:sldId id="613" r:id="rId70"/>
    <p:sldId id="578" r:id="rId71"/>
    <p:sldId id="478" r:id="rId72"/>
    <p:sldId id="480" r:id="rId73"/>
    <p:sldId id="611" r:id="rId74"/>
    <p:sldId id="610" r:id="rId75"/>
    <p:sldId id="512" r:id="rId76"/>
    <p:sldId id="482" r:id="rId77"/>
    <p:sldId id="579" r:id="rId78"/>
    <p:sldId id="580" r:id="rId79"/>
    <p:sldId id="268" r:id="rId80"/>
  </p:sldIdLst>
  <p:sldSz cx="12192000" cy="6858000"/>
  <p:notesSz cx="7099300" cy="10234613"/>
  <p:custDataLst>
    <p:tags r:id="rId8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08"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Kerstin Groß" initials="KG" lastIdx="361" clrIdx="0">
    <p:extLst>
      <p:ext uri="{19B8F6BF-5375-455C-9EA6-DF929625EA0E}">
        <p15:presenceInfo xmlns:p15="http://schemas.microsoft.com/office/powerpoint/2012/main" userId="S-1-5-21-1957124611-379390125-2798390094-1286" providerId="AD"/>
      </p:ext>
    </p:extLst>
  </p:cmAuthor>
  <p:cmAuthor id="3" name="Sarah Mohammadian" initials="SM" lastIdx="8" clrIdx="1">
    <p:extLst>
      <p:ext uri="{19B8F6BF-5375-455C-9EA6-DF929625EA0E}">
        <p15:presenceInfo xmlns:p15="http://schemas.microsoft.com/office/powerpoint/2012/main" userId="Sarah Mohammad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6CC"/>
    <a:srgbClr val="CDDDB9"/>
    <a:srgbClr val="4D4D4D"/>
    <a:srgbClr val="9C9E9F"/>
    <a:srgbClr val="97C01E"/>
    <a:srgbClr val="FFFFFF"/>
    <a:srgbClr val="D3D3D1"/>
    <a:srgbClr val="646567"/>
    <a:srgbClr val="CFD1D2"/>
    <a:srgbClr val="C3E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1" autoAdjust="0"/>
    <p:restoredTop sz="75000" autoAdjust="0"/>
  </p:normalViewPr>
  <p:slideViewPr>
    <p:cSldViewPr>
      <p:cViewPr varScale="1">
        <p:scale>
          <a:sx n="81" d="100"/>
          <a:sy n="81" d="100"/>
        </p:scale>
        <p:origin x="204" y="96"/>
      </p:cViewPr>
      <p:guideLst>
        <p:guide orient="horz" pos="2160"/>
        <p:guide pos="6108"/>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101" d="100"/>
          <a:sy n="101" d="100"/>
        </p:scale>
        <p:origin x="355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19"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tlas\p\ZLW\ELLI_2\10_Seminargesch&#228;ft\&#220;berarbeitung\&#220;berarbeitung%20Diversity%20WS\Microsoft%20PowerPoint%20-%20Falkenstein_Pr&#228;sentation_PPT-konvertie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'Table 2'!$C$1:$C$2</c:f>
              <c:strCache>
                <c:ptCount val="2"/>
                <c:pt idx="1">
                  <c:v>sozial</c:v>
                </c:pt>
              </c:strCache>
            </c:strRef>
          </c:tx>
          <c:spPr>
            <a:ln w="19050" cap="rnd">
              <a:solidFill>
                <a:schemeClr val="tx1"/>
              </a:solidFill>
              <a:prstDash val="sysDash"/>
              <a:round/>
            </a:ln>
            <a:effectLst/>
          </c:spPr>
          <c:marker>
            <c:symbol val="none"/>
          </c:marker>
          <c:xVal>
            <c:numRef>
              <c:f>'Table 2'!$B$3:$B$8</c:f>
              <c:numCache>
                <c:formatCode>General</c:formatCode>
                <c:ptCount val="6"/>
                <c:pt idx="0">
                  <c:v>0</c:v>
                </c:pt>
                <c:pt idx="1">
                  <c:v>20</c:v>
                </c:pt>
                <c:pt idx="2">
                  <c:v>30</c:v>
                </c:pt>
                <c:pt idx="3">
                  <c:v>60</c:v>
                </c:pt>
                <c:pt idx="4">
                  <c:v>80</c:v>
                </c:pt>
                <c:pt idx="5">
                  <c:v>90</c:v>
                </c:pt>
              </c:numCache>
            </c:numRef>
          </c:xVal>
          <c:yVal>
            <c:numRef>
              <c:f>'Table 2'!$C$3:$C$8</c:f>
              <c:numCache>
                <c:formatCode>0%</c:formatCode>
                <c:ptCount val="6"/>
                <c:pt idx="0">
                  <c:v>0.1</c:v>
                </c:pt>
                <c:pt idx="1">
                  <c:v>0.5</c:v>
                </c:pt>
                <c:pt idx="2">
                  <c:v>0.6</c:v>
                </c:pt>
                <c:pt idx="3">
                  <c:v>0.8</c:v>
                </c:pt>
                <c:pt idx="4">
                  <c:v>0.9</c:v>
                </c:pt>
                <c:pt idx="5">
                  <c:v>0.89</c:v>
                </c:pt>
              </c:numCache>
            </c:numRef>
          </c:yVal>
          <c:smooth val="1"/>
          <c:extLst>
            <c:ext xmlns:c16="http://schemas.microsoft.com/office/drawing/2014/chart" uri="{C3380CC4-5D6E-409C-BE32-E72D297353CC}">
              <c16:uniqueId val="{00000000-0EED-43E0-A8D8-AD0BB1BCA97E}"/>
            </c:ext>
          </c:extLst>
        </c:ser>
        <c:ser>
          <c:idx val="1"/>
          <c:order val="1"/>
          <c:tx>
            <c:strRef>
              <c:f>'Table 2'!$D$1:$D$2</c:f>
              <c:strCache>
                <c:ptCount val="2"/>
                <c:pt idx="1">
                  <c:v>sensorisch</c:v>
                </c:pt>
              </c:strCache>
            </c:strRef>
          </c:tx>
          <c:spPr>
            <a:ln w="19050" cap="rnd">
              <a:solidFill>
                <a:schemeClr val="tx1"/>
              </a:solidFill>
              <a:round/>
            </a:ln>
            <a:effectLst/>
          </c:spPr>
          <c:marker>
            <c:symbol val="none"/>
          </c:marker>
          <c:xVal>
            <c:numRef>
              <c:f>'Table 2'!$B$3:$B$8</c:f>
              <c:numCache>
                <c:formatCode>General</c:formatCode>
                <c:ptCount val="6"/>
                <c:pt idx="0">
                  <c:v>0</c:v>
                </c:pt>
                <c:pt idx="1">
                  <c:v>20</c:v>
                </c:pt>
                <c:pt idx="2">
                  <c:v>30</c:v>
                </c:pt>
                <c:pt idx="3">
                  <c:v>60</c:v>
                </c:pt>
                <c:pt idx="4">
                  <c:v>80</c:v>
                </c:pt>
                <c:pt idx="5">
                  <c:v>90</c:v>
                </c:pt>
              </c:numCache>
            </c:numRef>
          </c:xVal>
          <c:yVal>
            <c:numRef>
              <c:f>'Table 2'!$D$3:$D$8</c:f>
              <c:numCache>
                <c:formatCode>0%</c:formatCode>
                <c:ptCount val="6"/>
                <c:pt idx="0">
                  <c:v>0.7</c:v>
                </c:pt>
                <c:pt idx="1">
                  <c:v>0.8</c:v>
                </c:pt>
                <c:pt idx="2">
                  <c:v>0.75</c:v>
                </c:pt>
                <c:pt idx="3">
                  <c:v>0.5</c:v>
                </c:pt>
                <c:pt idx="4">
                  <c:v>0.2</c:v>
                </c:pt>
                <c:pt idx="5">
                  <c:v>0.1</c:v>
                </c:pt>
              </c:numCache>
            </c:numRef>
          </c:yVal>
          <c:smooth val="1"/>
          <c:extLst>
            <c:ext xmlns:c16="http://schemas.microsoft.com/office/drawing/2014/chart" uri="{C3380CC4-5D6E-409C-BE32-E72D297353CC}">
              <c16:uniqueId val="{00000001-0EED-43E0-A8D8-AD0BB1BCA97E}"/>
            </c:ext>
          </c:extLst>
        </c:ser>
        <c:ser>
          <c:idx val="2"/>
          <c:order val="2"/>
          <c:tx>
            <c:strRef>
              <c:f>'Table 2'!$E$1:$E$2</c:f>
              <c:strCache>
                <c:ptCount val="2"/>
                <c:pt idx="1">
                  <c:v>motorisch</c:v>
                </c:pt>
              </c:strCache>
            </c:strRef>
          </c:tx>
          <c:spPr>
            <a:ln w="19050" cap="rnd">
              <a:solidFill>
                <a:schemeClr val="tx1"/>
              </a:solidFill>
              <a:prstDash val="sysDot"/>
              <a:round/>
            </a:ln>
            <a:effectLst/>
          </c:spPr>
          <c:marker>
            <c:symbol val="none"/>
          </c:marker>
          <c:xVal>
            <c:numRef>
              <c:f>'Table 2'!$B$3:$B$8</c:f>
              <c:numCache>
                <c:formatCode>General</c:formatCode>
                <c:ptCount val="6"/>
                <c:pt idx="0">
                  <c:v>0</c:v>
                </c:pt>
                <c:pt idx="1">
                  <c:v>20</c:v>
                </c:pt>
                <c:pt idx="2">
                  <c:v>30</c:v>
                </c:pt>
                <c:pt idx="3">
                  <c:v>60</c:v>
                </c:pt>
                <c:pt idx="4">
                  <c:v>80</c:v>
                </c:pt>
                <c:pt idx="5">
                  <c:v>90</c:v>
                </c:pt>
              </c:numCache>
            </c:numRef>
          </c:xVal>
          <c:yVal>
            <c:numRef>
              <c:f>'Table 2'!$E$3:$E$8</c:f>
              <c:numCache>
                <c:formatCode>0%</c:formatCode>
                <c:ptCount val="6"/>
                <c:pt idx="0">
                  <c:v>0.6</c:v>
                </c:pt>
                <c:pt idx="1">
                  <c:v>0.8</c:v>
                </c:pt>
                <c:pt idx="2">
                  <c:v>0.7</c:v>
                </c:pt>
                <c:pt idx="3">
                  <c:v>0.5</c:v>
                </c:pt>
                <c:pt idx="4">
                  <c:v>0.05</c:v>
                </c:pt>
              </c:numCache>
            </c:numRef>
          </c:yVal>
          <c:smooth val="1"/>
          <c:extLst>
            <c:ext xmlns:c16="http://schemas.microsoft.com/office/drawing/2014/chart" uri="{C3380CC4-5D6E-409C-BE32-E72D297353CC}">
              <c16:uniqueId val="{00000002-0EED-43E0-A8D8-AD0BB1BCA97E}"/>
            </c:ext>
          </c:extLst>
        </c:ser>
        <c:ser>
          <c:idx val="3"/>
          <c:order val="3"/>
          <c:tx>
            <c:strRef>
              <c:f>'Table 2'!$F$1:$F$2</c:f>
              <c:strCache>
                <c:ptCount val="2"/>
                <c:pt idx="1">
                  <c:v>Wissen</c:v>
                </c:pt>
              </c:strCache>
            </c:strRef>
          </c:tx>
          <c:spPr>
            <a:ln w="19050" cap="rnd">
              <a:solidFill>
                <a:schemeClr val="tx1"/>
              </a:solidFill>
              <a:prstDash val="lgDashDot"/>
              <a:round/>
            </a:ln>
            <a:effectLst/>
          </c:spPr>
          <c:marker>
            <c:symbol val="none"/>
          </c:marker>
          <c:xVal>
            <c:numRef>
              <c:f>'Table 2'!$B$3:$B$8</c:f>
              <c:numCache>
                <c:formatCode>General</c:formatCode>
                <c:ptCount val="6"/>
                <c:pt idx="0">
                  <c:v>0</c:v>
                </c:pt>
                <c:pt idx="1">
                  <c:v>20</c:v>
                </c:pt>
                <c:pt idx="2">
                  <c:v>30</c:v>
                </c:pt>
                <c:pt idx="3">
                  <c:v>60</c:v>
                </c:pt>
                <c:pt idx="4">
                  <c:v>80</c:v>
                </c:pt>
                <c:pt idx="5">
                  <c:v>90</c:v>
                </c:pt>
              </c:numCache>
            </c:numRef>
          </c:xVal>
          <c:yVal>
            <c:numRef>
              <c:f>'Table 2'!$F$3:$F$8</c:f>
              <c:numCache>
                <c:formatCode>0%</c:formatCode>
                <c:ptCount val="6"/>
                <c:pt idx="0">
                  <c:v>0.1</c:v>
                </c:pt>
                <c:pt idx="1">
                  <c:v>0.3</c:v>
                </c:pt>
                <c:pt idx="2">
                  <c:v>0.6</c:v>
                </c:pt>
                <c:pt idx="3">
                  <c:v>0.7</c:v>
                </c:pt>
                <c:pt idx="4">
                  <c:v>0.75</c:v>
                </c:pt>
                <c:pt idx="5">
                  <c:v>0.7</c:v>
                </c:pt>
              </c:numCache>
            </c:numRef>
          </c:yVal>
          <c:smooth val="1"/>
          <c:extLst>
            <c:ext xmlns:c16="http://schemas.microsoft.com/office/drawing/2014/chart" uri="{C3380CC4-5D6E-409C-BE32-E72D297353CC}">
              <c16:uniqueId val="{00000003-0EED-43E0-A8D8-AD0BB1BCA97E}"/>
            </c:ext>
          </c:extLst>
        </c:ser>
        <c:ser>
          <c:idx val="4"/>
          <c:order val="4"/>
          <c:tx>
            <c:strRef>
              <c:f>'Table 2'!$G$1:$G$2</c:f>
              <c:strCache>
                <c:ptCount val="2"/>
                <c:pt idx="1">
                  <c:v>mental fliud</c:v>
                </c:pt>
              </c:strCache>
            </c:strRef>
          </c:tx>
          <c:spPr>
            <a:ln w="19050" cap="rnd">
              <a:solidFill>
                <a:schemeClr val="tx1"/>
              </a:solidFill>
              <a:prstDash val="dash"/>
              <a:round/>
            </a:ln>
            <a:effectLst/>
          </c:spPr>
          <c:marker>
            <c:symbol val="none"/>
          </c:marker>
          <c:xVal>
            <c:numRef>
              <c:f>'Table 2'!$B$3:$B$8</c:f>
              <c:numCache>
                <c:formatCode>General</c:formatCode>
                <c:ptCount val="6"/>
                <c:pt idx="0">
                  <c:v>0</c:v>
                </c:pt>
                <c:pt idx="1">
                  <c:v>20</c:v>
                </c:pt>
                <c:pt idx="2">
                  <c:v>30</c:v>
                </c:pt>
                <c:pt idx="3">
                  <c:v>60</c:v>
                </c:pt>
                <c:pt idx="4">
                  <c:v>80</c:v>
                </c:pt>
                <c:pt idx="5">
                  <c:v>90</c:v>
                </c:pt>
              </c:numCache>
            </c:numRef>
          </c:xVal>
          <c:yVal>
            <c:numRef>
              <c:f>'Table 2'!$G$3:$G$8</c:f>
              <c:numCache>
                <c:formatCode>0%</c:formatCode>
                <c:ptCount val="6"/>
                <c:pt idx="0">
                  <c:v>0.1</c:v>
                </c:pt>
                <c:pt idx="1">
                  <c:v>0.65</c:v>
                </c:pt>
                <c:pt idx="2">
                  <c:v>0.7</c:v>
                </c:pt>
                <c:pt idx="3">
                  <c:v>0.55000000000000004</c:v>
                </c:pt>
                <c:pt idx="4">
                  <c:v>0.35</c:v>
                </c:pt>
                <c:pt idx="5">
                  <c:v>0.2</c:v>
                </c:pt>
              </c:numCache>
            </c:numRef>
          </c:yVal>
          <c:smooth val="1"/>
          <c:extLst>
            <c:ext xmlns:c16="http://schemas.microsoft.com/office/drawing/2014/chart" uri="{C3380CC4-5D6E-409C-BE32-E72D297353CC}">
              <c16:uniqueId val="{00000004-0EED-43E0-A8D8-AD0BB1BCA97E}"/>
            </c:ext>
          </c:extLst>
        </c:ser>
        <c:dLbls>
          <c:showLegendKey val="0"/>
          <c:showVal val="0"/>
          <c:showCatName val="0"/>
          <c:showSerName val="0"/>
          <c:showPercent val="0"/>
          <c:showBubbleSize val="0"/>
        </c:dLbls>
        <c:axId val="375481008"/>
        <c:axId val="375481664"/>
      </c:scatterChart>
      <c:valAx>
        <c:axId val="375481008"/>
        <c:scaling>
          <c:orientation val="minMax"/>
          <c:max val="90"/>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75481664"/>
        <c:crosses val="autoZero"/>
        <c:crossBetween val="midCat"/>
        <c:majorUnit val="30"/>
      </c:valAx>
      <c:valAx>
        <c:axId val="3754816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Leistung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754810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BCA64-5B73-44DB-9AA0-E02E3EBAE5D9}" type="doc">
      <dgm:prSet loTypeId="urn:microsoft.com/office/officeart/2005/8/layout/vList3" loCatId="picture" qsTypeId="urn:microsoft.com/office/officeart/2005/8/quickstyle/simple2" qsCatId="simple" csTypeId="urn:microsoft.com/office/officeart/2005/8/colors/colorful4" csCatId="colorful" phldr="1"/>
      <dgm:spPr/>
    </dgm:pt>
    <dgm:pt modelId="{22F3569D-834A-495A-97BC-6C0DA9FC572C}">
      <dgm:prSet phldrT="[Text]"/>
      <dgm:spPr/>
      <dgm:t>
        <a:bodyPr/>
        <a:lstStyle/>
        <a:p>
          <a:r>
            <a:rPr lang="de-DE" dirty="0" smtClean="0">
              <a:solidFill>
                <a:schemeClr val="tx1"/>
              </a:solidFill>
            </a:rPr>
            <a:t>Situationsanalyse</a:t>
          </a:r>
          <a:endParaRPr lang="de-DE" dirty="0">
            <a:solidFill>
              <a:schemeClr val="tx1"/>
            </a:solidFill>
          </a:endParaRPr>
        </a:p>
      </dgm:t>
    </dgm:pt>
    <dgm:pt modelId="{CE2CAA87-2E42-4752-82CA-4C0B3144A0B3}" type="parTrans" cxnId="{DC9B6225-3806-4FD0-99E6-4290243BCFE3}">
      <dgm:prSet/>
      <dgm:spPr/>
      <dgm:t>
        <a:bodyPr/>
        <a:lstStyle/>
        <a:p>
          <a:endParaRPr lang="de-DE">
            <a:solidFill>
              <a:schemeClr val="tx1"/>
            </a:solidFill>
          </a:endParaRPr>
        </a:p>
      </dgm:t>
    </dgm:pt>
    <dgm:pt modelId="{9C641522-B944-42E2-9AAC-4F9643EAEE5D}" type="sibTrans" cxnId="{DC9B6225-3806-4FD0-99E6-4290243BCFE3}">
      <dgm:prSet/>
      <dgm:spPr/>
      <dgm:t>
        <a:bodyPr/>
        <a:lstStyle/>
        <a:p>
          <a:endParaRPr lang="de-DE">
            <a:solidFill>
              <a:schemeClr val="tx1"/>
            </a:solidFill>
          </a:endParaRPr>
        </a:p>
      </dgm:t>
    </dgm:pt>
    <dgm:pt modelId="{60CF82F9-9EA1-42E5-A2BC-5DFC0F07CECF}">
      <dgm:prSet/>
      <dgm:spPr/>
      <dgm:t>
        <a:bodyPr/>
        <a:lstStyle/>
        <a:p>
          <a:r>
            <a:rPr lang="de-DE" smtClean="0">
              <a:solidFill>
                <a:schemeClr val="tx1"/>
              </a:solidFill>
            </a:rPr>
            <a:t>Chancen und Risiken identifizieren </a:t>
          </a:r>
          <a:endParaRPr lang="de-DE" dirty="0" smtClean="0">
            <a:solidFill>
              <a:schemeClr val="tx1"/>
            </a:solidFill>
          </a:endParaRPr>
        </a:p>
      </dgm:t>
    </dgm:pt>
    <dgm:pt modelId="{DEEF3E69-9C05-408C-B1B8-E48C09FDCAFD}" type="parTrans" cxnId="{E17CA8AB-EFB3-434F-B076-C4BCD93CAAA1}">
      <dgm:prSet/>
      <dgm:spPr/>
      <dgm:t>
        <a:bodyPr/>
        <a:lstStyle/>
        <a:p>
          <a:endParaRPr lang="de-DE">
            <a:solidFill>
              <a:schemeClr val="tx1"/>
            </a:solidFill>
          </a:endParaRPr>
        </a:p>
      </dgm:t>
    </dgm:pt>
    <dgm:pt modelId="{2738381B-DDA9-4F7D-9818-2E780195DFC1}" type="sibTrans" cxnId="{E17CA8AB-EFB3-434F-B076-C4BCD93CAAA1}">
      <dgm:prSet/>
      <dgm:spPr/>
      <dgm:t>
        <a:bodyPr/>
        <a:lstStyle/>
        <a:p>
          <a:endParaRPr lang="de-DE">
            <a:solidFill>
              <a:schemeClr val="tx1"/>
            </a:solidFill>
          </a:endParaRPr>
        </a:p>
      </dgm:t>
    </dgm:pt>
    <dgm:pt modelId="{859B65EF-190E-4EA1-B187-FD72A8ECA74D}">
      <dgm:prSet/>
      <dgm:spPr/>
      <dgm:t>
        <a:bodyPr/>
        <a:lstStyle/>
        <a:p>
          <a:r>
            <a:rPr lang="de-DE" smtClean="0">
              <a:solidFill>
                <a:schemeClr val="tx1"/>
              </a:solidFill>
            </a:rPr>
            <a:t>Unternehmensziele festlegen</a:t>
          </a:r>
          <a:endParaRPr lang="de-DE" dirty="0" smtClean="0">
            <a:solidFill>
              <a:schemeClr val="tx1"/>
            </a:solidFill>
          </a:endParaRPr>
        </a:p>
      </dgm:t>
    </dgm:pt>
    <dgm:pt modelId="{9A9338A6-AAB6-4926-8441-7A2C18E94766}" type="parTrans" cxnId="{08622CA7-FA49-4638-A756-173DA00FF928}">
      <dgm:prSet/>
      <dgm:spPr/>
      <dgm:t>
        <a:bodyPr/>
        <a:lstStyle/>
        <a:p>
          <a:endParaRPr lang="de-DE">
            <a:solidFill>
              <a:schemeClr val="tx1"/>
            </a:solidFill>
          </a:endParaRPr>
        </a:p>
      </dgm:t>
    </dgm:pt>
    <dgm:pt modelId="{5CC00735-18D4-4B15-A231-06A56BFC843C}" type="sibTrans" cxnId="{08622CA7-FA49-4638-A756-173DA00FF928}">
      <dgm:prSet/>
      <dgm:spPr/>
      <dgm:t>
        <a:bodyPr/>
        <a:lstStyle/>
        <a:p>
          <a:endParaRPr lang="de-DE">
            <a:solidFill>
              <a:schemeClr val="tx1"/>
            </a:solidFill>
          </a:endParaRPr>
        </a:p>
      </dgm:t>
    </dgm:pt>
    <dgm:pt modelId="{32A0FDAB-8F09-4CFA-AD60-52FB5659079D}">
      <dgm:prSet/>
      <dgm:spPr/>
      <dgm:t>
        <a:bodyPr/>
        <a:lstStyle/>
        <a:p>
          <a:r>
            <a:rPr lang="de-DE" smtClean="0">
              <a:solidFill>
                <a:schemeClr val="tx1"/>
              </a:solidFill>
            </a:rPr>
            <a:t>Maßnahmen ableiten</a:t>
          </a:r>
          <a:endParaRPr lang="de-DE" dirty="0" smtClean="0">
            <a:solidFill>
              <a:schemeClr val="tx1"/>
            </a:solidFill>
          </a:endParaRPr>
        </a:p>
      </dgm:t>
    </dgm:pt>
    <dgm:pt modelId="{F75BC491-93F6-4C47-92CA-1BDD52FF4BF9}" type="parTrans" cxnId="{BD337DF5-3973-4985-AF3D-62F7CB028D20}">
      <dgm:prSet/>
      <dgm:spPr/>
      <dgm:t>
        <a:bodyPr/>
        <a:lstStyle/>
        <a:p>
          <a:endParaRPr lang="de-DE">
            <a:solidFill>
              <a:schemeClr val="tx1"/>
            </a:solidFill>
          </a:endParaRPr>
        </a:p>
      </dgm:t>
    </dgm:pt>
    <dgm:pt modelId="{7B04F078-E59F-4BD2-836F-2597D9599FDD}" type="sibTrans" cxnId="{BD337DF5-3973-4985-AF3D-62F7CB028D20}">
      <dgm:prSet/>
      <dgm:spPr/>
      <dgm:t>
        <a:bodyPr/>
        <a:lstStyle/>
        <a:p>
          <a:endParaRPr lang="de-DE">
            <a:solidFill>
              <a:schemeClr val="tx1"/>
            </a:solidFill>
          </a:endParaRPr>
        </a:p>
      </dgm:t>
    </dgm:pt>
    <dgm:pt modelId="{7789C3D6-F44B-4B43-8F0D-B3B194C7AE1E}">
      <dgm:prSet/>
      <dgm:spPr/>
      <dgm:t>
        <a:bodyPr/>
        <a:lstStyle/>
        <a:p>
          <a:r>
            <a:rPr lang="de-DE" smtClean="0">
              <a:solidFill>
                <a:schemeClr val="tx1"/>
              </a:solidFill>
            </a:rPr>
            <a:t>Maßnahmen durchführen</a:t>
          </a:r>
          <a:endParaRPr lang="de-DE" dirty="0" smtClean="0">
            <a:solidFill>
              <a:schemeClr val="tx1"/>
            </a:solidFill>
          </a:endParaRPr>
        </a:p>
      </dgm:t>
    </dgm:pt>
    <dgm:pt modelId="{A873877E-84F5-4E98-96FD-720BCA1860CB}" type="parTrans" cxnId="{6C69D482-1F86-4B0C-8B77-6BD0FA8C74AB}">
      <dgm:prSet/>
      <dgm:spPr/>
      <dgm:t>
        <a:bodyPr/>
        <a:lstStyle/>
        <a:p>
          <a:endParaRPr lang="de-DE">
            <a:solidFill>
              <a:schemeClr val="tx1"/>
            </a:solidFill>
          </a:endParaRPr>
        </a:p>
      </dgm:t>
    </dgm:pt>
    <dgm:pt modelId="{AC5B58BF-D227-452E-98B7-E3D3C182B800}" type="sibTrans" cxnId="{6C69D482-1F86-4B0C-8B77-6BD0FA8C74AB}">
      <dgm:prSet/>
      <dgm:spPr/>
      <dgm:t>
        <a:bodyPr/>
        <a:lstStyle/>
        <a:p>
          <a:endParaRPr lang="de-DE">
            <a:solidFill>
              <a:schemeClr val="tx1"/>
            </a:solidFill>
          </a:endParaRPr>
        </a:p>
      </dgm:t>
    </dgm:pt>
    <dgm:pt modelId="{38CD7E00-CAF1-47D6-B628-AD400906816D}">
      <dgm:prSet/>
      <dgm:spPr/>
      <dgm:t>
        <a:bodyPr/>
        <a:lstStyle/>
        <a:p>
          <a:r>
            <a:rPr lang="de-DE" smtClean="0">
              <a:solidFill>
                <a:schemeClr val="tx1"/>
              </a:solidFill>
            </a:rPr>
            <a:t>Erfolg messen</a:t>
          </a:r>
          <a:endParaRPr lang="de-DE" dirty="0" smtClean="0">
            <a:solidFill>
              <a:schemeClr val="tx1"/>
            </a:solidFill>
          </a:endParaRPr>
        </a:p>
      </dgm:t>
    </dgm:pt>
    <dgm:pt modelId="{8F61358F-9A58-40D8-AC34-FEF5FF230705}" type="parTrans" cxnId="{A21C669B-4A17-4B6C-9808-860BBE1A551C}">
      <dgm:prSet/>
      <dgm:spPr/>
      <dgm:t>
        <a:bodyPr/>
        <a:lstStyle/>
        <a:p>
          <a:endParaRPr lang="de-DE">
            <a:solidFill>
              <a:schemeClr val="tx1"/>
            </a:solidFill>
          </a:endParaRPr>
        </a:p>
      </dgm:t>
    </dgm:pt>
    <dgm:pt modelId="{6618C360-9564-491B-B80D-246E6629B7D5}" type="sibTrans" cxnId="{A21C669B-4A17-4B6C-9808-860BBE1A551C}">
      <dgm:prSet/>
      <dgm:spPr/>
      <dgm:t>
        <a:bodyPr/>
        <a:lstStyle/>
        <a:p>
          <a:endParaRPr lang="de-DE">
            <a:solidFill>
              <a:schemeClr val="tx1"/>
            </a:solidFill>
          </a:endParaRPr>
        </a:p>
      </dgm:t>
    </dgm:pt>
    <dgm:pt modelId="{14953452-49F0-44FC-AD79-733CC1AB2B68}" type="pres">
      <dgm:prSet presAssocID="{416BCA64-5B73-44DB-9AA0-E02E3EBAE5D9}" presName="linearFlow" presStyleCnt="0">
        <dgm:presLayoutVars>
          <dgm:dir/>
          <dgm:resizeHandles val="exact"/>
        </dgm:presLayoutVars>
      </dgm:prSet>
      <dgm:spPr/>
    </dgm:pt>
    <dgm:pt modelId="{851E95C1-6C48-489F-BC41-9910E33A7B25}" type="pres">
      <dgm:prSet presAssocID="{22F3569D-834A-495A-97BC-6C0DA9FC572C}" presName="composite" presStyleCnt="0"/>
      <dgm:spPr/>
    </dgm:pt>
    <dgm:pt modelId="{1380CB4C-839A-4029-9F30-BFD699B5F9AA}" type="pres">
      <dgm:prSet presAssocID="{22F3569D-834A-495A-97BC-6C0DA9FC572C}"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29ED5875-64D6-46B4-A6D0-ECF8D7107207}" type="pres">
      <dgm:prSet presAssocID="{22F3569D-834A-495A-97BC-6C0DA9FC572C}" presName="txShp" presStyleLbl="node1" presStyleIdx="0" presStyleCnt="6">
        <dgm:presLayoutVars>
          <dgm:bulletEnabled val="1"/>
        </dgm:presLayoutVars>
      </dgm:prSet>
      <dgm:spPr/>
      <dgm:t>
        <a:bodyPr/>
        <a:lstStyle/>
        <a:p>
          <a:endParaRPr lang="de-DE"/>
        </a:p>
      </dgm:t>
    </dgm:pt>
    <dgm:pt modelId="{0AFC0E96-22B0-4272-9DB8-4EB31388DE16}" type="pres">
      <dgm:prSet presAssocID="{9C641522-B944-42E2-9AAC-4F9643EAEE5D}" presName="spacing" presStyleCnt="0"/>
      <dgm:spPr/>
    </dgm:pt>
    <dgm:pt modelId="{F33B6D63-166E-4E0D-9968-5ED0A87B7E9B}" type="pres">
      <dgm:prSet presAssocID="{60CF82F9-9EA1-42E5-A2BC-5DFC0F07CECF}" presName="composite" presStyleCnt="0"/>
      <dgm:spPr/>
    </dgm:pt>
    <dgm:pt modelId="{CAD337AB-07E1-4016-B189-0613A96D0943}" type="pres">
      <dgm:prSet presAssocID="{60CF82F9-9EA1-42E5-A2BC-5DFC0F07CECF}"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2FEA96D1-10C1-4559-84C7-5821CC272808}" type="pres">
      <dgm:prSet presAssocID="{60CF82F9-9EA1-42E5-A2BC-5DFC0F07CECF}" presName="txShp" presStyleLbl="node1" presStyleIdx="1" presStyleCnt="6">
        <dgm:presLayoutVars>
          <dgm:bulletEnabled val="1"/>
        </dgm:presLayoutVars>
      </dgm:prSet>
      <dgm:spPr/>
      <dgm:t>
        <a:bodyPr/>
        <a:lstStyle/>
        <a:p>
          <a:endParaRPr lang="de-DE"/>
        </a:p>
      </dgm:t>
    </dgm:pt>
    <dgm:pt modelId="{7F4D1F53-E61D-44B6-83DE-E775072EA34F}" type="pres">
      <dgm:prSet presAssocID="{2738381B-DDA9-4F7D-9818-2E780195DFC1}" presName="spacing" presStyleCnt="0"/>
      <dgm:spPr/>
    </dgm:pt>
    <dgm:pt modelId="{B0D670FC-9FF4-4574-8FF4-045F33719555}" type="pres">
      <dgm:prSet presAssocID="{859B65EF-190E-4EA1-B187-FD72A8ECA74D}" presName="composite" presStyleCnt="0"/>
      <dgm:spPr/>
    </dgm:pt>
    <dgm:pt modelId="{C469090C-216E-4D02-ADBE-10B061E8E088}" type="pres">
      <dgm:prSet presAssocID="{859B65EF-190E-4EA1-B187-FD72A8ECA74D}"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65E7E34-BFF2-4209-A71B-C171052607D7}" type="pres">
      <dgm:prSet presAssocID="{859B65EF-190E-4EA1-B187-FD72A8ECA74D}" presName="txShp" presStyleLbl="node1" presStyleIdx="2" presStyleCnt="6">
        <dgm:presLayoutVars>
          <dgm:bulletEnabled val="1"/>
        </dgm:presLayoutVars>
      </dgm:prSet>
      <dgm:spPr/>
      <dgm:t>
        <a:bodyPr/>
        <a:lstStyle/>
        <a:p>
          <a:endParaRPr lang="de-DE"/>
        </a:p>
      </dgm:t>
    </dgm:pt>
    <dgm:pt modelId="{7F8D8013-25E1-4BC5-B750-5688BF6A616C}" type="pres">
      <dgm:prSet presAssocID="{5CC00735-18D4-4B15-A231-06A56BFC843C}" presName="spacing" presStyleCnt="0"/>
      <dgm:spPr/>
    </dgm:pt>
    <dgm:pt modelId="{D8AA01D3-7CCA-447F-8880-A84B23F88AAA}" type="pres">
      <dgm:prSet presAssocID="{32A0FDAB-8F09-4CFA-AD60-52FB5659079D}" presName="composite" presStyleCnt="0"/>
      <dgm:spPr/>
    </dgm:pt>
    <dgm:pt modelId="{0C153FE2-9104-4C56-96D4-E03D01F8F14B}" type="pres">
      <dgm:prSet presAssocID="{32A0FDAB-8F09-4CFA-AD60-52FB5659079D}"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B14B8057-3731-4977-8481-F2A7ACAA84AF}" type="pres">
      <dgm:prSet presAssocID="{32A0FDAB-8F09-4CFA-AD60-52FB5659079D}" presName="txShp" presStyleLbl="node1" presStyleIdx="3" presStyleCnt="6">
        <dgm:presLayoutVars>
          <dgm:bulletEnabled val="1"/>
        </dgm:presLayoutVars>
      </dgm:prSet>
      <dgm:spPr/>
      <dgm:t>
        <a:bodyPr/>
        <a:lstStyle/>
        <a:p>
          <a:endParaRPr lang="de-DE"/>
        </a:p>
      </dgm:t>
    </dgm:pt>
    <dgm:pt modelId="{76AA1EDF-74B3-4B25-B39B-06CFC1F1515B}" type="pres">
      <dgm:prSet presAssocID="{7B04F078-E59F-4BD2-836F-2597D9599FDD}" presName="spacing" presStyleCnt="0"/>
      <dgm:spPr/>
    </dgm:pt>
    <dgm:pt modelId="{5BA640B5-4743-41A1-9528-331A5FC89704}" type="pres">
      <dgm:prSet presAssocID="{7789C3D6-F44B-4B43-8F0D-B3B194C7AE1E}" presName="composite" presStyleCnt="0"/>
      <dgm:spPr/>
    </dgm:pt>
    <dgm:pt modelId="{0C6A63DA-6FF6-4031-8500-50721377B530}" type="pres">
      <dgm:prSet presAssocID="{7789C3D6-F44B-4B43-8F0D-B3B194C7AE1E}"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dgm:spPr>
    </dgm:pt>
    <dgm:pt modelId="{47A9E3DB-24FA-4E51-9FDA-9586ADAACE1D}" type="pres">
      <dgm:prSet presAssocID="{7789C3D6-F44B-4B43-8F0D-B3B194C7AE1E}" presName="txShp" presStyleLbl="node1" presStyleIdx="4" presStyleCnt="6">
        <dgm:presLayoutVars>
          <dgm:bulletEnabled val="1"/>
        </dgm:presLayoutVars>
      </dgm:prSet>
      <dgm:spPr/>
      <dgm:t>
        <a:bodyPr/>
        <a:lstStyle/>
        <a:p>
          <a:endParaRPr lang="de-DE"/>
        </a:p>
      </dgm:t>
    </dgm:pt>
    <dgm:pt modelId="{55BEC8DF-FF5A-4CE1-88FF-7DBB881D54FF}" type="pres">
      <dgm:prSet presAssocID="{AC5B58BF-D227-452E-98B7-E3D3C182B800}" presName="spacing" presStyleCnt="0"/>
      <dgm:spPr/>
    </dgm:pt>
    <dgm:pt modelId="{DCCBAD69-0C9A-4447-8E79-67B779C9D468}" type="pres">
      <dgm:prSet presAssocID="{38CD7E00-CAF1-47D6-B628-AD400906816D}" presName="composite" presStyleCnt="0"/>
      <dgm:spPr/>
    </dgm:pt>
    <dgm:pt modelId="{C33199EA-D8EE-41AD-A212-667F5E3C7188}" type="pres">
      <dgm:prSet presAssocID="{38CD7E00-CAF1-47D6-B628-AD400906816D}"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3EBF235F-4658-4AD3-8170-9E8CEA672B8A}" type="pres">
      <dgm:prSet presAssocID="{38CD7E00-CAF1-47D6-B628-AD400906816D}" presName="txShp" presStyleLbl="node1" presStyleIdx="5" presStyleCnt="6">
        <dgm:presLayoutVars>
          <dgm:bulletEnabled val="1"/>
        </dgm:presLayoutVars>
      </dgm:prSet>
      <dgm:spPr/>
      <dgm:t>
        <a:bodyPr/>
        <a:lstStyle/>
        <a:p>
          <a:endParaRPr lang="de-DE"/>
        </a:p>
      </dgm:t>
    </dgm:pt>
  </dgm:ptLst>
  <dgm:cxnLst>
    <dgm:cxn modelId="{80DDF627-7414-467E-AA3A-5EB3697E73E6}" type="presOf" srcId="{7789C3D6-F44B-4B43-8F0D-B3B194C7AE1E}" destId="{47A9E3DB-24FA-4E51-9FDA-9586ADAACE1D}" srcOrd="0" destOrd="0" presId="urn:microsoft.com/office/officeart/2005/8/layout/vList3"/>
    <dgm:cxn modelId="{A21C669B-4A17-4B6C-9808-860BBE1A551C}" srcId="{416BCA64-5B73-44DB-9AA0-E02E3EBAE5D9}" destId="{38CD7E00-CAF1-47D6-B628-AD400906816D}" srcOrd="5" destOrd="0" parTransId="{8F61358F-9A58-40D8-AC34-FEF5FF230705}" sibTransId="{6618C360-9564-491B-B80D-246E6629B7D5}"/>
    <dgm:cxn modelId="{95A1D037-FA01-40F8-A03E-A49ED6ACB3A8}" type="presOf" srcId="{38CD7E00-CAF1-47D6-B628-AD400906816D}" destId="{3EBF235F-4658-4AD3-8170-9E8CEA672B8A}" srcOrd="0" destOrd="0" presId="urn:microsoft.com/office/officeart/2005/8/layout/vList3"/>
    <dgm:cxn modelId="{370C7C88-B958-4E38-881C-B27B336AF8C9}" type="presOf" srcId="{416BCA64-5B73-44DB-9AA0-E02E3EBAE5D9}" destId="{14953452-49F0-44FC-AD79-733CC1AB2B68}" srcOrd="0" destOrd="0" presId="urn:microsoft.com/office/officeart/2005/8/layout/vList3"/>
    <dgm:cxn modelId="{E17CA8AB-EFB3-434F-B076-C4BCD93CAAA1}" srcId="{416BCA64-5B73-44DB-9AA0-E02E3EBAE5D9}" destId="{60CF82F9-9EA1-42E5-A2BC-5DFC0F07CECF}" srcOrd="1" destOrd="0" parTransId="{DEEF3E69-9C05-408C-B1B8-E48C09FDCAFD}" sibTransId="{2738381B-DDA9-4F7D-9818-2E780195DFC1}"/>
    <dgm:cxn modelId="{08622CA7-FA49-4638-A756-173DA00FF928}" srcId="{416BCA64-5B73-44DB-9AA0-E02E3EBAE5D9}" destId="{859B65EF-190E-4EA1-B187-FD72A8ECA74D}" srcOrd="2" destOrd="0" parTransId="{9A9338A6-AAB6-4926-8441-7A2C18E94766}" sibTransId="{5CC00735-18D4-4B15-A231-06A56BFC843C}"/>
    <dgm:cxn modelId="{6C69D482-1F86-4B0C-8B77-6BD0FA8C74AB}" srcId="{416BCA64-5B73-44DB-9AA0-E02E3EBAE5D9}" destId="{7789C3D6-F44B-4B43-8F0D-B3B194C7AE1E}" srcOrd="4" destOrd="0" parTransId="{A873877E-84F5-4E98-96FD-720BCA1860CB}" sibTransId="{AC5B58BF-D227-452E-98B7-E3D3C182B800}"/>
    <dgm:cxn modelId="{487601F3-B7B7-432B-A421-DF9028240741}" type="presOf" srcId="{60CF82F9-9EA1-42E5-A2BC-5DFC0F07CECF}" destId="{2FEA96D1-10C1-4559-84C7-5821CC272808}" srcOrd="0" destOrd="0" presId="urn:microsoft.com/office/officeart/2005/8/layout/vList3"/>
    <dgm:cxn modelId="{DC08B3F6-DB3B-4EB4-8A92-0D74FB55105C}" type="presOf" srcId="{22F3569D-834A-495A-97BC-6C0DA9FC572C}" destId="{29ED5875-64D6-46B4-A6D0-ECF8D7107207}" srcOrd="0" destOrd="0" presId="urn:microsoft.com/office/officeart/2005/8/layout/vList3"/>
    <dgm:cxn modelId="{5FABCBEE-AFAF-4B40-ABAF-F0C250BF2F30}" type="presOf" srcId="{859B65EF-190E-4EA1-B187-FD72A8ECA74D}" destId="{F65E7E34-BFF2-4209-A71B-C171052607D7}" srcOrd="0" destOrd="0" presId="urn:microsoft.com/office/officeart/2005/8/layout/vList3"/>
    <dgm:cxn modelId="{BD337DF5-3973-4985-AF3D-62F7CB028D20}" srcId="{416BCA64-5B73-44DB-9AA0-E02E3EBAE5D9}" destId="{32A0FDAB-8F09-4CFA-AD60-52FB5659079D}" srcOrd="3" destOrd="0" parTransId="{F75BC491-93F6-4C47-92CA-1BDD52FF4BF9}" sibTransId="{7B04F078-E59F-4BD2-836F-2597D9599FDD}"/>
    <dgm:cxn modelId="{1DCBA9D6-E8B0-4E29-8F16-11B87FB5F7C8}" type="presOf" srcId="{32A0FDAB-8F09-4CFA-AD60-52FB5659079D}" destId="{B14B8057-3731-4977-8481-F2A7ACAA84AF}" srcOrd="0" destOrd="0" presId="urn:microsoft.com/office/officeart/2005/8/layout/vList3"/>
    <dgm:cxn modelId="{DC9B6225-3806-4FD0-99E6-4290243BCFE3}" srcId="{416BCA64-5B73-44DB-9AA0-E02E3EBAE5D9}" destId="{22F3569D-834A-495A-97BC-6C0DA9FC572C}" srcOrd="0" destOrd="0" parTransId="{CE2CAA87-2E42-4752-82CA-4C0B3144A0B3}" sibTransId="{9C641522-B944-42E2-9AAC-4F9643EAEE5D}"/>
    <dgm:cxn modelId="{D6E804CE-2264-4064-84E0-01D22FE4E931}" type="presParOf" srcId="{14953452-49F0-44FC-AD79-733CC1AB2B68}" destId="{851E95C1-6C48-489F-BC41-9910E33A7B25}" srcOrd="0" destOrd="0" presId="urn:microsoft.com/office/officeart/2005/8/layout/vList3"/>
    <dgm:cxn modelId="{6D792D32-4F35-4B9A-A307-7C090DCE77FC}" type="presParOf" srcId="{851E95C1-6C48-489F-BC41-9910E33A7B25}" destId="{1380CB4C-839A-4029-9F30-BFD699B5F9AA}" srcOrd="0" destOrd="0" presId="urn:microsoft.com/office/officeart/2005/8/layout/vList3"/>
    <dgm:cxn modelId="{65F17093-6E5D-4CB3-A161-8E4C410C11D8}" type="presParOf" srcId="{851E95C1-6C48-489F-BC41-9910E33A7B25}" destId="{29ED5875-64D6-46B4-A6D0-ECF8D7107207}" srcOrd="1" destOrd="0" presId="urn:microsoft.com/office/officeart/2005/8/layout/vList3"/>
    <dgm:cxn modelId="{5BAE0E80-6539-4FC1-B41C-3B4082F17170}" type="presParOf" srcId="{14953452-49F0-44FC-AD79-733CC1AB2B68}" destId="{0AFC0E96-22B0-4272-9DB8-4EB31388DE16}" srcOrd="1" destOrd="0" presId="urn:microsoft.com/office/officeart/2005/8/layout/vList3"/>
    <dgm:cxn modelId="{BE696602-07BA-4628-9AB1-4215E05330C9}" type="presParOf" srcId="{14953452-49F0-44FC-AD79-733CC1AB2B68}" destId="{F33B6D63-166E-4E0D-9968-5ED0A87B7E9B}" srcOrd="2" destOrd="0" presId="urn:microsoft.com/office/officeart/2005/8/layout/vList3"/>
    <dgm:cxn modelId="{5EED911E-A5A1-420D-AF08-C212B8CDB60B}" type="presParOf" srcId="{F33B6D63-166E-4E0D-9968-5ED0A87B7E9B}" destId="{CAD337AB-07E1-4016-B189-0613A96D0943}" srcOrd="0" destOrd="0" presId="urn:microsoft.com/office/officeart/2005/8/layout/vList3"/>
    <dgm:cxn modelId="{2203AD9F-1B51-4A1D-842F-1B25AC7F6400}" type="presParOf" srcId="{F33B6D63-166E-4E0D-9968-5ED0A87B7E9B}" destId="{2FEA96D1-10C1-4559-84C7-5821CC272808}" srcOrd="1" destOrd="0" presId="urn:microsoft.com/office/officeart/2005/8/layout/vList3"/>
    <dgm:cxn modelId="{4FF718DE-76D8-4701-A971-ED5A6381A2A4}" type="presParOf" srcId="{14953452-49F0-44FC-AD79-733CC1AB2B68}" destId="{7F4D1F53-E61D-44B6-83DE-E775072EA34F}" srcOrd="3" destOrd="0" presId="urn:microsoft.com/office/officeart/2005/8/layout/vList3"/>
    <dgm:cxn modelId="{225AE841-FB7A-4A07-8E9E-623E02570CA6}" type="presParOf" srcId="{14953452-49F0-44FC-AD79-733CC1AB2B68}" destId="{B0D670FC-9FF4-4574-8FF4-045F33719555}" srcOrd="4" destOrd="0" presId="urn:microsoft.com/office/officeart/2005/8/layout/vList3"/>
    <dgm:cxn modelId="{E6867AD6-60EE-4239-A7CF-A56DE81D983D}" type="presParOf" srcId="{B0D670FC-9FF4-4574-8FF4-045F33719555}" destId="{C469090C-216E-4D02-ADBE-10B061E8E088}" srcOrd="0" destOrd="0" presId="urn:microsoft.com/office/officeart/2005/8/layout/vList3"/>
    <dgm:cxn modelId="{41FB9F0F-2D40-4FFF-96C0-B7E40E450C80}" type="presParOf" srcId="{B0D670FC-9FF4-4574-8FF4-045F33719555}" destId="{F65E7E34-BFF2-4209-A71B-C171052607D7}" srcOrd="1" destOrd="0" presId="urn:microsoft.com/office/officeart/2005/8/layout/vList3"/>
    <dgm:cxn modelId="{12B978FB-3090-438F-B81F-E8A485173EAD}" type="presParOf" srcId="{14953452-49F0-44FC-AD79-733CC1AB2B68}" destId="{7F8D8013-25E1-4BC5-B750-5688BF6A616C}" srcOrd="5" destOrd="0" presId="urn:microsoft.com/office/officeart/2005/8/layout/vList3"/>
    <dgm:cxn modelId="{84E5E9AC-7A75-48D3-8BD8-D63622344E2B}" type="presParOf" srcId="{14953452-49F0-44FC-AD79-733CC1AB2B68}" destId="{D8AA01D3-7CCA-447F-8880-A84B23F88AAA}" srcOrd="6" destOrd="0" presId="urn:microsoft.com/office/officeart/2005/8/layout/vList3"/>
    <dgm:cxn modelId="{20AE641E-797C-4A25-8F15-08D1BB10C0B5}" type="presParOf" srcId="{D8AA01D3-7CCA-447F-8880-A84B23F88AAA}" destId="{0C153FE2-9104-4C56-96D4-E03D01F8F14B}" srcOrd="0" destOrd="0" presId="urn:microsoft.com/office/officeart/2005/8/layout/vList3"/>
    <dgm:cxn modelId="{0981279D-63BF-4D78-B33E-8220F04088D2}" type="presParOf" srcId="{D8AA01D3-7CCA-447F-8880-A84B23F88AAA}" destId="{B14B8057-3731-4977-8481-F2A7ACAA84AF}" srcOrd="1" destOrd="0" presId="urn:microsoft.com/office/officeart/2005/8/layout/vList3"/>
    <dgm:cxn modelId="{7F5AE767-8A6A-4C71-9137-E869BD4C5368}" type="presParOf" srcId="{14953452-49F0-44FC-AD79-733CC1AB2B68}" destId="{76AA1EDF-74B3-4B25-B39B-06CFC1F1515B}" srcOrd="7" destOrd="0" presId="urn:microsoft.com/office/officeart/2005/8/layout/vList3"/>
    <dgm:cxn modelId="{489C74FA-49C3-457D-B406-AE153E99A822}" type="presParOf" srcId="{14953452-49F0-44FC-AD79-733CC1AB2B68}" destId="{5BA640B5-4743-41A1-9528-331A5FC89704}" srcOrd="8" destOrd="0" presId="urn:microsoft.com/office/officeart/2005/8/layout/vList3"/>
    <dgm:cxn modelId="{ABA4C579-6BAD-4F04-BD30-35A2D8CED488}" type="presParOf" srcId="{5BA640B5-4743-41A1-9528-331A5FC89704}" destId="{0C6A63DA-6FF6-4031-8500-50721377B530}" srcOrd="0" destOrd="0" presId="urn:microsoft.com/office/officeart/2005/8/layout/vList3"/>
    <dgm:cxn modelId="{A657A89A-4EC4-4B13-B3C3-42F60C41A2F7}" type="presParOf" srcId="{5BA640B5-4743-41A1-9528-331A5FC89704}" destId="{47A9E3DB-24FA-4E51-9FDA-9586ADAACE1D}" srcOrd="1" destOrd="0" presId="urn:microsoft.com/office/officeart/2005/8/layout/vList3"/>
    <dgm:cxn modelId="{35F0F484-5637-4152-853B-6B20F62C063F}" type="presParOf" srcId="{14953452-49F0-44FC-AD79-733CC1AB2B68}" destId="{55BEC8DF-FF5A-4CE1-88FF-7DBB881D54FF}" srcOrd="9" destOrd="0" presId="urn:microsoft.com/office/officeart/2005/8/layout/vList3"/>
    <dgm:cxn modelId="{BA11575D-6E12-4582-B5C5-7D7D5DD547FE}" type="presParOf" srcId="{14953452-49F0-44FC-AD79-733CC1AB2B68}" destId="{DCCBAD69-0C9A-4447-8E79-67B779C9D468}" srcOrd="10" destOrd="0" presId="urn:microsoft.com/office/officeart/2005/8/layout/vList3"/>
    <dgm:cxn modelId="{C3C796BC-E93F-45FE-AE49-948C26F04A70}" type="presParOf" srcId="{DCCBAD69-0C9A-4447-8E79-67B779C9D468}" destId="{C33199EA-D8EE-41AD-A212-667F5E3C7188}" srcOrd="0" destOrd="0" presId="urn:microsoft.com/office/officeart/2005/8/layout/vList3"/>
    <dgm:cxn modelId="{0EB70273-B0DF-46F7-9114-C00928F19A21}" type="presParOf" srcId="{DCCBAD69-0C9A-4447-8E79-67B779C9D468}" destId="{3EBF235F-4658-4AD3-8170-9E8CEA672B8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5875-64D6-46B4-A6D0-ECF8D7107207}">
      <dsp:nvSpPr>
        <dsp:cNvPr id="0" name=""/>
        <dsp:cNvSpPr/>
      </dsp:nvSpPr>
      <dsp:spPr>
        <a:xfrm rot="10800000">
          <a:off x="1400355" y="1767"/>
          <a:ext cx="4953170" cy="611008"/>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9438" tIns="83820" rIns="156464" bIns="83820" numCol="1" spcCol="1270" anchor="ctr" anchorCtr="0">
          <a:noAutofit/>
        </a:bodyPr>
        <a:lstStyle/>
        <a:p>
          <a:pPr lvl="0" algn="ctr" defTabSz="977900">
            <a:lnSpc>
              <a:spcPct val="90000"/>
            </a:lnSpc>
            <a:spcBef>
              <a:spcPct val="0"/>
            </a:spcBef>
            <a:spcAft>
              <a:spcPct val="35000"/>
            </a:spcAft>
          </a:pPr>
          <a:r>
            <a:rPr lang="de-DE" sz="2200" kern="1200" dirty="0" smtClean="0">
              <a:solidFill>
                <a:schemeClr val="tx1"/>
              </a:solidFill>
            </a:rPr>
            <a:t>Situationsanalyse</a:t>
          </a:r>
          <a:endParaRPr lang="de-DE" sz="2200" kern="1200" dirty="0">
            <a:solidFill>
              <a:schemeClr val="tx1"/>
            </a:solidFill>
          </a:endParaRPr>
        </a:p>
      </dsp:txBody>
      <dsp:txXfrm rot="10800000">
        <a:off x="1553107" y="1767"/>
        <a:ext cx="4800418" cy="611008"/>
      </dsp:txXfrm>
    </dsp:sp>
    <dsp:sp modelId="{1380CB4C-839A-4029-9F30-BFD699B5F9AA}">
      <dsp:nvSpPr>
        <dsp:cNvPr id="0" name=""/>
        <dsp:cNvSpPr/>
      </dsp:nvSpPr>
      <dsp:spPr>
        <a:xfrm>
          <a:off x="1094850" y="1767"/>
          <a:ext cx="611008" cy="6110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FEA96D1-10C1-4559-84C7-5821CC272808}">
      <dsp:nvSpPr>
        <dsp:cNvPr id="0" name=""/>
        <dsp:cNvSpPr/>
      </dsp:nvSpPr>
      <dsp:spPr>
        <a:xfrm rot="10800000">
          <a:off x="1400355" y="795167"/>
          <a:ext cx="4953170" cy="611008"/>
        </a:xfrm>
        <a:prstGeom prst="homePlate">
          <a:avLst/>
        </a:prstGeom>
        <a:solidFill>
          <a:schemeClr val="accent4">
            <a:hueOff val="-720000"/>
            <a:satOff val="-444"/>
            <a:lumOff val="-7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9438" tIns="83820" rIns="156464" bIns="83820" numCol="1" spcCol="1270" anchor="ctr" anchorCtr="0">
          <a:noAutofit/>
        </a:bodyPr>
        <a:lstStyle/>
        <a:p>
          <a:pPr lvl="0" algn="ctr" defTabSz="977900">
            <a:lnSpc>
              <a:spcPct val="90000"/>
            </a:lnSpc>
            <a:spcBef>
              <a:spcPct val="0"/>
            </a:spcBef>
            <a:spcAft>
              <a:spcPct val="35000"/>
            </a:spcAft>
          </a:pPr>
          <a:r>
            <a:rPr lang="de-DE" sz="2200" kern="1200" smtClean="0">
              <a:solidFill>
                <a:schemeClr val="tx1"/>
              </a:solidFill>
            </a:rPr>
            <a:t>Chancen und Risiken identifizieren </a:t>
          </a:r>
          <a:endParaRPr lang="de-DE" sz="2200" kern="1200" dirty="0" smtClean="0">
            <a:solidFill>
              <a:schemeClr val="tx1"/>
            </a:solidFill>
          </a:endParaRPr>
        </a:p>
      </dsp:txBody>
      <dsp:txXfrm rot="10800000">
        <a:off x="1553107" y="795167"/>
        <a:ext cx="4800418" cy="611008"/>
      </dsp:txXfrm>
    </dsp:sp>
    <dsp:sp modelId="{CAD337AB-07E1-4016-B189-0613A96D0943}">
      <dsp:nvSpPr>
        <dsp:cNvPr id="0" name=""/>
        <dsp:cNvSpPr/>
      </dsp:nvSpPr>
      <dsp:spPr>
        <a:xfrm>
          <a:off x="1094850" y="795167"/>
          <a:ext cx="611008" cy="6110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65E7E34-BFF2-4209-A71B-C171052607D7}">
      <dsp:nvSpPr>
        <dsp:cNvPr id="0" name=""/>
        <dsp:cNvSpPr/>
      </dsp:nvSpPr>
      <dsp:spPr>
        <a:xfrm rot="10800000">
          <a:off x="1400355" y="1588566"/>
          <a:ext cx="4953170" cy="611008"/>
        </a:xfrm>
        <a:prstGeom prst="homePlate">
          <a:avLst/>
        </a:prstGeom>
        <a:solidFill>
          <a:schemeClr val="accent4">
            <a:hueOff val="-1440000"/>
            <a:satOff val="-889"/>
            <a:lumOff val="-15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9438" tIns="83820" rIns="156464" bIns="83820" numCol="1" spcCol="1270" anchor="ctr" anchorCtr="0">
          <a:noAutofit/>
        </a:bodyPr>
        <a:lstStyle/>
        <a:p>
          <a:pPr lvl="0" algn="ctr" defTabSz="977900">
            <a:lnSpc>
              <a:spcPct val="90000"/>
            </a:lnSpc>
            <a:spcBef>
              <a:spcPct val="0"/>
            </a:spcBef>
            <a:spcAft>
              <a:spcPct val="35000"/>
            </a:spcAft>
          </a:pPr>
          <a:r>
            <a:rPr lang="de-DE" sz="2200" kern="1200" smtClean="0">
              <a:solidFill>
                <a:schemeClr val="tx1"/>
              </a:solidFill>
            </a:rPr>
            <a:t>Unternehmensziele festlegen</a:t>
          </a:r>
          <a:endParaRPr lang="de-DE" sz="2200" kern="1200" dirty="0" smtClean="0">
            <a:solidFill>
              <a:schemeClr val="tx1"/>
            </a:solidFill>
          </a:endParaRPr>
        </a:p>
      </dsp:txBody>
      <dsp:txXfrm rot="10800000">
        <a:off x="1553107" y="1588566"/>
        <a:ext cx="4800418" cy="611008"/>
      </dsp:txXfrm>
    </dsp:sp>
    <dsp:sp modelId="{C469090C-216E-4D02-ADBE-10B061E8E088}">
      <dsp:nvSpPr>
        <dsp:cNvPr id="0" name=""/>
        <dsp:cNvSpPr/>
      </dsp:nvSpPr>
      <dsp:spPr>
        <a:xfrm>
          <a:off x="1094850" y="1588566"/>
          <a:ext cx="611008" cy="6110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14B8057-3731-4977-8481-F2A7ACAA84AF}">
      <dsp:nvSpPr>
        <dsp:cNvPr id="0" name=""/>
        <dsp:cNvSpPr/>
      </dsp:nvSpPr>
      <dsp:spPr>
        <a:xfrm rot="10800000">
          <a:off x="1400355" y="2381965"/>
          <a:ext cx="4953170" cy="611008"/>
        </a:xfrm>
        <a:prstGeom prst="homePlate">
          <a:avLst/>
        </a:prstGeom>
        <a:solidFill>
          <a:schemeClr val="accent4">
            <a:hueOff val="-2160000"/>
            <a:satOff val="-1333"/>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9438" tIns="83820" rIns="156464" bIns="83820" numCol="1" spcCol="1270" anchor="ctr" anchorCtr="0">
          <a:noAutofit/>
        </a:bodyPr>
        <a:lstStyle/>
        <a:p>
          <a:pPr lvl="0" algn="ctr" defTabSz="977900">
            <a:lnSpc>
              <a:spcPct val="90000"/>
            </a:lnSpc>
            <a:spcBef>
              <a:spcPct val="0"/>
            </a:spcBef>
            <a:spcAft>
              <a:spcPct val="35000"/>
            </a:spcAft>
          </a:pPr>
          <a:r>
            <a:rPr lang="de-DE" sz="2200" kern="1200" smtClean="0">
              <a:solidFill>
                <a:schemeClr val="tx1"/>
              </a:solidFill>
            </a:rPr>
            <a:t>Maßnahmen ableiten</a:t>
          </a:r>
          <a:endParaRPr lang="de-DE" sz="2200" kern="1200" dirty="0" smtClean="0">
            <a:solidFill>
              <a:schemeClr val="tx1"/>
            </a:solidFill>
          </a:endParaRPr>
        </a:p>
      </dsp:txBody>
      <dsp:txXfrm rot="10800000">
        <a:off x="1553107" y="2381965"/>
        <a:ext cx="4800418" cy="611008"/>
      </dsp:txXfrm>
    </dsp:sp>
    <dsp:sp modelId="{0C153FE2-9104-4C56-96D4-E03D01F8F14B}">
      <dsp:nvSpPr>
        <dsp:cNvPr id="0" name=""/>
        <dsp:cNvSpPr/>
      </dsp:nvSpPr>
      <dsp:spPr>
        <a:xfrm>
          <a:off x="1094850" y="2381965"/>
          <a:ext cx="611008" cy="61100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7A9E3DB-24FA-4E51-9FDA-9586ADAACE1D}">
      <dsp:nvSpPr>
        <dsp:cNvPr id="0" name=""/>
        <dsp:cNvSpPr/>
      </dsp:nvSpPr>
      <dsp:spPr>
        <a:xfrm rot="10800000">
          <a:off x="1400355" y="3175365"/>
          <a:ext cx="4953170" cy="611008"/>
        </a:xfrm>
        <a:prstGeom prst="homePlate">
          <a:avLst/>
        </a:prstGeom>
        <a:solidFill>
          <a:schemeClr val="accent4">
            <a:hueOff val="-2880000"/>
            <a:satOff val="-1778"/>
            <a:lumOff val="-31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9438" tIns="83820" rIns="156464" bIns="83820" numCol="1" spcCol="1270" anchor="ctr" anchorCtr="0">
          <a:noAutofit/>
        </a:bodyPr>
        <a:lstStyle/>
        <a:p>
          <a:pPr lvl="0" algn="ctr" defTabSz="977900">
            <a:lnSpc>
              <a:spcPct val="90000"/>
            </a:lnSpc>
            <a:spcBef>
              <a:spcPct val="0"/>
            </a:spcBef>
            <a:spcAft>
              <a:spcPct val="35000"/>
            </a:spcAft>
          </a:pPr>
          <a:r>
            <a:rPr lang="de-DE" sz="2200" kern="1200" smtClean="0">
              <a:solidFill>
                <a:schemeClr val="tx1"/>
              </a:solidFill>
            </a:rPr>
            <a:t>Maßnahmen durchführen</a:t>
          </a:r>
          <a:endParaRPr lang="de-DE" sz="2200" kern="1200" dirty="0" smtClean="0">
            <a:solidFill>
              <a:schemeClr val="tx1"/>
            </a:solidFill>
          </a:endParaRPr>
        </a:p>
      </dsp:txBody>
      <dsp:txXfrm rot="10800000">
        <a:off x="1553107" y="3175365"/>
        <a:ext cx="4800418" cy="611008"/>
      </dsp:txXfrm>
    </dsp:sp>
    <dsp:sp modelId="{0C6A63DA-6FF6-4031-8500-50721377B530}">
      <dsp:nvSpPr>
        <dsp:cNvPr id="0" name=""/>
        <dsp:cNvSpPr/>
      </dsp:nvSpPr>
      <dsp:spPr>
        <a:xfrm>
          <a:off x="1094850" y="3175365"/>
          <a:ext cx="611008" cy="61100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EBF235F-4658-4AD3-8170-9E8CEA672B8A}">
      <dsp:nvSpPr>
        <dsp:cNvPr id="0" name=""/>
        <dsp:cNvSpPr/>
      </dsp:nvSpPr>
      <dsp:spPr>
        <a:xfrm rot="10800000">
          <a:off x="1400355" y="3968764"/>
          <a:ext cx="4953170" cy="611008"/>
        </a:xfrm>
        <a:prstGeom prst="homePlate">
          <a:avLst/>
        </a:prstGeom>
        <a:solidFill>
          <a:schemeClr val="accent4">
            <a:hueOff val="-3600000"/>
            <a:satOff val="-2222"/>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9438" tIns="83820" rIns="156464" bIns="83820" numCol="1" spcCol="1270" anchor="ctr" anchorCtr="0">
          <a:noAutofit/>
        </a:bodyPr>
        <a:lstStyle/>
        <a:p>
          <a:pPr lvl="0" algn="ctr" defTabSz="977900">
            <a:lnSpc>
              <a:spcPct val="90000"/>
            </a:lnSpc>
            <a:spcBef>
              <a:spcPct val="0"/>
            </a:spcBef>
            <a:spcAft>
              <a:spcPct val="35000"/>
            </a:spcAft>
          </a:pPr>
          <a:r>
            <a:rPr lang="de-DE" sz="2200" kern="1200" smtClean="0">
              <a:solidFill>
                <a:schemeClr val="tx1"/>
              </a:solidFill>
            </a:rPr>
            <a:t>Erfolg messen</a:t>
          </a:r>
          <a:endParaRPr lang="de-DE" sz="2200" kern="1200" dirty="0" smtClean="0">
            <a:solidFill>
              <a:schemeClr val="tx1"/>
            </a:solidFill>
          </a:endParaRPr>
        </a:p>
      </dsp:txBody>
      <dsp:txXfrm rot="10800000">
        <a:off x="1553107" y="3968764"/>
        <a:ext cx="4800418" cy="611008"/>
      </dsp:txXfrm>
    </dsp:sp>
    <dsp:sp modelId="{C33199EA-D8EE-41AD-A212-667F5E3C7188}">
      <dsp:nvSpPr>
        <dsp:cNvPr id="0" name=""/>
        <dsp:cNvSpPr/>
      </dsp:nvSpPr>
      <dsp:spPr>
        <a:xfrm>
          <a:off x="1094850" y="3968764"/>
          <a:ext cx="611008" cy="61100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r>
              <a:rPr lang="de-DE" smtClean="0"/>
              <a:t>November 2019</a:t>
            </a:r>
            <a:endParaRPr lang="de-DE"/>
          </a:p>
        </p:txBody>
      </p:sp>
      <p:sp>
        <p:nvSpPr>
          <p:cNvPr id="4" name="Fußzeilenplatzhalt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B155FEEC-EDBF-4749-8E87-85393F6FE2A6}" type="slidenum">
              <a:rPr lang="de-DE" smtClean="0"/>
              <a:t>‹Nr.›</a:t>
            </a:fld>
            <a:endParaRPr lang="de-DE"/>
          </a:p>
        </p:txBody>
      </p:sp>
    </p:spTree>
    <p:extLst>
      <p:ext uri="{BB962C8B-B14F-4D97-AF65-F5344CB8AC3E}">
        <p14:creationId xmlns:p14="http://schemas.microsoft.com/office/powerpoint/2010/main" val="126502022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r>
              <a:rPr lang="de-DE" smtClean="0"/>
              <a:t>November 2019</a:t>
            </a:r>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6AAF20F9-3CA1-4C58-A035-9DF378BEA883}" type="slidenum">
              <a:rPr lang="de-DE" smtClean="0"/>
              <a:t>‹Nr.›</a:t>
            </a:fld>
            <a:endParaRPr lang="de-DE"/>
          </a:p>
        </p:txBody>
      </p:sp>
    </p:spTree>
    <p:extLst>
      <p:ext uri="{BB962C8B-B14F-4D97-AF65-F5344CB8AC3E}">
        <p14:creationId xmlns:p14="http://schemas.microsoft.com/office/powerpoint/2010/main" val="257518525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43.xml"/><Relationship Id="rId4" Type="http://schemas.openxmlformats.org/officeDocument/2006/relationships/hyperlink" Target="https://www.iga-info.de/fileadmin/redakteur/Veranstaltungen/iga.Kolloquium/8._iga.Kolloquium/PDF-Dokumente/iga-Koll-8_Forum_Falkenstein_oB.pdf"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52.xml"/><Relationship Id="rId4" Type="http://schemas.openxmlformats.org/officeDocument/2006/relationships/hyperlink" Target="http://www.youtube.com/watch?v=Y-pvksJLS58"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7163" y="509588"/>
            <a:ext cx="4532312" cy="2549525"/>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392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25258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latin typeface="Arial" panose="020B0604020202020204" pitchFamily="34" charset="0"/>
                <a:cs typeface="Arial" panose="020B0604020202020204" pitchFamily="34" charset="0"/>
              </a:rPr>
              <a:t>Quelle:</a:t>
            </a:r>
            <a:r>
              <a:rPr lang="de-DE" sz="1000" baseline="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Loden/</a:t>
            </a:r>
            <a:r>
              <a:rPr lang="de-DE" sz="1000" dirty="0" err="1" smtClean="0">
                <a:latin typeface="Arial" panose="020B0604020202020204" pitchFamily="34" charset="0"/>
                <a:cs typeface="Arial" panose="020B0604020202020204" pitchFamily="34" charset="0"/>
              </a:rPr>
              <a:t>Rosener</a:t>
            </a:r>
            <a:r>
              <a:rPr lang="de-DE" sz="1000" dirty="0" smtClean="0">
                <a:latin typeface="Arial" panose="020B0604020202020204" pitchFamily="34" charset="0"/>
                <a:cs typeface="Arial" panose="020B0604020202020204" pitchFamily="34" charset="0"/>
              </a:rPr>
              <a:t> (1991) und </a:t>
            </a:r>
            <a:r>
              <a:rPr lang="de-DE" sz="1000" dirty="0" err="1" smtClean="0">
                <a:latin typeface="Arial" panose="020B0604020202020204" pitchFamily="34" charset="0"/>
                <a:cs typeface="Arial" panose="020B0604020202020204" pitchFamily="34" charset="0"/>
              </a:rPr>
              <a:t>Gardenswartz</a:t>
            </a:r>
            <a:r>
              <a:rPr lang="de-DE" sz="1000" dirty="0" smtClean="0">
                <a:latin typeface="Arial" panose="020B0604020202020204" pitchFamily="34" charset="0"/>
                <a:cs typeface="Arial" panose="020B0604020202020204" pitchFamily="34" charset="0"/>
              </a:rPr>
              <a:t>/Rowe (2003) Abbildung</a:t>
            </a:r>
            <a:r>
              <a:rPr lang="de-DE" sz="1000" baseline="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frei nach </a:t>
            </a:r>
            <a:r>
              <a:rPr lang="de-DE" sz="1000" dirty="0" err="1" smtClean="0">
                <a:latin typeface="Arial" panose="020B0604020202020204" pitchFamily="34" charset="0"/>
                <a:cs typeface="Arial" panose="020B0604020202020204" pitchFamily="34" charset="0"/>
              </a:rPr>
              <a:t>Gardenswartz</a:t>
            </a:r>
            <a:r>
              <a:rPr lang="de-DE" sz="1000" dirty="0" smtClean="0">
                <a:latin typeface="Arial" panose="020B0604020202020204" pitchFamily="34" charset="0"/>
                <a:cs typeface="Arial" panose="020B0604020202020204" pitchFamily="34" charset="0"/>
              </a:rPr>
              <a:t> und Rowe: „4 </a:t>
            </a:r>
            <a:r>
              <a:rPr lang="de-DE" sz="1000" dirty="0" err="1" smtClean="0">
                <a:latin typeface="Arial" panose="020B0604020202020204" pitchFamily="34" charset="0"/>
                <a:cs typeface="Arial" panose="020B0604020202020204" pitchFamily="34" charset="0"/>
              </a:rPr>
              <a:t>Layers</a:t>
            </a:r>
            <a:r>
              <a:rPr lang="de-DE" sz="1000" dirty="0" smtClean="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of</a:t>
            </a:r>
            <a:r>
              <a:rPr lang="de-DE" sz="1000" dirty="0" smtClean="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Diversity</a:t>
            </a:r>
            <a:r>
              <a:rPr lang="de-DE" sz="1000"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Die Vielfältigkeit der Menschen kann verschiedenste Merkmale und Dimensionen betreffen. Es gibt unveränderbare </a:t>
            </a:r>
            <a:r>
              <a:rPr lang="de-DE" sz="1000" dirty="0" err="1" smtClean="0">
                <a:latin typeface="Arial" panose="020B0604020202020204" pitchFamily="34" charset="0"/>
                <a:cs typeface="Arial" panose="020B0604020202020204" pitchFamily="34" charset="0"/>
              </a:rPr>
              <a:t>Diversity</a:t>
            </a:r>
            <a:r>
              <a:rPr lang="de-DE" sz="1000" dirty="0" smtClean="0">
                <a:latin typeface="Arial" panose="020B0604020202020204" pitchFamily="34" charset="0"/>
                <a:cs typeface="Arial" panose="020B0604020202020204" pitchFamily="34" charset="0"/>
              </a:rPr>
              <a:t>-Merkmale bestehend aus Alter, Geschlecht, sexueller Orientierung, Religion und  Weltanschauung, physischen Fähigkeiten und  ethnischen Zugehörigkeiten und veränderbare </a:t>
            </a:r>
            <a:r>
              <a:rPr lang="de-DE" sz="1000" dirty="0" err="1" smtClean="0">
                <a:latin typeface="Arial" panose="020B0604020202020204" pitchFamily="34" charset="0"/>
                <a:cs typeface="Arial" panose="020B0604020202020204" pitchFamily="34" charset="0"/>
              </a:rPr>
              <a:t>Diversity</a:t>
            </a:r>
            <a:r>
              <a:rPr lang="de-DE" sz="1000" dirty="0" smtClean="0">
                <a:latin typeface="Arial" panose="020B0604020202020204" pitchFamily="34" charset="0"/>
                <a:cs typeface="Arial" panose="020B0604020202020204" pitchFamily="34" charset="0"/>
              </a:rPr>
              <a:t>-Merkmale wie bspw. Wohn- oder Arbeitsort, Fachkultur, Familienstand,</a:t>
            </a:r>
            <a:r>
              <a:rPr lang="de-DE" sz="1000" baseline="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Einkommen.</a:t>
            </a: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PERSÖNLICHKEIT</a:t>
            </a:r>
            <a:r>
              <a:rPr lang="de-DE" sz="1000" dirty="0" smtClean="0">
                <a:latin typeface="Arial" panose="020B0604020202020204" pitchFamily="34" charset="0"/>
                <a:cs typeface="Arial" panose="020B0604020202020204" pitchFamily="34" charset="0"/>
              </a:rPr>
              <a:t> (Innerster Kreis)</a:t>
            </a:r>
            <a:br>
              <a:rPr lang="de-DE" sz="1000" dirty="0" smtClean="0">
                <a:latin typeface="Arial" panose="020B0604020202020204" pitchFamily="34" charset="0"/>
                <a:cs typeface="Arial" panose="020B0604020202020204" pitchFamily="34" charset="0"/>
              </a:rPr>
            </a:br>
            <a:r>
              <a:rPr lang="de-DE" sz="1000" dirty="0" smtClean="0">
                <a:latin typeface="Arial" panose="020B0604020202020204" pitchFamily="34" charset="0"/>
                <a:cs typeface="Arial" panose="020B0604020202020204" pitchFamily="34" charset="0"/>
              </a:rPr>
              <a:t>"Persönlichkeit", also jene Dimension, die im Zentrum des Modells zu finden ist, fasst all jene Aspekte einer Person, die als "persönlicher Stil" bezeichnet werden können.</a:t>
            </a:r>
            <a:br>
              <a:rPr lang="de-DE" sz="1000" dirty="0" smtClean="0">
                <a:latin typeface="Arial" panose="020B0604020202020204" pitchFamily="34" charset="0"/>
                <a:cs typeface="Arial" panose="020B0604020202020204" pitchFamily="34" charset="0"/>
              </a:rPr>
            </a:br>
            <a:endParaRPr lang="de-DE" sz="1000"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INNERE DIMENSIONEN</a:t>
            </a:r>
            <a:r>
              <a:rPr lang="de-DE" sz="1000" dirty="0" smtClean="0">
                <a:latin typeface="Arial" panose="020B0604020202020204" pitchFamily="34" charset="0"/>
                <a:cs typeface="Arial" panose="020B0604020202020204" pitchFamily="34" charset="0"/>
              </a:rPr>
              <a:t> (Zweiter Kreis)</a:t>
            </a:r>
            <a:br>
              <a:rPr lang="de-DE" sz="1000" dirty="0" smtClean="0">
                <a:latin typeface="Arial" panose="020B0604020202020204" pitchFamily="34" charset="0"/>
                <a:cs typeface="Arial" panose="020B0604020202020204" pitchFamily="34" charset="0"/>
              </a:rPr>
            </a:br>
            <a:r>
              <a:rPr lang="de-DE" sz="1000" dirty="0" smtClean="0">
                <a:latin typeface="Arial" panose="020B0604020202020204" pitchFamily="34" charset="0"/>
                <a:cs typeface="Arial" panose="020B0604020202020204" pitchFamily="34" charset="0"/>
              </a:rPr>
              <a:t>Die "</a:t>
            </a:r>
            <a:r>
              <a:rPr lang="de-DE" sz="1000" b="1" dirty="0" smtClean="0">
                <a:latin typeface="Arial" panose="020B0604020202020204" pitchFamily="34" charset="0"/>
                <a:cs typeface="Arial" panose="020B0604020202020204" pitchFamily="34" charset="0"/>
              </a:rPr>
              <a:t>Inneren Dimensionen</a:t>
            </a:r>
            <a:r>
              <a:rPr lang="de-DE" sz="1000" dirty="0" smtClean="0">
                <a:latin typeface="Arial" panose="020B0604020202020204" pitchFamily="34" charset="0"/>
                <a:cs typeface="Arial" panose="020B0604020202020204" pitchFamily="34" charset="0"/>
              </a:rPr>
              <a:t>" oder "</a:t>
            </a:r>
            <a:r>
              <a:rPr lang="de-DE" sz="1000" b="1" dirty="0" smtClean="0">
                <a:latin typeface="Arial" panose="020B0604020202020204" pitchFamily="34" charset="0"/>
                <a:cs typeface="Arial" panose="020B0604020202020204" pitchFamily="34" charset="0"/>
              </a:rPr>
              <a:t>Kerndimensionen</a:t>
            </a:r>
            <a:r>
              <a:rPr lang="de-DE" sz="1000" dirty="0" smtClean="0">
                <a:latin typeface="Arial" panose="020B0604020202020204" pitchFamily="34" charset="0"/>
                <a:cs typeface="Arial" panose="020B0604020202020204" pitchFamily="34" charset="0"/>
              </a:rPr>
              <a:t>" gelten als vom Individuum relativ unveränderbar und werden auch in entsprechenden Gleichbehandlungs-Gesetzen berücksichtigt. Auf sie wird in diesem Workshop besonders eingegangen.</a:t>
            </a:r>
          </a:p>
          <a:p>
            <a:r>
              <a:rPr lang="de-DE" sz="1000" dirty="0" smtClean="0">
                <a:latin typeface="Arial" panose="020B0604020202020204" pitchFamily="34" charset="0"/>
                <a:cs typeface="Arial" panose="020B0604020202020204" pitchFamily="34" charset="0"/>
              </a:rPr>
              <a:t>Alter</a:t>
            </a:r>
          </a:p>
          <a:p>
            <a:r>
              <a:rPr lang="de-DE" sz="1000" dirty="0" smtClean="0">
                <a:latin typeface="Arial" panose="020B0604020202020204" pitchFamily="34" charset="0"/>
                <a:cs typeface="Arial" panose="020B0604020202020204" pitchFamily="34" charset="0"/>
              </a:rPr>
              <a:t>Geschlecht</a:t>
            </a:r>
          </a:p>
          <a:p>
            <a:r>
              <a:rPr lang="de-DE" sz="1000" dirty="0" smtClean="0">
                <a:latin typeface="Arial" panose="020B0604020202020204" pitchFamily="34" charset="0"/>
                <a:cs typeface="Arial" panose="020B0604020202020204" pitchFamily="34" charset="0"/>
              </a:rPr>
              <a:t>Sexuelle Orientierung</a:t>
            </a:r>
          </a:p>
          <a:p>
            <a:r>
              <a:rPr lang="de-DE" sz="1000" dirty="0" smtClean="0">
                <a:latin typeface="Arial" panose="020B0604020202020204" pitchFamily="34" charset="0"/>
                <a:cs typeface="Arial" panose="020B0604020202020204" pitchFamily="34" charset="0"/>
              </a:rPr>
              <a:t>Physische Fähigkeiten (</a:t>
            </a:r>
            <a:r>
              <a:rPr lang="de-DE" sz="1000" dirty="0" smtClean="0">
                <a:latin typeface="Arial" panose="020B0604020202020204" pitchFamily="34" charset="0"/>
                <a:cs typeface="Arial" panose="020B0604020202020204" pitchFamily="34" charset="0"/>
                <a:sym typeface="Wingdings" pitchFamily="2" charset="2"/>
              </a:rPr>
              <a:t> im</a:t>
            </a:r>
            <a:r>
              <a:rPr lang="de-DE" sz="1000" baseline="0" dirty="0" smtClean="0">
                <a:latin typeface="Arial" panose="020B0604020202020204" pitchFamily="34" charset="0"/>
                <a:cs typeface="Arial" panose="020B0604020202020204" pitchFamily="34" charset="0"/>
                <a:sym typeface="Wingdings" pitchFamily="2" charset="2"/>
              </a:rPr>
              <a:t> Originalm</a:t>
            </a:r>
            <a:r>
              <a:rPr lang="de-DE" sz="1000" dirty="0" smtClean="0">
                <a:latin typeface="Arial" panose="020B0604020202020204" pitchFamily="34" charset="0"/>
                <a:cs typeface="Arial" panose="020B0604020202020204" pitchFamily="34" charset="0"/>
                <a:sym typeface="Wingdings" pitchFamily="2" charset="2"/>
              </a:rPr>
              <a:t>odell sind hier auch noch die geistigen Fähigkeiten aufgeführt)</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Ethnische Zugehörigkeit</a:t>
            </a:r>
          </a:p>
          <a:p>
            <a:pPr defTabSz="982085">
              <a:defRPr/>
            </a:pPr>
            <a:r>
              <a:rPr lang="de-DE" sz="1000" dirty="0" smtClean="0">
                <a:latin typeface="Arial" panose="020B0604020202020204" pitchFamily="34" charset="0"/>
                <a:cs typeface="Arial" panose="020B0604020202020204" pitchFamily="34" charset="0"/>
              </a:rPr>
              <a:t>Religion und Weltanschauung</a:t>
            </a:r>
            <a:r>
              <a:rPr lang="de-DE" sz="1000" baseline="0" dirty="0" smtClean="0">
                <a:latin typeface="Arial" panose="020B0604020202020204" pitchFamily="34" charset="0"/>
                <a:cs typeface="Arial" panose="020B0604020202020204" pitchFamily="34" charset="0"/>
              </a:rPr>
              <a:t> b</a:t>
            </a:r>
            <a:r>
              <a:rPr lang="de-DE" sz="1000" dirty="0" smtClean="0">
                <a:latin typeface="Arial" panose="020B0604020202020204" pitchFamily="34" charset="0"/>
                <a:cs typeface="Arial" panose="020B0604020202020204" pitchFamily="34" charset="0"/>
              </a:rPr>
              <a:t>ilden eine Ausnahme im Schema: Sie sind,</a:t>
            </a:r>
            <a:r>
              <a:rPr lang="de-DE" sz="1000" baseline="0" dirty="0" smtClean="0">
                <a:latin typeface="Arial" panose="020B0604020202020204" pitchFamily="34" charset="0"/>
                <a:cs typeface="Arial" panose="020B0604020202020204" pitchFamily="34" charset="0"/>
              </a:rPr>
              <a:t> obwohl eigentlich Religionsfreiheit bestehen sollte, nicht immer frei wählbar und finden sich daher sowohl bei den Inneren, als auch bei den äußeren Dimensionen wieder.</a:t>
            </a:r>
            <a:endParaRPr lang="de-DE" sz="1000"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
            </a:r>
            <a:br>
              <a:rPr lang="de-DE" sz="1000" b="1" dirty="0" smtClean="0">
                <a:latin typeface="Arial" panose="020B0604020202020204" pitchFamily="34" charset="0"/>
                <a:cs typeface="Arial" panose="020B0604020202020204" pitchFamily="34" charset="0"/>
              </a:rPr>
            </a:br>
            <a:r>
              <a:rPr lang="de-DE" sz="1000" b="1" dirty="0" smtClean="0">
                <a:latin typeface="Arial" panose="020B0604020202020204" pitchFamily="34" charset="0"/>
                <a:cs typeface="Arial" panose="020B0604020202020204" pitchFamily="34" charset="0"/>
              </a:rPr>
              <a:t>ÄUSSERE DIMENSIONEN</a:t>
            </a:r>
            <a:r>
              <a:rPr lang="de-DE" sz="1000" dirty="0" smtClean="0">
                <a:latin typeface="Arial" panose="020B0604020202020204" pitchFamily="34" charset="0"/>
                <a:cs typeface="Arial" panose="020B0604020202020204" pitchFamily="34" charset="0"/>
              </a:rPr>
              <a:t> (Dritter Kreis)</a:t>
            </a:r>
            <a:br>
              <a:rPr lang="de-DE" sz="1000" dirty="0" smtClean="0">
                <a:latin typeface="Arial" panose="020B0604020202020204" pitchFamily="34" charset="0"/>
                <a:cs typeface="Arial" panose="020B0604020202020204" pitchFamily="34" charset="0"/>
              </a:rPr>
            </a:br>
            <a:r>
              <a:rPr lang="de-DE" sz="1000" dirty="0" smtClean="0">
                <a:latin typeface="Arial" panose="020B0604020202020204" pitchFamily="34" charset="0"/>
                <a:cs typeface="Arial" panose="020B0604020202020204" pitchFamily="34" charset="0"/>
              </a:rPr>
              <a:t>Die "</a:t>
            </a:r>
            <a:r>
              <a:rPr lang="de-DE" sz="1000" b="1" dirty="0" smtClean="0">
                <a:latin typeface="Arial" panose="020B0604020202020204" pitchFamily="34" charset="0"/>
                <a:cs typeface="Arial" panose="020B0604020202020204" pitchFamily="34" charset="0"/>
              </a:rPr>
              <a:t>Äußeren Dimensionen</a:t>
            </a:r>
            <a:r>
              <a:rPr lang="de-DE" sz="1000" dirty="0" smtClean="0">
                <a:latin typeface="Arial" panose="020B0604020202020204" pitchFamily="34" charset="0"/>
                <a:cs typeface="Arial" panose="020B0604020202020204" pitchFamily="34" charset="0"/>
              </a:rPr>
              <a:t>" zeichnen sich durch Veränderbarkeit aus. </a:t>
            </a:r>
          </a:p>
          <a:p>
            <a:r>
              <a:rPr lang="de-DE" sz="1000" dirty="0" smtClean="0">
                <a:latin typeface="Arial" panose="020B0604020202020204" pitchFamily="34" charset="0"/>
                <a:cs typeface="Arial" panose="020B0604020202020204" pitchFamily="34" charset="0"/>
              </a:rPr>
              <a:t>Geografische Lage (Wohnort)</a:t>
            </a:r>
          </a:p>
          <a:p>
            <a:r>
              <a:rPr lang="de-DE" sz="1000" dirty="0" smtClean="0">
                <a:latin typeface="Arial" panose="020B0604020202020204" pitchFamily="34" charset="0"/>
                <a:cs typeface="Arial" panose="020B0604020202020204" pitchFamily="34" charset="0"/>
              </a:rPr>
              <a:t>Einkommen</a:t>
            </a:r>
          </a:p>
          <a:p>
            <a:r>
              <a:rPr lang="de-DE" sz="1000" dirty="0" smtClean="0">
                <a:latin typeface="Arial" panose="020B0604020202020204" pitchFamily="34" charset="0"/>
                <a:cs typeface="Arial" panose="020B0604020202020204" pitchFamily="34" charset="0"/>
              </a:rPr>
              <a:t>Gewohnheiten</a:t>
            </a:r>
          </a:p>
          <a:p>
            <a:r>
              <a:rPr lang="de-DE" sz="1000" dirty="0" smtClean="0">
                <a:latin typeface="Arial" panose="020B0604020202020204" pitchFamily="34" charset="0"/>
                <a:cs typeface="Arial" panose="020B0604020202020204" pitchFamily="34" charset="0"/>
              </a:rPr>
              <a:t>Freizeitverhalten</a:t>
            </a:r>
          </a:p>
          <a:p>
            <a:r>
              <a:rPr lang="de-DE" sz="1000" dirty="0" smtClean="0">
                <a:latin typeface="Arial" panose="020B0604020202020204" pitchFamily="34" charset="0"/>
                <a:cs typeface="Arial" panose="020B0604020202020204" pitchFamily="34" charset="0"/>
              </a:rPr>
              <a:t>Religion</a:t>
            </a:r>
          </a:p>
          <a:p>
            <a:r>
              <a:rPr lang="de-DE" sz="1000" dirty="0" smtClean="0">
                <a:latin typeface="Arial" panose="020B0604020202020204" pitchFamily="34" charset="0"/>
                <a:cs typeface="Arial" panose="020B0604020202020204" pitchFamily="34" charset="0"/>
              </a:rPr>
              <a:t>Ausbildung</a:t>
            </a:r>
          </a:p>
          <a:p>
            <a:r>
              <a:rPr lang="de-DE" sz="1000" dirty="0" smtClean="0">
                <a:latin typeface="Arial" panose="020B0604020202020204" pitchFamily="34" charset="0"/>
                <a:cs typeface="Arial" panose="020B0604020202020204" pitchFamily="34" charset="0"/>
              </a:rPr>
              <a:t>Berufserfahrung</a:t>
            </a:r>
          </a:p>
          <a:p>
            <a:r>
              <a:rPr lang="de-DE" sz="1000" dirty="0" smtClean="0">
                <a:latin typeface="Arial" panose="020B0604020202020204" pitchFamily="34" charset="0"/>
                <a:cs typeface="Arial" panose="020B0604020202020204" pitchFamily="34" charset="0"/>
              </a:rPr>
              <a:t>Auftreten</a:t>
            </a:r>
          </a:p>
          <a:p>
            <a:r>
              <a:rPr lang="de-DE" sz="1000" dirty="0" smtClean="0">
                <a:latin typeface="Arial" panose="020B0604020202020204" pitchFamily="34" charset="0"/>
                <a:cs typeface="Arial" panose="020B0604020202020204" pitchFamily="34" charset="0"/>
              </a:rPr>
              <a:t>Elternschaft</a:t>
            </a:r>
          </a:p>
          <a:p>
            <a:r>
              <a:rPr lang="de-DE" sz="1000" dirty="0" smtClean="0">
                <a:latin typeface="Arial" panose="020B0604020202020204" pitchFamily="34" charset="0"/>
                <a:cs typeface="Arial" panose="020B0604020202020204" pitchFamily="34" charset="0"/>
              </a:rPr>
              <a:t>Familienstand</a:t>
            </a:r>
          </a:p>
          <a:p>
            <a:r>
              <a:rPr lang="de-DE" sz="1000" b="1" dirty="0" smtClean="0">
                <a:latin typeface="Arial" panose="020B0604020202020204" pitchFamily="34" charset="0"/>
                <a:cs typeface="Arial" panose="020B0604020202020204" pitchFamily="34" charset="0"/>
              </a:rPr>
              <a:t/>
            </a:r>
            <a:br>
              <a:rPr lang="de-DE" sz="1000" b="1" dirty="0" smtClean="0">
                <a:latin typeface="Arial" panose="020B0604020202020204" pitchFamily="34" charset="0"/>
                <a:cs typeface="Arial" panose="020B0604020202020204" pitchFamily="34" charset="0"/>
              </a:rPr>
            </a:br>
            <a:r>
              <a:rPr lang="de-DE" sz="1000" b="1" dirty="0" smtClean="0">
                <a:latin typeface="Arial" panose="020B0604020202020204" pitchFamily="34" charset="0"/>
                <a:cs typeface="Arial" panose="020B0604020202020204" pitchFamily="34" charset="0"/>
              </a:rPr>
              <a:t>ORGANISATIONALE DIMENSIONEN</a:t>
            </a:r>
            <a:r>
              <a:rPr lang="de-DE" sz="1000" dirty="0" smtClean="0">
                <a:latin typeface="Arial" panose="020B0604020202020204" pitchFamily="34" charset="0"/>
                <a:cs typeface="Arial" panose="020B0604020202020204" pitchFamily="34" charset="0"/>
              </a:rPr>
              <a:t> (Vierter und äußerster Kreis)</a:t>
            </a:r>
            <a:br>
              <a:rPr lang="de-DE" sz="1000" dirty="0" smtClean="0">
                <a:latin typeface="Arial" panose="020B0604020202020204" pitchFamily="34" charset="0"/>
                <a:cs typeface="Arial" panose="020B0604020202020204" pitchFamily="34" charset="0"/>
              </a:rPr>
            </a:br>
            <a:r>
              <a:rPr lang="de-DE" sz="1000" dirty="0" smtClean="0">
                <a:latin typeface="Arial" panose="020B0604020202020204" pitchFamily="34" charset="0"/>
                <a:cs typeface="Arial" panose="020B0604020202020204" pitchFamily="34" charset="0"/>
              </a:rPr>
              <a:t>Die "</a:t>
            </a:r>
            <a:r>
              <a:rPr lang="de-DE" sz="1000" b="1" dirty="0" smtClean="0">
                <a:latin typeface="Arial" panose="020B0604020202020204" pitchFamily="34" charset="0"/>
                <a:cs typeface="Arial" panose="020B0604020202020204" pitchFamily="34" charset="0"/>
              </a:rPr>
              <a:t>Organisationalen Dimensionen</a:t>
            </a:r>
            <a:r>
              <a:rPr lang="de-DE" sz="1000" dirty="0" smtClean="0">
                <a:latin typeface="Arial" panose="020B0604020202020204" pitchFamily="34" charset="0"/>
                <a:cs typeface="Arial" panose="020B0604020202020204" pitchFamily="34" charset="0"/>
              </a:rPr>
              <a:t>" schließlich sind durch die Art der Zugehörigkeit innerhalb einer Institution oder Organisation bestimmt.</a:t>
            </a:r>
          </a:p>
          <a:p>
            <a:r>
              <a:rPr lang="de-DE" sz="1000" dirty="0" smtClean="0">
                <a:latin typeface="Arial" panose="020B0604020202020204" pitchFamily="34" charset="0"/>
                <a:cs typeface="Arial" panose="020B0604020202020204" pitchFamily="34" charset="0"/>
              </a:rPr>
              <a:t>Funktion/Einstufung</a:t>
            </a:r>
          </a:p>
          <a:p>
            <a:r>
              <a:rPr lang="de-DE" sz="1000" dirty="0" smtClean="0">
                <a:latin typeface="Arial" panose="020B0604020202020204" pitchFamily="34" charset="0"/>
                <a:cs typeface="Arial" panose="020B0604020202020204" pitchFamily="34" charset="0"/>
              </a:rPr>
              <a:t>Arbeitsinhalte-/</a:t>
            </a:r>
            <a:r>
              <a:rPr lang="de-DE" sz="1000" dirty="0" err="1" smtClean="0">
                <a:latin typeface="Arial" panose="020B0604020202020204" pitchFamily="34" charset="0"/>
                <a:cs typeface="Arial" panose="020B0604020202020204" pitchFamily="34" charset="0"/>
              </a:rPr>
              <a:t>feld</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Abteilung/Einheit/Gruppe</a:t>
            </a:r>
          </a:p>
          <a:p>
            <a:r>
              <a:rPr lang="de-DE" sz="1000" dirty="0" smtClean="0">
                <a:latin typeface="Arial" panose="020B0604020202020204" pitchFamily="34" charset="0"/>
                <a:cs typeface="Arial" panose="020B0604020202020204" pitchFamily="34" charset="0"/>
              </a:rPr>
              <a:t>Dauer</a:t>
            </a:r>
            <a:r>
              <a:rPr lang="de-DE" sz="1000" baseline="0" dirty="0" smtClean="0">
                <a:latin typeface="Arial" panose="020B0604020202020204" pitchFamily="34" charset="0"/>
                <a:cs typeface="Arial" panose="020B0604020202020204" pitchFamily="34" charset="0"/>
              </a:rPr>
              <a:t> der Zugehörigkeit</a:t>
            </a:r>
          </a:p>
          <a:p>
            <a:r>
              <a:rPr lang="de-DE" sz="1000" baseline="0" dirty="0" smtClean="0">
                <a:latin typeface="Arial" panose="020B0604020202020204" pitchFamily="34" charset="0"/>
                <a:cs typeface="Arial" panose="020B0604020202020204" pitchFamily="34" charset="0"/>
              </a:rPr>
              <a:t>Arbeitsort</a:t>
            </a:r>
          </a:p>
          <a:p>
            <a:r>
              <a:rPr lang="de-DE" sz="1000" baseline="0" dirty="0" smtClean="0">
                <a:latin typeface="Arial" panose="020B0604020202020204" pitchFamily="34" charset="0"/>
                <a:cs typeface="Arial" panose="020B0604020202020204" pitchFamily="34" charset="0"/>
              </a:rPr>
              <a:t>Gewerkschaftszugehörigkeit</a:t>
            </a:r>
          </a:p>
          <a:p>
            <a:r>
              <a:rPr lang="de-DE" sz="1000" baseline="0" dirty="0" smtClean="0">
                <a:latin typeface="Arial" panose="020B0604020202020204" pitchFamily="34" charset="0"/>
                <a:cs typeface="Arial" panose="020B0604020202020204" pitchFamily="34" charset="0"/>
              </a:rPr>
              <a:t>Management Status</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79294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Die Verknüpfung zwischen verschiedenen Kategorien kann sich wechselseitig so auswirken, dass ganz verschiedene Probleme daraus entstehen. Z.B. kann es sein, dass eine nicht-behinderte junge Frau darunter leidet, dass ihre Schwiegereltern ihr ständig mit der Frage Druck machen, wann sie denn nun endlich ihr erstes Kind bekomme, während eine behinderte junge Frau, die ein Kind bekommen möchte, darunter leidet, dass Menschen in ihrem Umfeld solche Pläne befremdlich finden, ihr keine Mutterschaft zutrauen und ihr davon abraten.</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18347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lnSpc>
                <a:spcPct val="100000"/>
              </a:lnSpc>
              <a:buClr>
                <a:srgbClr val="92D050"/>
              </a:buClr>
              <a:buSzPct val="90000"/>
              <a:defRPr/>
            </a:pPr>
            <a:r>
              <a:rPr lang="de-DE" sz="1000" kern="0" dirty="0" smtClean="0">
                <a:solidFill>
                  <a:schemeClr val="tx1"/>
                </a:solidFill>
                <a:latin typeface="Arial" panose="020B0604020202020204" pitchFamily="34" charset="0"/>
                <a:cs typeface="Arial" panose="020B0604020202020204" pitchFamily="34" charset="0"/>
              </a:rPr>
              <a:t>Ein mentales Modell ist das Abbild der Wirklichkeit in der menschlichen Wahrnehmung. Gedächtnis, Wirklichkeitswahrnehmung, Problemlösung und alle anderen Denkleistungen beruhen auf Anwendungen dieser Abbilder (sog. Kognitiver Artefakte).</a:t>
            </a:r>
            <a:endParaRPr lang="de-DE" altLang="ja-JP" sz="1000" b="1" dirty="0" smtClean="0">
              <a:latin typeface="Arial" panose="020B0604020202020204" pitchFamily="34" charset="0"/>
              <a:ea typeface="+mn-ea"/>
              <a:cs typeface="Arial" panose="020B0604020202020204" pitchFamily="34" charset="0"/>
            </a:endParaRPr>
          </a:p>
          <a:p>
            <a:pPr>
              <a:lnSpc>
                <a:spcPct val="100000"/>
              </a:lnSpc>
              <a:buClr>
                <a:srgbClr val="92D050"/>
              </a:buClr>
              <a:buSzPct val="90000"/>
            </a:pPr>
            <a:endParaRPr lang="de-DE" altLang="ja-JP" sz="1000" b="1" dirty="0" smtClean="0">
              <a:latin typeface="Arial" panose="020B0604020202020204" pitchFamily="34" charset="0"/>
              <a:ea typeface="+mn-ea"/>
              <a:cs typeface="Arial" panose="020B0604020202020204" pitchFamily="34" charset="0"/>
            </a:endParaRPr>
          </a:p>
          <a:p>
            <a:pPr>
              <a:lnSpc>
                <a:spcPct val="100000"/>
              </a:lnSpc>
              <a:buClr>
                <a:srgbClr val="92D050"/>
              </a:buClr>
              <a:buSzPct val="90000"/>
            </a:pPr>
            <a:r>
              <a:rPr lang="de-DE" altLang="ja-JP" sz="1000" b="1" dirty="0" smtClean="0">
                <a:latin typeface="Arial" panose="020B0604020202020204" pitchFamily="34" charset="0"/>
                <a:ea typeface="+mn-ea"/>
                <a:cs typeface="Arial" panose="020B0604020202020204" pitchFamily="34" charset="0"/>
              </a:rPr>
              <a:t>Mustererkennung als überlebenswichtige Fähigkeit… </a:t>
            </a:r>
          </a:p>
          <a:p>
            <a:pPr>
              <a:lnSpc>
                <a:spcPct val="100000"/>
              </a:lnSpc>
              <a:buClr>
                <a:srgbClr val="97C01E"/>
              </a:buClr>
              <a:buSzPct val="90000"/>
              <a:buFont typeface="Arial" panose="020B0604020202020204" pitchFamily="34" charset="0"/>
              <a:buChar char="•"/>
            </a:pPr>
            <a:r>
              <a:rPr lang="de-DE" altLang="de-DE" sz="1000" dirty="0" smtClean="0">
                <a:latin typeface="Arial" panose="020B0604020202020204" pitchFamily="34" charset="0"/>
                <a:ea typeface="+mn-ea"/>
                <a:cs typeface="Arial" panose="020B0604020202020204" pitchFamily="34" charset="0"/>
              </a:rPr>
              <a:t>Würde ein Akteur in einer Situation alle verhaltensrelevanten Möglichkeiten berücksichtigen, wäre er handlungsunfähig.</a:t>
            </a:r>
          </a:p>
          <a:p>
            <a:pPr>
              <a:lnSpc>
                <a:spcPct val="100000"/>
              </a:lnSpc>
              <a:buClr>
                <a:srgbClr val="97C01E"/>
              </a:buClr>
              <a:buSzPct val="90000"/>
              <a:buFont typeface="Arial" panose="020B0604020202020204" pitchFamily="34" charset="0"/>
              <a:buChar char="•"/>
            </a:pPr>
            <a:r>
              <a:rPr lang="de-DE" altLang="ja-JP" sz="1000" dirty="0" smtClean="0">
                <a:latin typeface="Arial" panose="020B0604020202020204" pitchFamily="34" charset="0"/>
                <a:ea typeface="+mn-ea"/>
                <a:cs typeface="Arial" panose="020B0604020202020204" pitchFamily="34" charset="0"/>
              </a:rPr>
              <a:t>Um eine Alltagssituation zu verstehen, greifen Akteure auf in der Sozialisation gewonnene Erfahrungen und gesellschaftliche Deutungsmuster zurück </a:t>
            </a:r>
            <a:r>
              <a:rPr lang="de-DE" altLang="ja-JP" sz="1000" dirty="0" smtClean="0">
                <a:latin typeface="Arial" panose="020B0604020202020204" pitchFamily="34" charset="0"/>
                <a:ea typeface="+mn-ea"/>
                <a:cs typeface="Arial" panose="020B0604020202020204" pitchFamily="34" charset="0"/>
                <a:sym typeface="Wingdings" panose="05000000000000000000" pitchFamily="2" charset="2"/>
              </a:rPr>
              <a:t> mentale Modelle typischer Situationen</a:t>
            </a:r>
            <a:r>
              <a:rPr lang="de-DE" altLang="ja-JP" sz="1000" dirty="0" smtClean="0">
                <a:latin typeface="Arial" panose="020B0604020202020204" pitchFamily="34" charset="0"/>
                <a:ea typeface="+mn-ea"/>
                <a:cs typeface="Arial" panose="020B0604020202020204" pitchFamily="34" charset="0"/>
              </a:rPr>
              <a:t>. </a:t>
            </a:r>
          </a:p>
          <a:p>
            <a:pPr>
              <a:lnSpc>
                <a:spcPct val="100000"/>
              </a:lnSpc>
              <a:buClr>
                <a:srgbClr val="92D050"/>
              </a:buClr>
              <a:buSzPct val="90000"/>
            </a:pPr>
            <a:r>
              <a:rPr lang="de-DE" altLang="ja-JP" sz="1000" b="1" dirty="0" smtClean="0">
                <a:latin typeface="Arial" panose="020B0604020202020204" pitchFamily="34" charset="0"/>
                <a:cs typeface="Arial" panose="020B0604020202020204" pitchFamily="34" charset="0"/>
              </a:rPr>
              <a:t>…und als „Fallstrick“ vorschneller Entscheidungen</a:t>
            </a:r>
            <a:endParaRPr lang="de-DE" altLang="de-DE" sz="1000" dirty="0" smtClean="0">
              <a:latin typeface="Arial" panose="020B0604020202020204" pitchFamily="34" charset="0"/>
              <a:ea typeface="+mn-ea"/>
              <a:cs typeface="Arial" panose="020B0604020202020204" pitchFamily="34" charset="0"/>
            </a:endParaRPr>
          </a:p>
          <a:p>
            <a:pPr>
              <a:lnSpc>
                <a:spcPct val="100000"/>
              </a:lnSpc>
              <a:buClr>
                <a:srgbClr val="97C01E"/>
              </a:buClr>
              <a:buSzPct val="90000"/>
              <a:buFont typeface="Arial" panose="020B0604020202020204" pitchFamily="34" charset="0"/>
              <a:buChar char="•"/>
            </a:pPr>
            <a:r>
              <a:rPr lang="de-DE" altLang="de-DE" sz="1000" dirty="0" smtClean="0">
                <a:latin typeface="Arial" panose="020B0604020202020204" pitchFamily="34" charset="0"/>
                <a:ea typeface="+mn-ea"/>
                <a:cs typeface="Arial" panose="020B0604020202020204" pitchFamily="34" charset="0"/>
              </a:rPr>
              <a:t>Mentale Modelle vereinfachen die Situationslogik und ermöglichen Handlungsentscheidungen.</a:t>
            </a:r>
          </a:p>
          <a:p>
            <a:pPr>
              <a:lnSpc>
                <a:spcPct val="100000"/>
              </a:lnSpc>
              <a:buClr>
                <a:srgbClr val="97C01E"/>
              </a:buClr>
              <a:buSzPct val="90000"/>
              <a:buFont typeface="Arial" panose="020B0604020202020204" pitchFamily="34" charset="0"/>
              <a:buChar char="•"/>
            </a:pPr>
            <a:r>
              <a:rPr lang="de-DE" altLang="de-DE" sz="1000" dirty="0" smtClean="0">
                <a:latin typeface="Arial" panose="020B0604020202020204" pitchFamily="34" charset="0"/>
                <a:ea typeface="+mn-ea"/>
                <a:cs typeface="Arial" panose="020B0604020202020204" pitchFamily="34" charset="0"/>
              </a:rPr>
              <a:t>Situationsdefinitionen sind meistens gesellschaftlich vorgegeben und selten individuell</a:t>
            </a:r>
            <a:r>
              <a:rPr lang="de-DE" altLang="ja-JP" sz="1000" dirty="0" smtClean="0">
                <a:latin typeface="Arial" panose="020B0604020202020204" pitchFamily="34" charset="0"/>
                <a:ea typeface="+mn-ea"/>
                <a:cs typeface="Arial" panose="020B0604020202020204" pitchFamily="34" charset="0"/>
              </a:rPr>
              <a:t>.</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54654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smtClean="0">
                <a:solidFill>
                  <a:schemeClr val="tx1"/>
                </a:solidFill>
                <a:effectLst/>
                <a:latin typeface="Arial" panose="020B0604020202020204" pitchFamily="34" charset="0"/>
                <a:ea typeface="+mn-ea"/>
                <a:cs typeface="Arial" panose="020B0604020202020204" pitchFamily="34" charset="0"/>
              </a:rPr>
              <a:t>„</a:t>
            </a:r>
            <a:r>
              <a:rPr lang="de-DE" sz="1000" kern="1200" dirty="0" err="1" smtClean="0">
                <a:solidFill>
                  <a:schemeClr val="tx1"/>
                </a:solidFill>
                <a:effectLst/>
                <a:latin typeface="Arial" panose="020B0604020202020204" pitchFamily="34" charset="0"/>
                <a:ea typeface="+mn-ea"/>
                <a:cs typeface="Arial" panose="020B0604020202020204" pitchFamily="34" charset="0"/>
              </a:rPr>
              <a:t>Self</a:t>
            </a:r>
            <a:r>
              <a:rPr lang="de-DE" sz="1000" kern="1200" dirty="0" smtClean="0">
                <a:solidFill>
                  <a:schemeClr val="tx1"/>
                </a:solidFill>
                <a:effectLst/>
                <a:latin typeface="Arial" panose="020B0604020202020204" pitchFamily="34" charset="0"/>
                <a:ea typeface="+mn-ea"/>
                <a:cs typeface="Arial" panose="020B0604020202020204" pitchFamily="34" charset="0"/>
              </a:rPr>
              <a:t> </a:t>
            </a:r>
            <a:r>
              <a:rPr lang="de-DE" sz="1000" kern="1200" dirty="0" err="1" smtClean="0">
                <a:solidFill>
                  <a:schemeClr val="tx1"/>
                </a:solidFill>
                <a:effectLst/>
                <a:latin typeface="Arial" panose="020B0604020202020204" pitchFamily="34" charset="0"/>
                <a:ea typeface="+mn-ea"/>
                <a:cs typeface="Arial" panose="020B0604020202020204" pitchFamily="34" charset="0"/>
              </a:rPr>
              <a:t>Coning</a:t>
            </a:r>
            <a:r>
              <a:rPr lang="de-DE" sz="1000" kern="1200" dirty="0" smtClean="0">
                <a:solidFill>
                  <a:schemeClr val="tx1"/>
                </a:solidFill>
                <a:effectLst/>
                <a:latin typeface="Arial" panose="020B0604020202020204" pitchFamily="34" charset="0"/>
                <a:ea typeface="+mn-ea"/>
                <a:cs typeface="Arial" panose="020B0604020202020204" pitchFamily="34" charset="0"/>
              </a:rPr>
              <a:t>“ oder „Homosoziale Reproduktion“: Führungsebene: meist männlich, weiß, deutsche Herkunft, Angehörige bestimmter Berufsgruppen (Betriebswirte, Juristen, Ingenieure). „Gleich und gleich gesellt sich gerne“ -&gt; als Nachwuchs suchen sich die Führungskräfte – bewusst oder unbewusst – das aus, was sie kennen: ihre eigenen Eigenschaften. Denn damit haben sie es ja auch bis ganz nach oben geschafft und sind in der Lage, ein Unternehmen zu leiten. In den wenigen weiblich dominierten Berufen lassen sich solche Muster ebenfalls beobachten.</a:t>
            </a:r>
            <a:endParaRPr lang="de-DE" altLang="ja-JP" sz="1000" b="1" dirty="0" smtClean="0">
              <a:latin typeface="Arial" panose="020B0604020202020204" pitchFamily="34" charset="0"/>
              <a:ea typeface="+mn-ea"/>
              <a:cs typeface="Arial" panose="020B0604020202020204" pitchFamily="34" charset="0"/>
            </a:endParaRPr>
          </a:p>
          <a:p>
            <a:pPr>
              <a:lnSpc>
                <a:spcPct val="100000"/>
              </a:lnSpc>
              <a:buClr>
                <a:srgbClr val="92D050"/>
              </a:buClr>
              <a:buSzPct val="90000"/>
            </a:pPr>
            <a:r>
              <a:rPr lang="de-DE" altLang="ja-JP" sz="1000" b="1" dirty="0" smtClean="0">
                <a:latin typeface="Arial" panose="020B0604020202020204" pitchFamily="34" charset="0"/>
                <a:ea typeface="+mn-ea"/>
                <a:cs typeface="Arial" panose="020B0604020202020204" pitchFamily="34" charset="0"/>
              </a:rPr>
              <a:t>Mustererkennung als überlebenswichtige Fähigkeit… </a:t>
            </a:r>
          </a:p>
          <a:p>
            <a:pPr>
              <a:lnSpc>
                <a:spcPct val="100000"/>
              </a:lnSpc>
              <a:buClr>
                <a:srgbClr val="97C01E"/>
              </a:buClr>
              <a:buSzPct val="90000"/>
              <a:buFont typeface="Arial" panose="020B0604020202020204" pitchFamily="34" charset="0"/>
              <a:buChar char="•"/>
            </a:pPr>
            <a:r>
              <a:rPr lang="de-DE" altLang="de-DE" sz="1000" dirty="0" smtClean="0">
                <a:latin typeface="Arial" panose="020B0604020202020204" pitchFamily="34" charset="0"/>
                <a:ea typeface="+mn-ea"/>
                <a:cs typeface="Arial" panose="020B0604020202020204" pitchFamily="34" charset="0"/>
              </a:rPr>
              <a:t>Würde ein Akteur in einer Situation alle verhaltensrelevanten Möglichkeiten berücksichtigen, wäre er handlungsunfähig.</a:t>
            </a:r>
          </a:p>
          <a:p>
            <a:pPr>
              <a:lnSpc>
                <a:spcPct val="100000"/>
              </a:lnSpc>
              <a:buClr>
                <a:srgbClr val="97C01E"/>
              </a:buClr>
              <a:buSzPct val="90000"/>
              <a:buFont typeface="Arial" panose="020B0604020202020204" pitchFamily="34" charset="0"/>
              <a:buChar char="•"/>
            </a:pPr>
            <a:r>
              <a:rPr lang="de-DE" altLang="ja-JP" sz="1000" dirty="0" smtClean="0">
                <a:latin typeface="Arial" panose="020B0604020202020204" pitchFamily="34" charset="0"/>
                <a:ea typeface="+mn-ea"/>
                <a:cs typeface="Arial" panose="020B0604020202020204" pitchFamily="34" charset="0"/>
              </a:rPr>
              <a:t>Um eine Alltagssituation zu verstehen, greifen Akteure auf in der Sozialisation gewonnene Erfahrungen und gesellschaftliche Deutungsmuster zurück </a:t>
            </a:r>
            <a:r>
              <a:rPr lang="de-DE" altLang="ja-JP" sz="1000" dirty="0" smtClean="0">
                <a:latin typeface="Arial" panose="020B0604020202020204" pitchFamily="34" charset="0"/>
                <a:ea typeface="+mn-ea"/>
                <a:cs typeface="Arial" panose="020B0604020202020204" pitchFamily="34" charset="0"/>
                <a:sym typeface="Wingdings" panose="05000000000000000000" pitchFamily="2" charset="2"/>
              </a:rPr>
              <a:t> mentale Modelle typischer Situationen</a:t>
            </a:r>
            <a:r>
              <a:rPr lang="de-DE" altLang="ja-JP" sz="1000" dirty="0" smtClean="0">
                <a:latin typeface="Arial" panose="020B0604020202020204" pitchFamily="34" charset="0"/>
                <a:ea typeface="+mn-ea"/>
                <a:cs typeface="Arial" panose="020B0604020202020204" pitchFamily="34" charset="0"/>
              </a:rPr>
              <a:t>. </a:t>
            </a:r>
          </a:p>
          <a:p>
            <a:pPr>
              <a:lnSpc>
                <a:spcPct val="100000"/>
              </a:lnSpc>
              <a:buClr>
                <a:srgbClr val="92D050"/>
              </a:buClr>
              <a:buSzPct val="90000"/>
            </a:pPr>
            <a:r>
              <a:rPr lang="de-DE" altLang="ja-JP" sz="1000" b="1" dirty="0" smtClean="0">
                <a:latin typeface="Arial" panose="020B0604020202020204" pitchFamily="34" charset="0"/>
                <a:cs typeface="Arial" panose="020B0604020202020204" pitchFamily="34" charset="0"/>
              </a:rPr>
              <a:t>…und als „Fallstrick“ vorschneller Entscheidungen</a:t>
            </a:r>
            <a:endParaRPr lang="de-DE" altLang="de-DE" sz="1000" dirty="0" smtClean="0">
              <a:latin typeface="Arial" panose="020B0604020202020204" pitchFamily="34" charset="0"/>
              <a:ea typeface="+mn-ea"/>
              <a:cs typeface="Arial" panose="020B0604020202020204" pitchFamily="34" charset="0"/>
            </a:endParaRPr>
          </a:p>
          <a:p>
            <a:pPr>
              <a:lnSpc>
                <a:spcPct val="100000"/>
              </a:lnSpc>
              <a:buClr>
                <a:srgbClr val="97C01E"/>
              </a:buClr>
              <a:buSzPct val="90000"/>
              <a:buFont typeface="Arial" panose="020B0604020202020204" pitchFamily="34" charset="0"/>
              <a:buChar char="•"/>
            </a:pPr>
            <a:r>
              <a:rPr lang="de-DE" altLang="de-DE" sz="1000" dirty="0" smtClean="0">
                <a:latin typeface="Arial" panose="020B0604020202020204" pitchFamily="34" charset="0"/>
                <a:ea typeface="+mn-ea"/>
                <a:cs typeface="Arial" panose="020B0604020202020204" pitchFamily="34" charset="0"/>
              </a:rPr>
              <a:t>Mentale Modelle vereinfachen die Situationslogik und ermöglichen Handlungsentscheidungen.</a:t>
            </a:r>
          </a:p>
          <a:p>
            <a:pPr>
              <a:lnSpc>
                <a:spcPct val="100000"/>
              </a:lnSpc>
              <a:buClr>
                <a:srgbClr val="97C01E"/>
              </a:buClr>
              <a:buSzPct val="90000"/>
              <a:buFont typeface="Arial" panose="020B0604020202020204" pitchFamily="34" charset="0"/>
              <a:buChar char="•"/>
            </a:pPr>
            <a:r>
              <a:rPr lang="de-DE" altLang="de-DE" sz="1000" dirty="0" smtClean="0">
                <a:latin typeface="Arial" panose="020B0604020202020204" pitchFamily="34" charset="0"/>
                <a:ea typeface="+mn-ea"/>
                <a:cs typeface="Arial" panose="020B0604020202020204" pitchFamily="34" charset="0"/>
              </a:rPr>
              <a:t>Situationsdefinitionen sind meistens gesellschaftlich vorgegeben und selten individuell</a:t>
            </a:r>
            <a:r>
              <a:rPr lang="de-DE" altLang="ja-JP" sz="1000" dirty="0" smtClean="0">
                <a:latin typeface="Arial" panose="020B0604020202020204" pitchFamily="34" charset="0"/>
                <a:ea typeface="+mn-ea"/>
                <a:cs typeface="Arial" panose="020B0604020202020204" pitchFamily="34" charset="0"/>
              </a:rPr>
              <a:t>.</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790479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dirty="0" err="1" smtClean="0">
                <a:latin typeface="Arial" panose="020B0604020202020204" pitchFamily="34" charset="0"/>
                <a:cs typeface="Arial" panose="020B0604020202020204" pitchFamily="34" charset="0"/>
              </a:rPr>
              <a:t>Diversitymaßnahmen</a:t>
            </a:r>
            <a:r>
              <a:rPr lang="de-DE" sz="1000" b="0" dirty="0" smtClean="0">
                <a:latin typeface="Arial" panose="020B0604020202020204" pitchFamily="34" charset="0"/>
                <a:cs typeface="Arial" panose="020B0604020202020204" pitchFamily="34" charset="0"/>
              </a:rPr>
              <a:t> sollen unter anderem die Inklusion von Individuen fördern.</a:t>
            </a:r>
          </a:p>
          <a:p>
            <a:endParaRPr lang="de-DE" sz="1000" b="0" dirty="0" smtClean="0">
              <a:latin typeface="Arial" panose="020B0604020202020204" pitchFamily="34" charset="0"/>
              <a:cs typeface="Arial" panose="020B0604020202020204" pitchFamily="34" charset="0"/>
            </a:endParaRPr>
          </a:p>
          <a:p>
            <a:r>
              <a:rPr lang="de-DE" sz="1000" b="0" dirty="0" smtClean="0">
                <a:latin typeface="Arial" panose="020B0604020202020204" pitchFamily="34" charset="0"/>
                <a:cs typeface="Arial" panose="020B0604020202020204" pitchFamily="34" charset="0"/>
              </a:rPr>
              <a:t>Die</a:t>
            </a:r>
            <a:r>
              <a:rPr lang="de-DE" sz="1000" b="0" baseline="0" dirty="0" smtClean="0">
                <a:latin typeface="Arial" panose="020B0604020202020204" pitchFamily="34" charset="0"/>
                <a:cs typeface="Arial" panose="020B0604020202020204" pitchFamily="34" charset="0"/>
              </a:rPr>
              <a:t> Begriffe Integration und Inklusion werden häufig synonym verwendet, obwohl sie deutliche Unterschiede aufweisen.  In den letzten Jahren wurde der Begriff Integration immer häufiger im Bezug auf die Integration von Ausländern verwendet. </a:t>
            </a:r>
          </a:p>
          <a:p>
            <a:r>
              <a:rPr lang="de-DE" sz="1000" b="0" baseline="0" dirty="0" smtClean="0">
                <a:latin typeface="Arial" panose="020B0604020202020204" pitchFamily="34" charset="0"/>
                <a:cs typeface="Arial" panose="020B0604020202020204" pitchFamily="34" charset="0"/>
              </a:rPr>
              <a:t>Der größte Unterschied zur Inklusion ist allerdings, dass es bei der Integration immer noch darum geht Unterschiede wahrzunehmen und Getrenntes wiedereinzugliedern. Inklusion will hingegen den individuellen Bedürfnissen aller Menschen Rechnung tragen.</a:t>
            </a:r>
            <a:endParaRPr lang="de-DE" sz="1000" b="0" dirty="0" smtClean="0">
              <a:latin typeface="Arial" panose="020B0604020202020204" pitchFamily="34" charset="0"/>
              <a:cs typeface="Arial" panose="020B0604020202020204" pitchFamily="34" charset="0"/>
            </a:endParaRP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Inklusion: </a:t>
            </a:r>
            <a:r>
              <a:rPr lang="de-DE" sz="1000" dirty="0" smtClean="0">
                <a:latin typeface="Arial" panose="020B0604020202020204" pitchFamily="34" charset="0"/>
                <a:cs typeface="Arial" panose="020B0604020202020204" pitchFamily="34" charset="0"/>
              </a:rPr>
              <a:t>aus dem lateinischen und bedeutet</a:t>
            </a:r>
            <a:r>
              <a:rPr lang="de-DE" sz="1000" baseline="0" dirty="0" smtClean="0">
                <a:latin typeface="Arial" panose="020B0604020202020204" pitchFamily="34" charset="0"/>
                <a:cs typeface="Arial" panose="020B0604020202020204" pitchFamily="34" charset="0"/>
              </a:rPr>
              <a:t> so viel wie „Einschluss“ oder auch „Enthalten sein“. Zustand der selbstverständlichen Zugehörigkeit aller Menschen zur Gesellschaft, verbunden mit der Möglichkeit zur uneingeschränkten Teilhabe an allen Bereichen dieser Gesellschaft. Das heißt Inklusion wendet sich gegen Diskriminierung und Marginalisierung. Verschiedenheit wird positiv betrachtet.</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42398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06719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67350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https://www.charta-der-vielfalt.de/</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800591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smtClean="0"/>
              <a:t>Quelle: https://www.charta-der-vielfalt.de/fileadmin/user_upload/Diversity-Tag/2019/Downloads/Factbook_Diversity_2019n.pdf</a:t>
            </a:r>
          </a:p>
          <a:p>
            <a:pPr defTabSz="947684">
              <a:defRPr/>
            </a:pPr>
            <a:endParaRPr lang="de-DE" dirty="0" smtClean="0"/>
          </a:p>
          <a:p>
            <a:pPr defTabSz="947684">
              <a:defRPr/>
            </a:pPr>
            <a:r>
              <a:rPr lang="de-DE" dirty="0" smtClean="0"/>
              <a:t>Nach Berechnungen des Instituts für Arbeitsmarkt- und Berufsforschung wird das Erwerbspersonenpotenzial von 2015 bis 2040 um 9,1 Millionen Menschen sinken, wenn es keine zusätzliche Zuwanderung von Arbeitskräften gibt. Um dem Effekt des demografischen Wandels langfristig entgegenzuwirken, wäre eine jährliche Zuwanderung von 400.000Arbeitskräften nötig.</a:t>
            </a:r>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7748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138371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 https://www.charta-der-vielfalt.de/fileadmin/user_upload/Diversity-Tag/2019/Downloads/Factbook_Diversity_2019n.pdf</a:t>
            </a:r>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45992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962018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rial" panose="020B0604020202020204" pitchFamily="34" charset="0"/>
                <a:cs typeface="Arial" panose="020B0604020202020204" pitchFamily="34" charset="0"/>
              </a:rPr>
              <a:t>z.B. </a:t>
            </a:r>
            <a:r>
              <a:rPr lang="de-DE" sz="1000" dirty="0" err="1">
                <a:latin typeface="Arial" panose="020B0604020202020204" pitchFamily="34" charset="0"/>
                <a:cs typeface="Arial" panose="020B0604020202020204" pitchFamily="34" charset="0"/>
              </a:rPr>
              <a:t>Tokenism</a:t>
            </a:r>
            <a:r>
              <a:rPr lang="de-DE" sz="1000" dirty="0">
                <a:latin typeface="Arial" panose="020B0604020202020204" pitchFamily="34" charset="0"/>
                <a:cs typeface="Arial" panose="020B0604020202020204" pitchFamily="34" charset="0"/>
              </a:rPr>
              <a:t>-Problem: </a:t>
            </a:r>
          </a:p>
          <a:p>
            <a:pPr defTabSz="947684">
              <a:defRPr/>
            </a:pPr>
            <a:r>
              <a:rPr lang="de-DE" sz="1000" dirty="0" smtClean="0">
                <a:solidFill>
                  <a:srgbClr val="4D4D4D"/>
                </a:solidFill>
                <a:latin typeface="Arial" panose="020B0604020202020204" pitchFamily="34" charset="0"/>
                <a:cs typeface="Arial" panose="020B0604020202020204" pitchFamily="34" charset="0"/>
              </a:rPr>
              <a:t>Minderheiten werden nicht als Individuen betrachtet, sondern auf den „offensichtlich größten Unterschied“ zur Mehrheit reduziert (</a:t>
            </a:r>
            <a:r>
              <a:rPr lang="de-DE" sz="1000" dirty="0" err="1" smtClean="0">
                <a:solidFill>
                  <a:srgbClr val="4D4D4D"/>
                </a:solidFill>
                <a:latin typeface="Arial" panose="020B0604020202020204" pitchFamily="34" charset="0"/>
                <a:cs typeface="Arial" panose="020B0604020202020204" pitchFamily="34" charset="0"/>
              </a:rPr>
              <a:t>xy</a:t>
            </a:r>
            <a:r>
              <a:rPr lang="de-DE" sz="1000" dirty="0" smtClean="0">
                <a:solidFill>
                  <a:srgbClr val="4D4D4D"/>
                </a:solidFill>
                <a:latin typeface="Arial" panose="020B0604020202020204" pitchFamily="34" charset="0"/>
                <a:cs typeface="Arial" panose="020B0604020202020204" pitchFamily="34" charset="0"/>
              </a:rPr>
              <a:t> ist „der Inder“ und „typisch Inder“, </a:t>
            </a:r>
            <a:r>
              <a:rPr lang="de-DE" sz="1000" dirty="0" err="1" smtClean="0">
                <a:solidFill>
                  <a:srgbClr val="4D4D4D"/>
                </a:solidFill>
                <a:latin typeface="Arial" panose="020B0604020202020204" pitchFamily="34" charset="0"/>
                <a:cs typeface="Arial" panose="020B0604020202020204" pitchFamily="34" charset="0"/>
              </a:rPr>
              <a:t>yz</a:t>
            </a:r>
            <a:r>
              <a:rPr lang="de-DE" sz="1000" dirty="0" smtClean="0">
                <a:solidFill>
                  <a:srgbClr val="4D4D4D"/>
                </a:solidFill>
                <a:latin typeface="Arial" panose="020B0604020202020204" pitchFamily="34" charset="0"/>
                <a:cs typeface="Arial" panose="020B0604020202020204" pitchFamily="34" charset="0"/>
              </a:rPr>
              <a:t> ist „die Dicke“ und „typisch Dicke“)</a:t>
            </a:r>
          </a:p>
          <a:p>
            <a:r>
              <a:rPr lang="de-DE" sz="1000" dirty="0">
                <a:latin typeface="Arial" panose="020B0604020202020204" pitchFamily="34" charset="0"/>
                <a:cs typeface="Arial" panose="020B0604020202020204" pitchFamily="34" charset="0"/>
              </a:rPr>
              <a:t>So wird Barack Obama immer auch als der erste schwarze Präsident der USA beschrieben, während Ronald </a:t>
            </a:r>
            <a:r>
              <a:rPr lang="de-DE" sz="1000" dirty="0" err="1">
                <a:latin typeface="Arial" panose="020B0604020202020204" pitchFamily="34" charset="0"/>
                <a:cs typeface="Arial" panose="020B0604020202020204" pitchFamily="34" charset="0"/>
              </a:rPr>
              <a:t>Reagen</a:t>
            </a:r>
            <a:r>
              <a:rPr lang="de-DE" sz="1000" dirty="0">
                <a:latin typeface="Arial" panose="020B0604020202020204" pitchFamily="34" charset="0"/>
                <a:cs typeface="Arial" panose="020B0604020202020204" pitchFamily="34" charset="0"/>
              </a:rPr>
              <a:t> nicht als 40. weißer Präsident der USA bezeichnet wird. Die Hautfarbe wird dabei bei einer Person als auschlaggebendes Merkmal betrachtet, bei einer anderen wird dieses Merkmal nicht weiter erwähnt.</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z.B. </a:t>
            </a:r>
            <a:r>
              <a:rPr lang="de-DE" sz="1000" dirty="0" err="1">
                <a:latin typeface="Arial" panose="020B0604020202020204" pitchFamily="34" charset="0"/>
                <a:cs typeface="Arial" panose="020B0604020202020204" pitchFamily="34" charset="0"/>
              </a:rPr>
              <a:t>Attributionsfehler</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xy</a:t>
            </a:r>
            <a:r>
              <a:rPr lang="de-DE" sz="1000" dirty="0">
                <a:latin typeface="Arial" panose="020B0604020202020204" pitchFamily="34" charset="0"/>
                <a:cs typeface="Arial" panose="020B0604020202020204" pitchFamily="34" charset="0"/>
              </a:rPr>
              <a:t> „ist schüchtern, nicht ehrgeizig oder durchsetzungsfähig“ – </a:t>
            </a:r>
            <a:r>
              <a:rPr lang="de-DE" sz="1000" dirty="0" err="1">
                <a:latin typeface="Arial" panose="020B0604020202020204" pitchFamily="34" charset="0"/>
                <a:cs typeface="Arial" panose="020B0604020202020204" pitchFamily="34" charset="0"/>
              </a:rPr>
              <a:t>xy</a:t>
            </a:r>
            <a:r>
              <a:rPr lang="de-DE" sz="1000" dirty="0">
                <a:latin typeface="Arial" panose="020B0604020202020204" pitchFamily="34" charset="0"/>
                <a:cs typeface="Arial" panose="020B0604020202020204" pitchFamily="34" charset="0"/>
              </a:rPr>
              <a:t> kommt jedoch aus einem Kulturkreis, in dem Zurückhaltung eine positive Eigenschaft ist und Kritik an beruflich Höherstehenden als Respektlosigkeit aufgefasst wird</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604975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 https://www.charta-der-vielfalt.de/fileadmin/user_upload/Diversity-Tag/2019/Downloads/Factbook_Diversity_2019n.pdf</a:t>
            </a:r>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044311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solidFill>
                <a:schemeClr val="tx1"/>
              </a:solidFill>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388746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162241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 </a:t>
            </a:r>
            <a:r>
              <a:rPr lang="de-DE" dirty="0" err="1" smtClean="0"/>
              <a:t>Bezrukove</a:t>
            </a:r>
            <a:r>
              <a:rPr lang="de-DE" dirty="0" smtClean="0"/>
              <a:t>, K., </a:t>
            </a:r>
            <a:r>
              <a:rPr lang="de-DE" dirty="0" err="1" smtClean="0"/>
              <a:t>Spell</a:t>
            </a:r>
            <a:r>
              <a:rPr lang="de-DE" dirty="0" smtClean="0"/>
              <a:t>, C.S., Perry, J. L.</a:t>
            </a:r>
            <a:r>
              <a:rPr lang="de-DE" baseline="0" dirty="0" smtClean="0"/>
              <a:t> &amp; </a:t>
            </a:r>
            <a:r>
              <a:rPr lang="de-DE" baseline="0" dirty="0" err="1" smtClean="0"/>
              <a:t>Jehn</a:t>
            </a:r>
            <a:r>
              <a:rPr lang="de-DE" baseline="0" dirty="0" smtClean="0"/>
              <a:t>, K. A. (2016). A meta-</a:t>
            </a:r>
            <a:r>
              <a:rPr lang="de-DE" baseline="0" dirty="0" err="1" smtClean="0"/>
              <a:t>analytical</a:t>
            </a:r>
            <a:r>
              <a:rPr lang="de-DE" baseline="0" dirty="0" smtClean="0"/>
              <a:t> </a:t>
            </a:r>
            <a:r>
              <a:rPr lang="de-DE" baseline="0" dirty="0" err="1" smtClean="0"/>
              <a:t>integration</a:t>
            </a:r>
            <a:r>
              <a:rPr lang="de-DE" baseline="0" dirty="0" smtClean="0"/>
              <a:t> </a:t>
            </a:r>
            <a:r>
              <a:rPr lang="de-DE" baseline="0" dirty="0" err="1" smtClean="0"/>
              <a:t>of</a:t>
            </a:r>
            <a:r>
              <a:rPr lang="de-DE" baseline="0" dirty="0" smtClean="0"/>
              <a:t> </a:t>
            </a:r>
            <a:r>
              <a:rPr lang="de-DE" baseline="0" dirty="0" err="1" smtClean="0"/>
              <a:t>over</a:t>
            </a:r>
            <a:r>
              <a:rPr lang="de-DE" baseline="0" dirty="0" smtClean="0"/>
              <a:t> 40 </a:t>
            </a:r>
            <a:r>
              <a:rPr lang="de-DE" baseline="0" dirty="0" err="1" smtClean="0"/>
              <a:t>years</a:t>
            </a:r>
            <a:r>
              <a:rPr lang="de-DE" baseline="0" dirty="0" smtClean="0"/>
              <a:t> </a:t>
            </a:r>
            <a:r>
              <a:rPr lang="de-DE" baseline="0" dirty="0" err="1" smtClean="0"/>
              <a:t>of</a:t>
            </a:r>
            <a:r>
              <a:rPr lang="de-DE" baseline="0" dirty="0" smtClean="0"/>
              <a:t> </a:t>
            </a:r>
            <a:r>
              <a:rPr lang="de-DE" baseline="0" dirty="0" err="1" smtClean="0"/>
              <a:t>research</a:t>
            </a:r>
            <a:r>
              <a:rPr lang="de-DE" baseline="0" dirty="0" smtClean="0"/>
              <a:t> on </a:t>
            </a:r>
            <a:r>
              <a:rPr lang="de-DE" baseline="0" dirty="0" err="1" smtClean="0"/>
              <a:t>diversity</a:t>
            </a:r>
            <a:r>
              <a:rPr lang="de-DE" baseline="0" dirty="0" smtClean="0"/>
              <a:t> </a:t>
            </a:r>
            <a:r>
              <a:rPr lang="de-DE" baseline="0" dirty="0" err="1" smtClean="0"/>
              <a:t>training</a:t>
            </a:r>
            <a:r>
              <a:rPr lang="de-DE" baseline="0" dirty="0" smtClean="0"/>
              <a:t> </a:t>
            </a:r>
            <a:r>
              <a:rPr lang="de-DE" baseline="0" dirty="0" err="1" smtClean="0"/>
              <a:t>evaluation</a:t>
            </a:r>
            <a:r>
              <a:rPr lang="de-DE" baseline="0" dirty="0" smtClean="0"/>
              <a:t>. Psychological Bulletin, 11, 12227-1274.</a:t>
            </a:r>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841313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 https://www.bosch-presse.de/pressportal/de/de/belegschaft-waechst-2018-weltweit-um-7-800-mitarbeiter-auf-410-000-beschaeftigte-182274.html</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Bei den nachfolgenden Beispielen</a:t>
            </a:r>
            <a:r>
              <a:rPr lang="de-DE" baseline="0" dirty="0" smtClean="0"/>
              <a:t> gilt: </a:t>
            </a:r>
            <a:r>
              <a:rPr lang="de-DE" sz="1200" kern="1200" dirty="0" smtClean="0">
                <a:solidFill>
                  <a:schemeClr val="tx1"/>
                </a:solidFill>
                <a:effectLst/>
                <a:latin typeface="+mn-lt"/>
                <a:ea typeface="+mn-ea"/>
                <a:cs typeface="+mn-cs"/>
              </a:rPr>
              <a:t>Das </a:t>
            </a:r>
            <a:r>
              <a:rPr lang="de-DE" sz="1200" kern="1200" dirty="0" err="1" smtClean="0">
                <a:solidFill>
                  <a:schemeClr val="tx1"/>
                </a:solidFill>
                <a:effectLst/>
                <a:latin typeface="+mn-lt"/>
                <a:ea typeface="+mn-ea"/>
                <a:cs typeface="+mn-cs"/>
              </a:rPr>
              <a:t>Diversity</a:t>
            </a:r>
            <a:r>
              <a:rPr lang="de-DE" sz="1200" kern="1200" dirty="0" smtClean="0">
                <a:solidFill>
                  <a:schemeClr val="tx1"/>
                </a:solidFill>
                <a:effectLst/>
                <a:latin typeface="+mn-lt"/>
                <a:ea typeface="+mn-ea"/>
                <a:cs typeface="+mn-cs"/>
              </a:rPr>
              <a:t>-Management-Lehrbuch wünscht sich natürlich einen </a:t>
            </a:r>
            <a:r>
              <a:rPr lang="de-DE" sz="1200" kern="1200" dirty="0" err="1" smtClean="0">
                <a:solidFill>
                  <a:schemeClr val="tx1"/>
                </a:solidFill>
                <a:effectLst/>
                <a:latin typeface="+mn-lt"/>
                <a:ea typeface="+mn-ea"/>
                <a:cs typeface="+mn-cs"/>
              </a:rPr>
              <a:t>transformationalen</a:t>
            </a:r>
            <a:r>
              <a:rPr lang="de-DE" sz="1200" kern="1200" dirty="0" smtClean="0">
                <a:solidFill>
                  <a:schemeClr val="tx1"/>
                </a:solidFill>
                <a:effectLst/>
                <a:latin typeface="+mn-lt"/>
                <a:ea typeface="+mn-ea"/>
                <a:cs typeface="+mn-cs"/>
              </a:rPr>
              <a:t> Führungsstil, also das Vorleben von Werten und Übertragen an die Mitarbeiter. Gleichzeitig ist es in der Realität oft so, dass das Engagement der Führungskräfte eher als unbefriedigend beschrieben wird. </a:t>
            </a:r>
            <a:r>
              <a:rPr lang="de-DE" baseline="0" dirty="0" smtClean="0"/>
              <a:t>Sehr große und sehr kleine Unternehmen haben oft ein </a:t>
            </a:r>
            <a:r>
              <a:rPr lang="de-DE" baseline="0" dirty="0" err="1" smtClean="0"/>
              <a:t>Diversity</a:t>
            </a:r>
            <a:r>
              <a:rPr lang="de-DE" baseline="0" dirty="0" smtClean="0"/>
              <a:t>-Problem.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r>
              <a:rPr lang="de-DE" dirty="0" smtClean="0"/>
              <a:t>Hier können die Teilnehmenden aus ihren Erfahrungen durch Praktika etc. berichten.</a:t>
            </a:r>
          </a:p>
          <a:p>
            <a:r>
              <a:rPr lang="de-DE" dirty="0" smtClean="0"/>
              <a:t>Bspw. haben Daimler und VW kaum Frauen in der Fertigung.</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838978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http://www.bosch-career.com/de/at/working_bosch_at/diversity_equal_opportunity_at/diversity-equal-opportunity.html</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30605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sz="1000" dirty="0" smtClean="0">
                <a:latin typeface="Arial" panose="020B0604020202020204" pitchFamily="34" charset="0"/>
                <a:cs typeface="Arial" panose="020B0604020202020204" pitchFamily="34" charset="0"/>
              </a:rPr>
              <a:t>Die Bosch-Gruppe beschäftigte zum Stichtag 31.12.2018 weltweit rund 410 000 Mitarbeiter. </a:t>
            </a:r>
            <a:endParaRPr lang="de-DE" sz="1000" dirty="0">
              <a:solidFill>
                <a:srgbClr val="000000"/>
              </a:solidFill>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76929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352710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https://www.daimler.com/career/about-us/locations/</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354111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47684" rtl="0" eaLnBrk="1" fontAlgn="auto" latinLnBrk="0" hangingPunct="1">
              <a:lnSpc>
                <a:spcPct val="100000"/>
              </a:lnSpc>
              <a:spcBef>
                <a:spcPts val="0"/>
              </a:spcBef>
              <a:spcAft>
                <a:spcPts val="0"/>
              </a:spcAft>
              <a:buClrTx/>
              <a:buSzTx/>
              <a:buFontTx/>
              <a:buNone/>
              <a:tabLst/>
              <a:defRPr/>
            </a:pPr>
            <a:r>
              <a:rPr lang="de-DE" sz="1000" dirty="0" smtClean="0">
                <a:latin typeface="Arial" panose="020B0604020202020204" pitchFamily="34" charset="0"/>
                <a:cs typeface="Arial" panose="020B0604020202020204" pitchFamily="34" charset="0"/>
              </a:rPr>
              <a:t>Quelle: https://www.daimler.com/dokumente/konzern/sonstiges/daimler-diversitybroschuere-de-2016.pdf</a:t>
            </a:r>
          </a:p>
          <a:p>
            <a:pPr defTabSz="947684">
              <a:defRPr/>
            </a:pPr>
            <a:endParaRPr lang="de-DE" dirty="0">
              <a:solidFill>
                <a:srgbClr val="000000"/>
              </a:solidFill>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4203338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https://www.daimler.com/dokumente/konzern/sonstiges/daimler-diversitybroschuere-de-2016.pdf</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853587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https://www.bmwgroup.jobs/de/de/standorte.html</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59787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sz="1000" dirty="0">
                <a:solidFill>
                  <a:srgbClr val="000000"/>
                </a:solidFill>
                <a:latin typeface="Arial" panose="020B0604020202020204" pitchFamily="34" charset="0"/>
                <a:cs typeface="Arial" panose="020B0604020202020204" pitchFamily="34" charset="0"/>
              </a:rPr>
              <a:t>134.682  Mitarbeiterinnen und Mitarbeiter in 150 </a:t>
            </a:r>
            <a:r>
              <a:rPr lang="de-DE" sz="1000" dirty="0" smtClean="0">
                <a:solidFill>
                  <a:srgbClr val="000000"/>
                </a:solidFill>
                <a:latin typeface="Arial" panose="020B0604020202020204" pitchFamily="34" charset="0"/>
                <a:cs typeface="Arial" panose="020B0604020202020204" pitchFamily="34" charset="0"/>
              </a:rPr>
              <a:t>Nationen</a:t>
            </a:r>
          </a:p>
          <a:p>
            <a:pPr defTabSz="947684">
              <a:defRPr/>
            </a:pPr>
            <a:endParaRPr lang="de-DE" sz="1000" dirty="0" smtClean="0">
              <a:solidFill>
                <a:srgbClr val="000000"/>
              </a:solidFill>
              <a:latin typeface="Arial" panose="020B0604020202020204" pitchFamily="34" charset="0"/>
              <a:cs typeface="Arial" panose="020B0604020202020204" pitchFamily="34" charset="0"/>
            </a:endParaRPr>
          </a:p>
          <a:p>
            <a:pPr defTabSz="947684">
              <a:defRPr/>
            </a:pPr>
            <a:r>
              <a:rPr lang="de-DE" sz="1000" dirty="0" smtClean="0">
                <a:solidFill>
                  <a:srgbClr val="000000"/>
                </a:solidFill>
                <a:latin typeface="Arial" panose="020B0604020202020204" pitchFamily="34" charset="0"/>
                <a:cs typeface="Arial" panose="020B0604020202020204" pitchFamily="34" charset="0"/>
              </a:rPr>
              <a:t>Quelle: https://www.bmwgroup.jobs/de/de/ueber-uns/diversity.html</a:t>
            </a:r>
            <a:endParaRPr lang="de-DE" sz="1000" dirty="0">
              <a:solidFill>
                <a:srgbClr val="000000"/>
              </a:solidFill>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077891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https://www.bmwgroup.jobs/de/de/ueber-uns/diversity.html</a:t>
            </a:r>
          </a:p>
          <a:p>
            <a:endParaRPr lang="de-DE" sz="1000" dirty="0" smtClean="0">
              <a:latin typeface="Arial" panose="020B0604020202020204" pitchFamily="34" charset="0"/>
              <a:cs typeface="Arial" panose="020B0604020202020204" pitchFamily="34" charset="0"/>
            </a:endParaRPr>
          </a:p>
          <a:p>
            <a:r>
              <a:rPr lang="de-DE" sz="1200" b="1" kern="1200" dirty="0" smtClean="0">
                <a:solidFill>
                  <a:schemeClr val="tx1"/>
                </a:solidFill>
                <a:effectLst/>
                <a:latin typeface="+mn-lt"/>
                <a:ea typeface="+mn-ea"/>
                <a:cs typeface="+mn-cs"/>
              </a:rPr>
              <a:t>Übung „Gender-Barometer“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Zeit: ca. 20-30 Minuten</a:t>
            </a:r>
          </a:p>
          <a:p>
            <a:r>
              <a:rPr lang="de-DE" sz="1200" kern="1200" dirty="0" smtClean="0">
                <a:solidFill>
                  <a:schemeClr val="tx1"/>
                </a:solidFill>
                <a:effectLst/>
                <a:latin typeface="+mn-lt"/>
                <a:ea typeface="+mn-ea"/>
                <a:cs typeface="+mn-cs"/>
              </a:rPr>
              <a:t>Gruppengröße: auch in Großgruppen möglich</a:t>
            </a:r>
          </a:p>
          <a:p>
            <a:r>
              <a:rPr lang="de-DE" sz="1200" kern="1200" dirty="0" smtClean="0">
                <a:solidFill>
                  <a:schemeClr val="tx1"/>
                </a:solidFill>
                <a:effectLst/>
                <a:latin typeface="+mn-lt"/>
                <a:ea typeface="+mn-ea"/>
                <a:cs typeface="+mn-cs"/>
              </a:rPr>
              <a:t>Material: Karten mit „0% Zustimmung“ und „100% Zustimmung“</a:t>
            </a:r>
          </a:p>
          <a:p>
            <a:r>
              <a:rPr lang="de-DE" sz="1200" kern="1200" dirty="0" smtClean="0">
                <a:solidFill>
                  <a:schemeClr val="tx1"/>
                </a:solidFill>
                <a:effectLst/>
                <a:latin typeface="+mn-lt"/>
                <a:ea typeface="+mn-ea"/>
                <a:cs typeface="+mn-cs"/>
              </a:rPr>
              <a:t>Vorbereitung: Die Moderation sucht eine freie, möglichst lange Fläche im Raum. An den Enden werden gut sichtbar die Karten platziert, z.B. mit Kreppband an die Wand geklebt, so dass die TN frei zwischen beiden Karten bewegen können.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Zu verschiedenen Aussagen (je nach zeitlichem Rahmen 4-7 Thesen) sollen sich die</a:t>
            </a:r>
          </a:p>
          <a:p>
            <a:r>
              <a:rPr lang="de-DE" sz="1200" kern="1200" dirty="0" smtClean="0">
                <a:solidFill>
                  <a:schemeClr val="tx1"/>
                </a:solidFill>
                <a:effectLst/>
                <a:latin typeface="+mn-lt"/>
                <a:ea typeface="+mn-ea"/>
                <a:cs typeface="+mn-cs"/>
              </a:rPr>
              <a:t>Teilnehmenden abhängig von ihrem Zustimmungs- oder Ablehnungsgrad zwischen den beiden Karten positionieren. Die Moderation fordert die Teilnehmenden auf, die eigene</a:t>
            </a:r>
          </a:p>
          <a:p>
            <a:r>
              <a:rPr lang="de-DE" sz="1200" kern="1200" dirty="0" smtClean="0">
                <a:solidFill>
                  <a:schemeClr val="tx1"/>
                </a:solidFill>
                <a:effectLst/>
                <a:latin typeface="+mn-lt"/>
                <a:ea typeface="+mn-ea"/>
                <a:cs typeface="+mn-cs"/>
              </a:rPr>
              <a:t>Position zu beziehen und sich nicht gegenseitig zu beeinflussen. Sie betont, dass es</a:t>
            </a:r>
          </a:p>
          <a:p>
            <a:r>
              <a:rPr lang="de-DE" sz="1200" kern="1200" dirty="0" smtClean="0">
                <a:solidFill>
                  <a:schemeClr val="tx1"/>
                </a:solidFill>
                <a:effectLst/>
                <a:latin typeface="+mn-lt"/>
                <a:ea typeface="+mn-ea"/>
                <a:cs typeface="+mn-cs"/>
              </a:rPr>
              <a:t>dabei kein richtig oder falsch gibt. Auch können die Positionen verändert werden,</a:t>
            </a:r>
          </a:p>
          <a:p>
            <a:r>
              <a:rPr lang="de-DE" sz="1200" kern="1200" dirty="0" smtClean="0">
                <a:solidFill>
                  <a:schemeClr val="tx1"/>
                </a:solidFill>
                <a:effectLst/>
                <a:latin typeface="+mn-lt"/>
                <a:ea typeface="+mn-ea"/>
                <a:cs typeface="+mn-cs"/>
              </a:rPr>
              <a:t>wenn sich die eigene Meinung im Verlauf des Gesprächs verändert. Die Moderation</a:t>
            </a:r>
          </a:p>
          <a:p>
            <a:r>
              <a:rPr lang="de-DE" sz="1200" kern="1200" dirty="0" smtClean="0">
                <a:solidFill>
                  <a:schemeClr val="tx1"/>
                </a:solidFill>
                <a:effectLst/>
                <a:latin typeface="+mn-lt"/>
                <a:ea typeface="+mn-ea"/>
                <a:cs typeface="+mn-cs"/>
              </a:rPr>
              <a:t>bittet nun einzelne Teilnehmende darum, ihre Position zu erläutern. Im Laufe der</a:t>
            </a:r>
          </a:p>
          <a:p>
            <a:r>
              <a:rPr lang="de-DE" sz="1200" kern="1200" dirty="0" smtClean="0">
                <a:solidFill>
                  <a:schemeClr val="tx1"/>
                </a:solidFill>
                <a:effectLst/>
                <a:latin typeface="+mn-lt"/>
                <a:ea typeface="+mn-ea"/>
                <a:cs typeface="+mn-cs"/>
              </a:rPr>
              <a:t>Übung sollen möglichst alle einmal zu Wort kommen. Die Moderation achtet darauf,</a:t>
            </a:r>
          </a:p>
          <a:p>
            <a:r>
              <a:rPr lang="de-DE" sz="1200" kern="1200" dirty="0" smtClean="0">
                <a:solidFill>
                  <a:schemeClr val="tx1"/>
                </a:solidFill>
                <a:effectLst/>
                <a:latin typeface="+mn-lt"/>
                <a:ea typeface="+mn-ea"/>
                <a:cs typeface="+mn-cs"/>
              </a:rPr>
              <a:t>dass die Teilnehmenden andere oder gegensätzliche Positionen stehen lassen und</a:t>
            </a:r>
          </a:p>
          <a:p>
            <a:r>
              <a:rPr lang="de-DE" sz="1200" kern="1200" dirty="0" smtClean="0">
                <a:solidFill>
                  <a:schemeClr val="tx1"/>
                </a:solidFill>
                <a:effectLst/>
                <a:latin typeface="+mn-lt"/>
                <a:ea typeface="+mn-ea"/>
                <a:cs typeface="+mn-cs"/>
              </a:rPr>
              <a:t>für die eigene Position Gründe nennen, statt zu diskutieren. Je nach Zielsetzung ist</a:t>
            </a:r>
          </a:p>
          <a:p>
            <a:r>
              <a:rPr lang="de-DE" sz="1200" kern="1200" dirty="0" smtClean="0">
                <a:solidFill>
                  <a:schemeClr val="tx1"/>
                </a:solidFill>
                <a:effectLst/>
                <a:latin typeface="+mn-lt"/>
                <a:ea typeface="+mn-ea"/>
                <a:cs typeface="+mn-cs"/>
              </a:rPr>
              <a:t>es notwendig dafür zu sorgen, dass die Wortbeiträge nicht zu lang werden, sondern</a:t>
            </a:r>
          </a:p>
          <a:p>
            <a:r>
              <a:rPr lang="de-DE" sz="1200" kern="1200" dirty="0" smtClean="0">
                <a:solidFill>
                  <a:schemeClr val="tx1"/>
                </a:solidFill>
                <a:effectLst/>
                <a:latin typeface="+mn-lt"/>
                <a:ea typeface="+mn-ea"/>
                <a:cs typeface="+mn-cs"/>
              </a:rPr>
              <a:t>eher Blitzlicht-Charakter haben.</a:t>
            </a:r>
          </a:p>
          <a:p>
            <a:r>
              <a:rPr lang="de-DE" sz="1200" kern="1200" dirty="0" smtClean="0">
                <a:solidFill>
                  <a:schemeClr val="tx1"/>
                </a:solidFill>
                <a:effectLst/>
                <a:latin typeface="+mn-lt"/>
                <a:ea typeface="+mn-ea"/>
                <a:cs typeface="+mn-cs"/>
              </a:rPr>
              <a:t>Wenn sich die Teilnehmenden viel unterbrechen und kommentieren, kann die</a:t>
            </a:r>
          </a:p>
          <a:p>
            <a:r>
              <a:rPr lang="de-DE" sz="1200" kern="1200" dirty="0" smtClean="0">
                <a:solidFill>
                  <a:schemeClr val="tx1"/>
                </a:solidFill>
                <a:effectLst/>
                <a:latin typeface="+mn-lt"/>
                <a:ea typeface="+mn-ea"/>
                <a:cs typeface="+mn-cs"/>
              </a:rPr>
              <a:t>Moderation darauf hinweisen, dass jede und jeder die Aussagen anders versteht, je</a:t>
            </a:r>
          </a:p>
          <a:p>
            <a:r>
              <a:rPr lang="de-DE" sz="1200" kern="1200" dirty="0" smtClean="0">
                <a:solidFill>
                  <a:schemeClr val="tx1"/>
                </a:solidFill>
                <a:effectLst/>
                <a:latin typeface="+mn-lt"/>
                <a:ea typeface="+mn-ea"/>
                <a:cs typeface="+mn-cs"/>
              </a:rPr>
              <a:t>nachdem, wie einzelne Begriffe persönlich definiert und verstanden werden. Dieses</a:t>
            </a:r>
          </a:p>
          <a:p>
            <a:r>
              <a:rPr lang="de-DE" sz="1200" kern="1200" dirty="0" smtClean="0">
                <a:solidFill>
                  <a:schemeClr val="tx1"/>
                </a:solidFill>
                <a:effectLst/>
                <a:latin typeface="+mn-lt"/>
                <a:ea typeface="+mn-ea"/>
                <a:cs typeface="+mn-cs"/>
              </a:rPr>
              <a:t>unterschiedliche Verständnis kann durch die Möglichkeit der persönlichen</a:t>
            </a:r>
          </a:p>
          <a:p>
            <a:r>
              <a:rPr lang="de-DE" sz="1200" kern="1200" dirty="0" smtClean="0">
                <a:solidFill>
                  <a:schemeClr val="tx1"/>
                </a:solidFill>
                <a:effectLst/>
                <a:latin typeface="+mn-lt"/>
                <a:ea typeface="+mn-ea"/>
                <a:cs typeface="+mn-cs"/>
              </a:rPr>
              <a:t>Positionserläuterung deutlich gemacht werden. Es ist gut, zusätzlich darauf</a:t>
            </a:r>
          </a:p>
          <a:p>
            <a:r>
              <a:rPr lang="de-DE" sz="1200" kern="1200" dirty="0" smtClean="0">
                <a:solidFill>
                  <a:schemeClr val="tx1"/>
                </a:solidFill>
                <a:effectLst/>
                <a:latin typeface="+mn-lt"/>
                <a:ea typeface="+mn-ea"/>
                <a:cs typeface="+mn-cs"/>
              </a:rPr>
              <a:t>hinzuweisen, dass das Positionsbarometer eine Momentaufnahme ist und die</a:t>
            </a:r>
          </a:p>
          <a:p>
            <a:r>
              <a:rPr lang="de-DE" sz="1200" kern="1200" dirty="0" smtClean="0">
                <a:solidFill>
                  <a:schemeClr val="tx1"/>
                </a:solidFill>
                <a:effectLst/>
                <a:latin typeface="+mn-lt"/>
                <a:ea typeface="+mn-ea"/>
                <a:cs typeface="+mn-cs"/>
              </a:rPr>
              <a:t>Position auch jederzeit noch verändert werden kann.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Aussagen:</a:t>
            </a:r>
          </a:p>
          <a:p>
            <a:r>
              <a:rPr lang="de-DE" sz="1200" kern="1200" dirty="0" smtClean="0">
                <a:solidFill>
                  <a:schemeClr val="tx1"/>
                </a:solidFill>
                <a:effectLst/>
                <a:latin typeface="+mn-lt"/>
                <a:ea typeface="+mn-ea"/>
                <a:cs typeface="+mn-cs"/>
              </a:rPr>
              <a:t>- Mir ist Karriere sehr wichtig.</a:t>
            </a:r>
          </a:p>
          <a:p>
            <a:r>
              <a:rPr lang="de-DE" sz="1200" kern="1200" dirty="0" smtClean="0">
                <a:solidFill>
                  <a:schemeClr val="tx1"/>
                </a:solidFill>
                <a:effectLst/>
                <a:latin typeface="+mn-lt"/>
                <a:ea typeface="+mn-ea"/>
                <a:cs typeface="+mn-cs"/>
              </a:rPr>
              <a:t>- Ich würde nach der Geburt meines Kindes das komplette erste Jahr in Elternzeit zu Hause bleiben.</a:t>
            </a:r>
          </a:p>
          <a:p>
            <a:r>
              <a:rPr lang="de-DE" sz="1200" kern="1200" dirty="0" smtClean="0">
                <a:solidFill>
                  <a:schemeClr val="tx1"/>
                </a:solidFill>
                <a:effectLst/>
                <a:latin typeface="+mn-lt"/>
                <a:ea typeface="+mn-ea"/>
                <a:cs typeface="+mn-cs"/>
              </a:rPr>
              <a:t>- In bestimmten Situationen bringt mir mein Geschlecht Vor- bzw. Nachteile.</a:t>
            </a:r>
          </a:p>
          <a:p>
            <a:r>
              <a:rPr lang="de-DE" sz="1200" kern="1200" dirty="0" smtClean="0">
                <a:solidFill>
                  <a:schemeClr val="tx1"/>
                </a:solidFill>
                <a:effectLst/>
                <a:latin typeface="+mn-lt"/>
                <a:ea typeface="+mn-ea"/>
                <a:cs typeface="+mn-cs"/>
              </a:rPr>
              <a:t>- Bei der Suche nach einer Anstellung ist mir das Gehalt wichtiger als das soziale Klima.</a:t>
            </a:r>
          </a:p>
          <a:p>
            <a:r>
              <a:rPr lang="de-DE" sz="1200" kern="1200" dirty="0" smtClean="0">
                <a:solidFill>
                  <a:schemeClr val="tx1"/>
                </a:solidFill>
                <a:effectLst/>
                <a:latin typeface="+mn-lt"/>
                <a:ea typeface="+mn-ea"/>
                <a:cs typeface="+mn-cs"/>
              </a:rPr>
              <a:t>- In Deutschland werden Frauen nicht mehr diskriminiert.</a:t>
            </a:r>
          </a:p>
          <a:p>
            <a:r>
              <a:rPr lang="de-DE" sz="1200" kern="1200" dirty="0" smtClean="0">
                <a:solidFill>
                  <a:schemeClr val="tx1"/>
                </a:solidFill>
                <a:effectLst/>
                <a:latin typeface="+mn-lt"/>
                <a:ea typeface="+mn-ea"/>
                <a:cs typeface="+mn-cs"/>
              </a:rPr>
              <a:t>- Meine Lehrenden sind hauptsächlich männlich.</a:t>
            </a:r>
          </a:p>
          <a:p>
            <a:r>
              <a:rPr lang="de-DE" sz="1200" kern="1200" dirty="0" smtClean="0">
                <a:solidFill>
                  <a:schemeClr val="tx1"/>
                </a:solidFill>
                <a:effectLst/>
                <a:latin typeface="+mn-lt"/>
                <a:ea typeface="+mn-ea"/>
                <a:cs typeface="+mn-cs"/>
              </a:rPr>
              <a:t>- Bei meinen Eltern hat (hatte, falls verrentet) meine Mutter eine höhere berufliche Position.</a:t>
            </a:r>
          </a:p>
          <a:p>
            <a:r>
              <a:rPr lang="de-DE" sz="1200" kern="1200" dirty="0" smtClean="0">
                <a:solidFill>
                  <a:schemeClr val="tx1"/>
                </a:solidFill>
                <a:effectLst/>
                <a:latin typeface="+mn-lt"/>
                <a:ea typeface="+mn-ea"/>
                <a:cs typeface="+mn-cs"/>
              </a:rPr>
              <a:t>- (An die heterosexuellen Männer: Mir ist es wichtig, dass meine Partnerin weiblich aussieht.)</a:t>
            </a:r>
          </a:p>
          <a:p>
            <a:r>
              <a:rPr lang="de-DE" sz="1200" kern="1200" dirty="0" smtClean="0">
                <a:solidFill>
                  <a:schemeClr val="tx1"/>
                </a:solidFill>
                <a:effectLst/>
                <a:latin typeface="+mn-lt"/>
                <a:ea typeface="+mn-ea"/>
                <a:cs typeface="+mn-cs"/>
              </a:rPr>
              <a:t>- (An die heterosexuellen Frauen: Mir ist es wichtig, dass mein Partner männlich aussieht.)</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680214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639570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defTabSz="947684" fontAlgn="base">
              <a:lnSpc>
                <a:spcPct val="100000"/>
              </a:lnSpc>
              <a:spcBef>
                <a:spcPts val="0"/>
              </a:spcBef>
              <a:spcAft>
                <a:spcPts val="0"/>
              </a:spcAft>
              <a:defRPr/>
            </a:pPr>
            <a:r>
              <a:rPr lang="de-DE" sz="1000" dirty="0" smtClean="0">
                <a:latin typeface="Arial" panose="020B0604020202020204" pitchFamily="34" charset="0"/>
                <a:cs typeface="Arial" panose="020B0604020202020204" pitchFamily="34" charset="0"/>
                <a:sym typeface="Wingdings" panose="05000000000000000000" pitchFamily="2" charset="2"/>
              </a:rPr>
              <a:t>Gender: soziokulturelles Geschlecht</a:t>
            </a:r>
          </a:p>
          <a:p>
            <a:pPr marL="0" indent="0" algn="l" defTabSz="947684" fontAlgn="base">
              <a:lnSpc>
                <a:spcPct val="100000"/>
              </a:lnSpc>
              <a:spcBef>
                <a:spcPts val="0"/>
              </a:spcBef>
              <a:spcAft>
                <a:spcPts val="0"/>
              </a:spcAft>
              <a:defRPr/>
            </a:pPr>
            <a:r>
              <a:rPr lang="de-DE" sz="1000" dirty="0" smtClean="0">
                <a:latin typeface="Arial" panose="020B0604020202020204" pitchFamily="34" charset="0"/>
                <a:cs typeface="Arial" panose="020B0604020202020204" pitchFamily="34" charset="0"/>
                <a:sym typeface="Wingdings" panose="05000000000000000000" pitchFamily="2" charset="2"/>
              </a:rPr>
              <a:t>Sex: biologisches Geschlecht</a:t>
            </a:r>
          </a:p>
          <a:p>
            <a:pPr marL="0" indent="0" algn="l" defTabSz="947684" fontAlgn="base">
              <a:lnSpc>
                <a:spcPct val="100000"/>
              </a:lnSpc>
              <a:spcBef>
                <a:spcPts val="0"/>
              </a:spcBef>
              <a:spcAft>
                <a:spcPts val="0"/>
              </a:spcAft>
              <a:defRPr/>
            </a:pPr>
            <a:endParaRPr lang="de-DE" sz="1000" dirty="0" smtClean="0">
              <a:latin typeface="Arial" panose="020B0604020202020204" pitchFamily="34" charset="0"/>
              <a:cs typeface="Arial" panose="020B0604020202020204" pitchFamily="34" charset="0"/>
              <a:sym typeface="Wingdings" panose="05000000000000000000" pitchFamily="2" charset="2"/>
            </a:endParaRPr>
          </a:p>
          <a:p>
            <a:pPr marL="0" indent="0" algn="l" defTabSz="947684" fontAlgn="base">
              <a:lnSpc>
                <a:spcPct val="100000"/>
              </a:lnSpc>
              <a:spcBef>
                <a:spcPts val="0"/>
              </a:spcBef>
              <a:spcAft>
                <a:spcPts val="0"/>
              </a:spcAft>
              <a:defRPr/>
            </a:pPr>
            <a:r>
              <a:rPr lang="de-DE" sz="1000" dirty="0" smtClean="0">
                <a:latin typeface="Arial" panose="020B0604020202020204" pitchFamily="34" charset="0"/>
                <a:cs typeface="Arial" panose="020B0604020202020204" pitchFamily="34" charset="0"/>
                <a:sym typeface="Wingdings" panose="05000000000000000000" pitchFamily="2" charset="2"/>
              </a:rPr>
              <a:t>Im Deutschen gibt es die Begriffsunterscheidung so leider nicht! </a:t>
            </a:r>
            <a:r>
              <a:rPr lang="de-DE" sz="1000" b="0" baseline="0" dirty="0" smtClean="0">
                <a:latin typeface="Arial" panose="020B0604020202020204" pitchFamily="34" charset="0"/>
                <a:cs typeface="Arial" panose="020B0604020202020204" pitchFamily="34" charset="0"/>
                <a:sym typeface="Wingdings" pitchFamily="2" charset="2"/>
              </a:rPr>
              <a:t>Der Anglizismus </a:t>
            </a:r>
            <a:r>
              <a:rPr lang="de-DE" sz="1000" b="0" i="1" baseline="0" dirty="0" smtClean="0">
                <a:latin typeface="Arial" panose="020B0604020202020204" pitchFamily="34" charset="0"/>
                <a:cs typeface="Arial" panose="020B0604020202020204" pitchFamily="34" charset="0"/>
                <a:sym typeface="Wingdings" pitchFamily="2" charset="2"/>
              </a:rPr>
              <a:t>Gender</a:t>
            </a:r>
            <a:r>
              <a:rPr lang="de-DE" sz="1000" b="0" baseline="0" dirty="0" smtClean="0">
                <a:latin typeface="Arial" panose="020B0604020202020204" pitchFamily="34" charset="0"/>
                <a:cs typeface="Arial" panose="020B0604020202020204" pitchFamily="34" charset="0"/>
                <a:sym typeface="Wingdings" pitchFamily="2" charset="2"/>
              </a:rPr>
              <a:t> ist komplexer als das deutsche Pendant </a:t>
            </a:r>
            <a:r>
              <a:rPr lang="de-DE" sz="1000" b="0" i="1" baseline="0" dirty="0" smtClean="0">
                <a:latin typeface="Arial" panose="020B0604020202020204" pitchFamily="34" charset="0"/>
                <a:cs typeface="Arial" panose="020B0604020202020204" pitchFamily="34" charset="0"/>
                <a:sym typeface="Wingdings" pitchFamily="2" charset="2"/>
              </a:rPr>
              <a:t>Geschlecht</a:t>
            </a:r>
            <a:r>
              <a:rPr lang="de-DE" sz="1000" b="0" baseline="0" dirty="0" smtClean="0">
                <a:latin typeface="Arial" panose="020B0604020202020204" pitchFamily="34" charset="0"/>
                <a:cs typeface="Arial" panose="020B0604020202020204" pitchFamily="34" charset="0"/>
                <a:sym typeface="Wingdings" pitchFamily="2" charset="2"/>
              </a:rPr>
              <a:t>, weshalb er zu präferieren ist.</a:t>
            </a:r>
            <a:endParaRPr lang="de-DE" sz="1000" b="1" dirty="0" smtClean="0">
              <a:latin typeface="Arial" panose="020B0604020202020204" pitchFamily="34" charset="0"/>
              <a:cs typeface="Arial" panose="020B0604020202020204" pitchFamily="34" charset="0"/>
            </a:endParaRPr>
          </a:p>
          <a:p>
            <a:pPr marL="0" lvl="1" indent="0" algn="l">
              <a:lnSpc>
                <a:spcPct val="100000"/>
              </a:lnSpc>
              <a:spcBef>
                <a:spcPts val="0"/>
              </a:spcBef>
              <a:spcAft>
                <a:spcPts val="0"/>
              </a:spcAft>
              <a:tabLst>
                <a:tab pos="381922" algn="l"/>
              </a:tabLst>
            </a:pPr>
            <a:r>
              <a:rPr lang="de-DE" sz="1000" dirty="0" smtClean="0">
                <a:latin typeface="Arial" panose="020B0604020202020204" pitchFamily="34" charset="0"/>
                <a:cs typeface="Arial" panose="020B0604020202020204" pitchFamily="34" charset="0"/>
              </a:rPr>
              <a:t>Männliche und weibliche Zuschreibungen</a:t>
            </a:r>
            <a:r>
              <a:rPr lang="de-DE" sz="1000" baseline="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gründen auf gesellschaftlichen Dynamiken</a:t>
            </a:r>
            <a:r>
              <a:rPr lang="de-DE" sz="1000" baseline="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und verändern sich kontinuierlich.</a:t>
            </a:r>
          </a:p>
          <a:p>
            <a:pPr marL="0" lvl="1" indent="0" algn="l">
              <a:lnSpc>
                <a:spcPct val="100000"/>
              </a:lnSpc>
              <a:spcBef>
                <a:spcPts val="0"/>
              </a:spcBef>
              <a:spcAft>
                <a:spcPts val="0"/>
              </a:spcAft>
              <a:tabLst>
                <a:tab pos="381922" algn="l"/>
              </a:tabLst>
            </a:pPr>
            <a:endParaRPr lang="de-DE" sz="1000" dirty="0" smtClean="0">
              <a:latin typeface="Arial" panose="020B0604020202020204" pitchFamily="34" charset="0"/>
              <a:cs typeface="Arial" panose="020B0604020202020204" pitchFamily="34" charset="0"/>
            </a:endParaRPr>
          </a:p>
          <a:p>
            <a:pPr marL="0" lvl="1" indent="0" algn="l">
              <a:lnSpc>
                <a:spcPct val="100000"/>
              </a:lnSpc>
              <a:spcBef>
                <a:spcPts val="0"/>
              </a:spcBef>
              <a:spcAft>
                <a:spcPts val="0"/>
              </a:spcAft>
              <a:tabLst>
                <a:tab pos="381922" algn="l"/>
              </a:tabLst>
            </a:pPr>
            <a:r>
              <a:rPr lang="de-DE" sz="1000" dirty="0" smtClean="0">
                <a:latin typeface="Arial" panose="020B0604020202020204" pitchFamily="34" charset="0"/>
                <a:cs typeface="Arial" panose="020B0604020202020204" pitchFamily="34" charset="0"/>
              </a:rPr>
              <a:t>Mögliche Fragen an die Teilnehmenden:</a:t>
            </a:r>
          </a:p>
          <a:p>
            <a:pPr marL="0" marR="0" lvl="1" indent="0" algn="l" defTabSz="914400" rtl="0" eaLnBrk="1" fontAlgn="auto" latinLnBrk="0" hangingPunct="1">
              <a:lnSpc>
                <a:spcPct val="100000"/>
              </a:lnSpc>
              <a:spcBef>
                <a:spcPts val="0"/>
              </a:spcBef>
              <a:spcAft>
                <a:spcPts val="0"/>
              </a:spcAft>
              <a:buClrTx/>
              <a:buSzTx/>
              <a:buFontTx/>
              <a:buNone/>
              <a:tabLst>
                <a:tab pos="381922" algn="l"/>
              </a:tabLst>
              <a:defRPr/>
            </a:pPr>
            <a:r>
              <a:rPr lang="de-DE" sz="1200" kern="1200" dirty="0" smtClean="0">
                <a:solidFill>
                  <a:schemeClr val="tx1"/>
                </a:solidFill>
                <a:effectLst/>
                <a:latin typeface="+mn-lt"/>
                <a:ea typeface="+mn-ea"/>
                <a:cs typeface="+mn-cs"/>
              </a:rPr>
              <a:t>Ab welcher Farbe darf ein Mann das Hemd noch tragen?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Ab wann wird ein Beruf unweiblich?</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470977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81922" lvl="1" indent="-381922">
              <a:lnSpc>
                <a:spcPct val="150000"/>
              </a:lnSpc>
            </a:pPr>
            <a:endParaRPr lang="de-DE" dirty="0" smtClean="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132220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fontAlgn="base">
              <a:spcBef>
                <a:spcPct val="30000"/>
              </a:spcBef>
              <a:spcAft>
                <a:spcPct val="0"/>
              </a:spcAft>
              <a:defRPr/>
            </a:pPr>
            <a:endParaRPr lang="de-DE" dirty="0" smtClean="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67729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256638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Datumsplatzhalter 5"/>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845296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Einfach zeigen und wirken lassen</a:t>
            </a:r>
            <a:endParaRPr lang="de-DE" sz="1000" dirty="0">
              <a:latin typeface="Arial" panose="020B0604020202020204" pitchFamily="34" charset="0"/>
              <a:cs typeface="Arial" panose="020B0604020202020204" pitchFamily="34" charset="0"/>
            </a:endParaRPr>
          </a:p>
        </p:txBody>
      </p:sp>
      <p:sp>
        <p:nvSpPr>
          <p:cNvPr id="6" name="Datumsplatzhalter 5"/>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375777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Datumsplatzhalter 5"/>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07822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Datumsplatzhalter 5"/>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641647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latin typeface="Arial" panose="020B0604020202020204" pitchFamily="34" charset="0"/>
                <a:cs typeface="Arial" panose="020B0604020202020204" pitchFamily="34" charset="0"/>
              </a:rPr>
              <a:t>Quelle: https://www.deutschlandinzahlen.de/fileadmin/diz/content_data/Startseite/Printversion/DIZ_2019_e-Book.pdf</a:t>
            </a:r>
          </a:p>
          <a:p>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82146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https://www.deutschlandinzahlen.de/fileadmin/diz/content_data/Startseite/Printversion/DIZ_2019_e-Book.pdf</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651169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https://www.rwth-aachen.de/global/show_document.asp?id=aaaaaaaaakdmewh&amp;download=1 (Datenblatt Studierende WS 2019/20)</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656089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Quellen: </a:t>
            </a:r>
          </a:p>
          <a:p>
            <a:r>
              <a:rPr lang="de-DE" sz="1000" dirty="0" smtClean="0">
                <a:latin typeface="Arial" panose="020B0604020202020204" pitchFamily="34" charset="0"/>
                <a:cs typeface="Arial" panose="020B0604020202020204" pitchFamily="34" charset="0"/>
              </a:rPr>
              <a:t>https://www.svz.de/17011951</a:t>
            </a:r>
          </a:p>
          <a:p>
            <a:r>
              <a:rPr lang="de-DE" sz="1000" dirty="0" smtClean="0">
                <a:latin typeface="Arial" panose="020B0604020202020204" pitchFamily="34" charset="0"/>
                <a:cs typeface="Arial" panose="020B0604020202020204" pitchFamily="34" charset="0"/>
              </a:rPr>
              <a:t>https://de.statista.com/infografik/14678/maennliche-paedagogische-fachkraefte-in-kitas/</a:t>
            </a:r>
          </a:p>
          <a:p>
            <a:r>
              <a:rPr lang="de-DE" sz="1000" dirty="0" smtClean="0">
                <a:latin typeface="Arial" panose="020B0604020202020204" pitchFamily="34" charset="0"/>
                <a:cs typeface="Arial" panose="020B0604020202020204" pitchFamily="34" charset="0"/>
              </a:rPr>
              <a:t>https://statistik.arbeitsagentur.de/Navigation/Statistik/Statistische-Analysen/Interaktive-Visualisierung/Berufe-auf-einen-Blick/Berufe-auf-einen-Blick-Anwendung-Nav.html</a:t>
            </a:r>
          </a:p>
          <a:p>
            <a:r>
              <a:rPr lang="de-DE" sz="1000" dirty="0" smtClean="0">
                <a:latin typeface="Arial" panose="020B0604020202020204" pitchFamily="34" charset="0"/>
                <a:cs typeface="Arial" panose="020B0604020202020204" pitchFamily="34" charset="0"/>
              </a:rPr>
              <a:t>https://de.statista.com/infografik/13595/fluggesellschaften-mit-den-meisten-pilotinnen/</a:t>
            </a:r>
          </a:p>
          <a:p>
            <a:r>
              <a:rPr lang="de-DE" sz="1000" dirty="0" smtClean="0">
                <a:latin typeface="Arial" panose="020B0604020202020204" pitchFamily="34" charset="0"/>
                <a:cs typeface="Arial" panose="020B0604020202020204" pitchFamily="34" charset="0"/>
              </a:rPr>
              <a:t>https://www.aerztezeitung.de/Wirtschaft/1005-Maenner-starteten-MFA-Ausbildung-313116.html</a:t>
            </a:r>
          </a:p>
          <a:p>
            <a:endParaRPr lang="de-DE" dirty="0" smtClean="0"/>
          </a:p>
          <a:p>
            <a:endParaRPr lang="de-DE" dirty="0" smtClean="0"/>
          </a:p>
          <a:p>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726917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sz="1000" dirty="0" smtClean="0">
                <a:latin typeface="Arial" panose="020B0604020202020204" pitchFamily="34" charset="0"/>
                <a:cs typeface="Arial" panose="020B0604020202020204" pitchFamily="34" charset="0"/>
              </a:rPr>
              <a:t>Twitter ist</a:t>
            </a:r>
            <a:r>
              <a:rPr lang="de-DE" sz="1000" baseline="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in den USA im Medizinbereich wichtiges Werkzeug zur Vernetzung und Promotion der eigenen Forschung.</a:t>
            </a:r>
          </a:p>
          <a:p>
            <a:pPr defTabSz="947684">
              <a:defRPr/>
            </a:pPr>
            <a:endParaRPr lang="de-DE" sz="1000" dirty="0" smtClean="0">
              <a:latin typeface="Arial" panose="020B0604020202020204" pitchFamily="34" charset="0"/>
              <a:cs typeface="Arial" panose="020B0604020202020204" pitchFamily="34" charset="0"/>
            </a:endParaRPr>
          </a:p>
          <a:p>
            <a:pPr defTabSz="947684">
              <a:defRPr/>
            </a:pPr>
            <a:r>
              <a:rPr lang="de-DE" sz="1000" dirty="0" smtClean="0">
                <a:latin typeface="Arial" panose="020B0604020202020204" pitchFamily="34" charset="0"/>
                <a:cs typeface="Arial" panose="020B0604020202020204" pitchFamily="34" charset="0"/>
              </a:rPr>
              <a:t>Quellen:</a:t>
            </a:r>
            <a:r>
              <a:rPr lang="de-DE" sz="1000" baseline="0" dirty="0" smtClean="0">
                <a:latin typeface="Arial" panose="020B0604020202020204" pitchFamily="34" charset="0"/>
                <a:cs typeface="Arial" panose="020B0604020202020204" pitchFamily="34" charset="0"/>
              </a:rPr>
              <a:t> https://www.spektrum.de/kolumne/weniger-artikel-seltener-zitiert/1217698, https://www.univadis.de/viewarticle/weibliche-wissenschaftler-haben-auf-twitter-weniger-einfluss-697515</a:t>
            </a:r>
            <a:endParaRPr lang="de-DE" sz="1000" dirty="0" smtClean="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884942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https://www.rwth-aachen.de/global/show_document.asp?id=aaaaaaaaaacqlmc&amp;download=1 (Foliensatz 2019 RWTH Aachen)</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03271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6" name="Textfeld 5"/>
          <p:cNvSpPr txBox="1"/>
          <p:nvPr>
            <p:custDataLst>
              <p:tags r:id="rId1"/>
            </p:custDataLst>
          </p:nvPr>
        </p:nvSpPr>
        <p:spPr>
          <a:xfrm>
            <a:off x="0" y="4"/>
            <a:ext cx="4082827" cy="384228"/>
          </a:xfrm>
          <a:prstGeom prst="rect">
            <a:avLst/>
          </a:prstGeom>
          <a:noFill/>
        </p:spPr>
        <p:txBody>
          <a:bodyPr vert="horz" lIns="98189" tIns="49095" rIns="98189" bIns="49095" rtlCol="0">
            <a:spAutoFit/>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512612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lnSpc>
                <a:spcPct val="100000"/>
              </a:lnSpc>
              <a:defRPr/>
            </a:pPr>
            <a:r>
              <a:rPr lang="de-DE" sz="1000" dirty="0">
                <a:latin typeface="Arial" panose="020B0604020202020204" pitchFamily="34" charset="0"/>
                <a:cs typeface="Arial" panose="020B0604020202020204" pitchFamily="34" charset="0"/>
              </a:rPr>
              <a:t>In mehr als vier von zehn Unternehmen wird gerade einmal jede zehnte Bewerbung um eine leitende Funktion von einer Frau eingereicht.</a:t>
            </a:r>
          </a:p>
          <a:p>
            <a:pPr marL="0" lvl="1">
              <a:lnSpc>
                <a:spcPct val="100000"/>
              </a:lnSpc>
            </a:pPr>
            <a:r>
              <a:rPr lang="de-DE" sz="1000" dirty="0">
                <a:latin typeface="Arial" panose="020B0604020202020204" pitchFamily="34" charset="0"/>
                <a:cs typeface="Arial" panose="020B0604020202020204" pitchFamily="34" charset="0"/>
              </a:rPr>
              <a:t>„Der geringe Anteil von weiblichen Bewerbern um Führungspositionen macht deutlich, dass politische Quotenregelungen in diesem Bereich am Ziel vorbeigehen“, sagt IW-Arbeitsmarktexperte Oliver </a:t>
            </a:r>
            <a:r>
              <a:rPr lang="de-DE" sz="1000" dirty="0" err="1">
                <a:latin typeface="Arial" panose="020B0604020202020204" pitchFamily="34" charset="0"/>
                <a:cs typeface="Arial" panose="020B0604020202020204" pitchFamily="34" charset="0"/>
              </a:rPr>
              <a:t>Stettes</a:t>
            </a:r>
            <a:r>
              <a:rPr lang="de-DE" sz="1000" dirty="0">
                <a:latin typeface="Arial" panose="020B0604020202020204" pitchFamily="34" charset="0"/>
                <a:cs typeface="Arial" panose="020B0604020202020204" pitchFamily="34" charset="0"/>
              </a:rPr>
              <a:t>. „Stattdessen sollte man das Augenmerk darauf legen, Hindernisse zu beseitigen, die Frauen möglicherweise von einer Bewerbung abhalten.“ </a:t>
            </a:r>
          </a:p>
          <a:p>
            <a:pPr marL="0" lvl="1">
              <a:lnSpc>
                <a:spcPct val="100000"/>
              </a:lnSpc>
            </a:pPr>
            <a:r>
              <a:rPr lang="de-DE" sz="1000" dirty="0" smtClean="0">
                <a:latin typeface="Arial" panose="020B0604020202020204" pitchFamily="34" charset="0"/>
                <a:cs typeface="Arial" panose="020B0604020202020204" pitchFamily="34" charset="0"/>
              </a:rPr>
              <a:t>Der Anteil von Frauen an den Bewerbungen für Führungspositionen und ihr Anteil unter den Beschäftigten eines Unternehmens in einem signifikanten Zusammenhang mit dem Frauenanteil in Führungspositionen. Führung in Teilzeit korreliert ebenfalls signifikant positiv mit dem Frauenanteil in Leitungsfunktionen.</a:t>
            </a:r>
          </a:p>
          <a:p>
            <a:pPr marL="0" lvl="1">
              <a:lnSpc>
                <a:spcPct val="100000"/>
              </a:lnSpc>
            </a:pPr>
            <a:endParaRPr lang="de-DE" sz="1000" i="1" dirty="0" smtClean="0">
              <a:latin typeface="Arial" panose="020B0604020202020204" pitchFamily="34" charset="0"/>
              <a:cs typeface="Arial" panose="020B0604020202020204" pitchFamily="34" charset="0"/>
            </a:endParaRPr>
          </a:p>
          <a:p>
            <a:pPr marL="0" lvl="1">
              <a:lnSpc>
                <a:spcPct val="100000"/>
              </a:lnSpc>
            </a:pPr>
            <a:r>
              <a:rPr lang="de-DE" sz="1000" i="0" dirty="0" smtClean="0">
                <a:latin typeface="Arial" panose="020B0604020202020204" pitchFamily="34" charset="0"/>
                <a:cs typeface="Arial" panose="020B0604020202020204" pitchFamily="34" charset="0"/>
              </a:rPr>
              <a:t>Quelle:</a:t>
            </a:r>
            <a:r>
              <a:rPr lang="de-DE" sz="1000" i="0" baseline="0" dirty="0" smtClean="0">
                <a:latin typeface="Arial" panose="020B0604020202020204" pitchFamily="34" charset="0"/>
                <a:cs typeface="Arial" panose="020B0604020202020204" pitchFamily="34" charset="0"/>
              </a:rPr>
              <a:t> https://www.iwkoeln.de/presse/pressemitteilungen/beitrag/oliver-stettes-joerg-schmidt-mut-zur-bewerbung-gefragt.html</a:t>
            </a:r>
            <a:endParaRPr lang="de-DE" sz="1000" i="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42535467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dirty="0" smtClean="0">
                <a:latin typeface="Arial" panose="020B0604020202020204" pitchFamily="34" charset="0"/>
                <a:cs typeface="Arial" panose="020B0604020202020204" pitchFamily="34" charset="0"/>
              </a:rPr>
              <a:t>Der Begriff Gender Mainstreaming wurde erstmals 1985 auf der 3. UN-Weltfrauenkonferenz in Nairobi diskutiert und zehn Jahre später auf der 4. UN-Weltfrauenkonferenz in Peking weiterentwickelt.</a:t>
            </a:r>
            <a:r>
              <a:rPr lang="de-DE" sz="1000" b="0" baseline="0" dirty="0" smtClean="0">
                <a:latin typeface="Arial" panose="020B0604020202020204" pitchFamily="34" charset="0"/>
                <a:cs typeface="Arial" panose="020B0604020202020204" pitchFamily="34" charset="0"/>
              </a:rPr>
              <a:t> </a:t>
            </a:r>
            <a:r>
              <a:rPr lang="de-DE" sz="1000" b="0" dirty="0" smtClean="0">
                <a:latin typeface="Arial" panose="020B0604020202020204" pitchFamily="34" charset="0"/>
                <a:cs typeface="Arial" panose="020B0604020202020204" pitchFamily="34" charset="0"/>
              </a:rPr>
              <a:t>Seit den Amsterdamer Verträgen von 1997/1999 ist Gender-Mainstreaming das erklärte Ziel der Europäischen Union.</a:t>
            </a: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Wichtig</a:t>
            </a:r>
            <a:r>
              <a:rPr lang="de-DE" sz="1000" dirty="0" smtClean="0">
                <a:latin typeface="Arial" panose="020B0604020202020204" pitchFamily="34" charset="0"/>
                <a:cs typeface="Arial" panose="020B0604020202020204" pitchFamily="34" charset="0"/>
              </a:rPr>
              <a:t>: Der Focus bei</a:t>
            </a:r>
            <a:r>
              <a:rPr lang="de-DE" sz="1000" baseline="0" dirty="0" smtClean="0">
                <a:latin typeface="Arial" panose="020B0604020202020204" pitchFamily="34" charset="0"/>
                <a:cs typeface="Arial" panose="020B0604020202020204" pitchFamily="34" charset="0"/>
              </a:rPr>
              <a:t> Gender Mainstreaming liegt auf den Frauen </a:t>
            </a:r>
            <a:r>
              <a:rPr lang="de-DE" sz="1000" b="1" baseline="0" dirty="0" smtClean="0">
                <a:latin typeface="Arial" panose="020B0604020202020204" pitchFamily="34" charset="0"/>
                <a:cs typeface="Arial" panose="020B0604020202020204" pitchFamily="34" charset="0"/>
              </a:rPr>
              <a:t>und </a:t>
            </a:r>
            <a:r>
              <a:rPr lang="de-DE" sz="1000" b="0" baseline="0" dirty="0" smtClean="0">
                <a:latin typeface="Arial" panose="020B0604020202020204" pitchFamily="34" charset="0"/>
                <a:cs typeface="Arial" panose="020B0604020202020204" pitchFamily="34" charset="0"/>
              </a:rPr>
              <a:t>auf den Männern. D.h. Gender Mainstreaming ist </a:t>
            </a:r>
            <a:r>
              <a:rPr lang="de-DE" sz="1000" b="1" baseline="0" dirty="0" smtClean="0">
                <a:latin typeface="Arial" panose="020B0604020202020204" pitchFamily="34" charset="0"/>
                <a:cs typeface="Arial" panose="020B0604020202020204" pitchFamily="34" charset="0"/>
              </a:rPr>
              <a:t>keine reine Frauenbewegung.</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Gender</a:t>
            </a:r>
            <a:r>
              <a:rPr lang="de-DE" sz="1000" baseline="0" dirty="0" smtClean="0">
                <a:latin typeface="Arial" panose="020B0604020202020204" pitchFamily="34" charset="0"/>
                <a:cs typeface="Arial" panose="020B0604020202020204" pitchFamily="34" charset="0"/>
              </a:rPr>
              <a:t> Mainstreaming ist seit 1999 Leitgedanke im Regierungsprogramm der Bundesregierung Deutschland.</a:t>
            </a:r>
          </a:p>
          <a:p>
            <a:endParaRPr lang="de-DE" sz="1000" baseline="0" dirty="0" smtClean="0">
              <a:latin typeface="Arial" panose="020B0604020202020204" pitchFamily="34" charset="0"/>
              <a:cs typeface="Arial" panose="020B0604020202020204" pitchFamily="34" charset="0"/>
            </a:endParaRPr>
          </a:p>
          <a:p>
            <a:r>
              <a:rPr lang="de-DE" sz="1000" b="1" baseline="0" dirty="0" smtClean="0">
                <a:latin typeface="Arial" panose="020B0604020202020204" pitchFamily="34" charset="0"/>
                <a:cs typeface="Arial" panose="020B0604020202020204" pitchFamily="34" charset="0"/>
              </a:rPr>
              <a:t>Mainstreaming:</a:t>
            </a:r>
            <a:r>
              <a:rPr lang="de-DE" sz="1000" b="0" baseline="0" dirty="0" smtClean="0">
                <a:latin typeface="Arial" panose="020B0604020202020204" pitchFamily="34" charset="0"/>
                <a:cs typeface="Arial" panose="020B0604020202020204" pitchFamily="34" charset="0"/>
              </a:rPr>
              <a:t> zum Hauptstrom machen, in den Hauptstrom bringen.</a:t>
            </a:r>
          </a:p>
          <a:p>
            <a:endParaRPr lang="de-DE" sz="1000" b="0" baseline="0" dirty="0" smtClean="0">
              <a:latin typeface="Arial" panose="020B0604020202020204" pitchFamily="34" charset="0"/>
              <a:cs typeface="Arial" panose="020B0604020202020204" pitchFamily="34" charset="0"/>
            </a:endParaRPr>
          </a:p>
          <a:p>
            <a:r>
              <a:rPr lang="de-DE" sz="1200" b="1" kern="1200" dirty="0" smtClean="0">
                <a:solidFill>
                  <a:schemeClr val="tx1"/>
                </a:solidFill>
                <a:effectLst/>
                <a:latin typeface="+mn-lt"/>
                <a:ea typeface="+mn-ea"/>
                <a:cs typeface="+mn-cs"/>
              </a:rPr>
              <a:t>Gleichstellungspolitik </a:t>
            </a:r>
            <a:r>
              <a:rPr lang="de-DE" sz="1200" kern="1200" dirty="0" smtClean="0">
                <a:solidFill>
                  <a:schemeClr val="tx1"/>
                </a:solidFill>
                <a:effectLst/>
                <a:latin typeface="+mn-lt"/>
                <a:ea typeface="+mn-ea"/>
                <a:cs typeface="+mn-cs"/>
              </a:rPr>
              <a:t>umfasst alle politischen Strategien, Maßnahmen, Programme etc., die der Verwirklichung von Gleichberechtigung von Frauen und Männern dienen.</a:t>
            </a:r>
          </a:p>
          <a:p>
            <a:r>
              <a:rPr lang="de-DE" sz="1200" b="1" kern="1200" dirty="0" smtClean="0">
                <a:solidFill>
                  <a:schemeClr val="tx1"/>
                </a:solidFill>
                <a:effectLst/>
                <a:latin typeface="+mn-lt"/>
                <a:ea typeface="+mn-ea"/>
                <a:cs typeface="+mn-cs"/>
              </a:rPr>
              <a:t>Frauenförderung</a:t>
            </a:r>
            <a:r>
              <a:rPr lang="de-DE" sz="1200" kern="1200" dirty="0" smtClean="0">
                <a:solidFill>
                  <a:schemeClr val="tx1"/>
                </a:solidFill>
                <a:effectLst/>
                <a:latin typeface="+mn-lt"/>
                <a:ea typeface="+mn-ea"/>
                <a:cs typeface="+mn-cs"/>
              </a:rPr>
              <a:t> bezeichnet die Entwicklung und das Angebot von besonderen Maßnahmen zur Förderung von Frauen.</a:t>
            </a:r>
          </a:p>
          <a:p>
            <a:r>
              <a:rPr lang="de-DE" sz="1200" b="1" kern="1200" dirty="0" smtClean="0">
                <a:solidFill>
                  <a:schemeClr val="tx1"/>
                </a:solidFill>
                <a:effectLst/>
                <a:latin typeface="+mn-lt"/>
                <a:ea typeface="+mn-ea"/>
                <a:cs typeface="+mn-cs"/>
              </a:rPr>
              <a:t>Gender-</a:t>
            </a:r>
            <a:r>
              <a:rPr lang="de-DE" sz="1200" b="1" kern="1200" dirty="0" err="1" smtClean="0">
                <a:solidFill>
                  <a:schemeClr val="tx1"/>
                </a:solidFill>
                <a:effectLst/>
                <a:latin typeface="+mn-lt"/>
                <a:ea typeface="+mn-ea"/>
                <a:cs typeface="+mn-cs"/>
              </a:rPr>
              <a:t>Diversity</a:t>
            </a:r>
            <a:r>
              <a:rPr lang="de-DE" sz="1200" kern="1200" dirty="0" smtClean="0">
                <a:solidFill>
                  <a:schemeClr val="tx1"/>
                </a:solidFill>
                <a:effectLst/>
                <a:latin typeface="+mn-lt"/>
                <a:ea typeface="+mn-ea"/>
                <a:cs typeface="+mn-cs"/>
              </a:rPr>
              <a:t> bezeichnet die Verbindung der Kategorie Geschlecht mit anderen gesellschaftspolitisch relevanten sozialen Differenzierungskategorien (z.B. Alter, ethnische Herkunft, sexuelle Orientierung, Religion, körperliche Befähigung).</a:t>
            </a:r>
          </a:p>
          <a:p>
            <a:r>
              <a:rPr lang="de-DE" sz="1200" b="1" kern="1200" dirty="0" smtClean="0">
                <a:solidFill>
                  <a:schemeClr val="tx1"/>
                </a:solidFill>
                <a:effectLst/>
                <a:latin typeface="+mn-lt"/>
                <a:ea typeface="+mn-ea"/>
                <a:cs typeface="+mn-cs"/>
              </a:rPr>
              <a:t>Gender Mainstreaming </a:t>
            </a:r>
            <a:r>
              <a:rPr lang="de-DE" sz="1200" kern="1200" dirty="0" smtClean="0">
                <a:solidFill>
                  <a:schemeClr val="tx1"/>
                </a:solidFill>
                <a:effectLst/>
                <a:latin typeface="+mn-lt"/>
                <a:ea typeface="+mn-ea"/>
                <a:cs typeface="+mn-cs"/>
              </a:rPr>
              <a:t>bezeichnet die geschlechterpolitische Strategie der Europäischen Union zur Verwirklichung von Gleichstellung und Chancengleichheit von Frauen und Männern.</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442866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smtClean="0">
                <a:latin typeface="Arial" panose="020B0604020202020204" pitchFamily="34" charset="0"/>
                <a:cs typeface="Arial" panose="020B0604020202020204" pitchFamily="34" charset="0"/>
              </a:rPr>
              <a:t>Zeitbedarf</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ca. 40 Min. (5 Min. Vorstellung</a:t>
            </a:r>
            <a:r>
              <a:rPr lang="de-DE" sz="1000" baseline="0" dirty="0" smtClean="0">
                <a:latin typeface="Arial" panose="020B0604020202020204" pitchFamily="34" charset="0"/>
                <a:cs typeface="Arial" panose="020B0604020202020204" pitchFamily="34" charset="0"/>
              </a:rPr>
              <a:t> der Übung</a:t>
            </a:r>
            <a:r>
              <a:rPr lang="de-DE" sz="1000" dirty="0" smtClean="0">
                <a:latin typeface="Arial" panose="020B0604020202020204" pitchFamily="34" charset="0"/>
                <a:cs typeface="Arial" panose="020B0604020202020204" pitchFamily="34" charset="0"/>
              </a:rPr>
              <a:t>, 20 Minuten Teamarbeit,</a:t>
            </a:r>
            <a:r>
              <a:rPr lang="de-DE" sz="1000" baseline="0" dirty="0" smtClean="0">
                <a:latin typeface="Arial" panose="020B0604020202020204" pitchFamily="34" charset="0"/>
                <a:cs typeface="Arial" panose="020B0604020202020204" pitchFamily="34" charset="0"/>
              </a:rPr>
              <a:t> 10 Minuten Vorstellung, 5</a:t>
            </a:r>
            <a:r>
              <a:rPr lang="de-DE" sz="1000" dirty="0" smtClean="0">
                <a:latin typeface="Arial" panose="020B0604020202020204" pitchFamily="34" charset="0"/>
                <a:cs typeface="Arial" panose="020B0604020202020204" pitchFamily="34" charset="0"/>
              </a:rPr>
              <a:t> Minuten Reflexion mit Plenum)</a:t>
            </a: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Übungsziel</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Zeigt den Teilnehmern, dass genderstereotype im</a:t>
            </a:r>
            <a:r>
              <a:rPr lang="de-DE" sz="1000" baseline="0" dirty="0" smtClean="0">
                <a:latin typeface="Arial" panose="020B0604020202020204" pitchFamily="34" charset="0"/>
                <a:cs typeface="Arial" panose="020B0604020202020204" pitchFamily="34" charset="0"/>
              </a:rPr>
              <a:t> Bereich der Berufswahl aufgebrochen werden müssen und auch Männer gefördert werden müssen. </a:t>
            </a:r>
            <a:r>
              <a:rPr lang="de-DE" sz="1000" dirty="0" smtClean="0">
                <a:latin typeface="Arial" panose="020B0604020202020204" pitchFamily="34" charset="0"/>
                <a:cs typeface="Arial" panose="020B0604020202020204" pitchFamily="34" charset="0"/>
              </a:rPr>
              <a:t>Die TN sollen dafür sensibilisiert werden, dass der</a:t>
            </a:r>
            <a:r>
              <a:rPr lang="de-DE" sz="1000" baseline="0" dirty="0" smtClean="0">
                <a:latin typeface="Arial" panose="020B0604020202020204" pitchFamily="34" charset="0"/>
                <a:cs typeface="Arial" panose="020B0604020202020204" pitchFamily="34" charset="0"/>
              </a:rPr>
              <a:t> Stereotyp „typisch Junge, typisch Mädchen“ bei der Berufswahl aufgebrochen werden muss. </a:t>
            </a:r>
            <a:r>
              <a:rPr lang="de-DE" sz="1000" dirty="0" smtClean="0">
                <a:latin typeface="Arial" panose="020B0604020202020204" pitchFamily="34" charset="0"/>
                <a:cs typeface="Arial" panose="020B0604020202020204" pitchFamily="34" charset="0"/>
              </a:rPr>
              <a:t> </a:t>
            </a:r>
            <a:endParaRPr lang="de-DE" sz="1000" b="1" dirty="0" smtClean="0">
              <a:latin typeface="Arial" panose="020B0604020202020204" pitchFamily="34" charset="0"/>
              <a:cs typeface="Arial" panose="020B0604020202020204" pitchFamily="34" charset="0"/>
            </a:endParaRP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Vorgehen</a:t>
            </a:r>
            <a:endParaRPr lang="de-DE" sz="1000" dirty="0" smtClean="0">
              <a:latin typeface="Arial" panose="020B0604020202020204" pitchFamily="34" charset="0"/>
              <a:cs typeface="Arial" panose="020B0604020202020204" pitchFamily="34" charset="0"/>
            </a:endParaRPr>
          </a:p>
          <a:p>
            <a:pPr lvl="0"/>
            <a:r>
              <a:rPr lang="de-DE" sz="1000" dirty="0" smtClean="0">
                <a:latin typeface="Arial" panose="020B0604020202020204" pitchFamily="34" charset="0"/>
                <a:cs typeface="Arial" panose="020B0604020202020204" pitchFamily="34" charset="0"/>
              </a:rPr>
              <a:t>TN werden in 3er oder 4er Gruppen eingeteilt</a:t>
            </a:r>
          </a:p>
          <a:p>
            <a:pPr lvl="0"/>
            <a:r>
              <a:rPr lang="de-DE" sz="1000" dirty="0" smtClean="0">
                <a:latin typeface="Arial" panose="020B0604020202020204" pitchFamily="34" charset="0"/>
                <a:cs typeface="Arial" panose="020B0604020202020204" pitchFamily="34" charset="0"/>
              </a:rPr>
              <a:t>Ausgangssituation wird geschildert:</a:t>
            </a:r>
          </a:p>
          <a:p>
            <a:endParaRPr lang="de-DE" sz="1000" i="1" dirty="0" smtClean="0">
              <a:latin typeface="Arial" panose="020B0604020202020204" pitchFamily="34" charset="0"/>
              <a:cs typeface="Arial" panose="020B0604020202020204" pitchFamily="34" charset="0"/>
            </a:endParaRPr>
          </a:p>
          <a:p>
            <a:r>
              <a:rPr lang="de-DE" sz="1000" i="1" dirty="0" smtClean="0">
                <a:latin typeface="Arial" panose="020B0604020202020204" pitchFamily="34" charset="0"/>
                <a:cs typeface="Arial" panose="020B0604020202020204" pitchFamily="34" charset="0"/>
              </a:rPr>
              <a:t>Die</a:t>
            </a:r>
            <a:r>
              <a:rPr lang="de-DE" sz="1000" i="1" baseline="0" dirty="0" smtClean="0">
                <a:latin typeface="Arial" panose="020B0604020202020204" pitchFamily="34" charset="0"/>
                <a:cs typeface="Arial" panose="020B0604020202020204" pitchFamily="34" charset="0"/>
              </a:rPr>
              <a:t> Katholische Hochschule Aachen verzeichnet immer noch einen geringeren Anteil an männlichen Studierenden im Studiengang Soziale Arbeit. Entwerfen Sie ein Werbekonzept, mit dem Männer motiviert werden, das Studium der Sozialen Arbeit aufzunehmen</a:t>
            </a:r>
            <a:endParaRPr lang="de-DE" sz="1000" dirty="0" smtClean="0">
              <a:latin typeface="Arial" panose="020B0604020202020204" pitchFamily="34" charset="0"/>
              <a:cs typeface="Arial" panose="020B0604020202020204" pitchFamily="34" charset="0"/>
            </a:endParaRPr>
          </a:p>
          <a:p>
            <a:pPr lvl="0"/>
            <a:endParaRPr lang="de-DE" sz="1000" dirty="0" smtClean="0">
              <a:latin typeface="Arial" panose="020B0604020202020204" pitchFamily="34" charset="0"/>
              <a:cs typeface="Arial" panose="020B0604020202020204" pitchFamily="34" charset="0"/>
            </a:endParaRPr>
          </a:p>
          <a:p>
            <a:pPr lvl="0"/>
            <a:r>
              <a:rPr lang="de-DE" sz="1000" dirty="0" smtClean="0">
                <a:latin typeface="Arial" panose="020B0604020202020204" pitchFamily="34" charset="0"/>
                <a:cs typeface="Arial" panose="020B0604020202020204" pitchFamily="34" charset="0"/>
              </a:rPr>
              <a:t>Die TN haben 20 Min. Zeit für einen kurzen Konzeptentwurf.</a:t>
            </a:r>
          </a:p>
          <a:p>
            <a:pPr lvl="0"/>
            <a:r>
              <a:rPr lang="de-DE" sz="1000" dirty="0" smtClean="0">
                <a:latin typeface="Arial" panose="020B0604020202020204" pitchFamily="34" charset="0"/>
                <a:cs typeface="Arial" panose="020B0604020202020204" pitchFamily="34" charset="0"/>
              </a:rPr>
              <a:t>10 Minuten Vorstellung (ca. 1-2 Minuten</a:t>
            </a:r>
            <a:r>
              <a:rPr lang="de-DE" sz="1000" baseline="0" dirty="0" smtClean="0">
                <a:latin typeface="Arial" panose="020B0604020202020204" pitchFamily="34" charset="0"/>
                <a:cs typeface="Arial" panose="020B0604020202020204" pitchFamily="34" charset="0"/>
              </a:rPr>
              <a:t> pro Gruppe</a:t>
            </a:r>
            <a:r>
              <a:rPr lang="de-DE" sz="1000" dirty="0" smtClean="0">
                <a:latin typeface="Arial" panose="020B0604020202020204" pitchFamily="34" charset="0"/>
                <a:cs typeface="Arial" panose="020B0604020202020204" pitchFamily="34" charset="0"/>
              </a:rPr>
              <a:t>)</a:t>
            </a:r>
          </a:p>
          <a:p>
            <a:pPr lvl="0"/>
            <a:r>
              <a:rPr lang="de-DE" sz="1000" dirty="0" smtClean="0">
                <a:latin typeface="Arial" panose="020B0604020202020204" pitchFamily="34" charset="0"/>
                <a:cs typeface="Arial" panose="020B0604020202020204" pitchFamily="34" charset="0"/>
              </a:rPr>
              <a:t>5 Minuten Diskussion im Plenum welches Konzept am erfolgsversprechenden erscheint.</a:t>
            </a: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TIPP:</a:t>
            </a:r>
            <a:r>
              <a:rPr lang="de-DE" sz="1000" dirty="0" smtClean="0">
                <a:latin typeface="Arial" panose="020B0604020202020204" pitchFamily="34" charset="0"/>
                <a:cs typeface="Arial" panose="020B0604020202020204" pitchFamily="34" charset="0"/>
              </a:rPr>
              <a:t> Einige TN hatten im Studium bestimmt schon das Fach „Problemlöseverhalten“. Das Erlernte könnte im Aufgabenkontext hilfreich sein.</a:t>
            </a: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Reflexion</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Im Plenum:</a:t>
            </a:r>
          </a:p>
          <a:p>
            <a:pPr lvl="0"/>
            <a:r>
              <a:rPr lang="de-DE" sz="1000" dirty="0" smtClean="0">
                <a:latin typeface="Arial" panose="020B0604020202020204" pitchFamily="34" charset="0"/>
                <a:cs typeface="Arial" panose="020B0604020202020204" pitchFamily="34" charset="0"/>
              </a:rPr>
              <a:t>Welches Konzept halten die TN für das Beste?</a:t>
            </a:r>
          </a:p>
          <a:p>
            <a:pPr lvl="0"/>
            <a:r>
              <a:rPr lang="de-DE" sz="1000" dirty="0" smtClean="0">
                <a:latin typeface="Arial" panose="020B0604020202020204" pitchFamily="34" charset="0"/>
                <a:cs typeface="Arial" panose="020B0604020202020204" pitchFamily="34" charset="0"/>
              </a:rPr>
              <a:t>Warum?</a:t>
            </a:r>
          </a:p>
          <a:p>
            <a:pPr lvl="0"/>
            <a:r>
              <a:rPr lang="de-DE" sz="1000" dirty="0" smtClean="0">
                <a:latin typeface="Arial" panose="020B0604020202020204" pitchFamily="34" charset="0"/>
                <a:cs typeface="Arial" panose="020B0604020202020204" pitchFamily="34" charset="0"/>
              </a:rPr>
              <a:t>Was scheint essentiell, um ein Studium</a:t>
            </a:r>
            <a:r>
              <a:rPr lang="de-DE" sz="1000" baseline="0" dirty="0" smtClean="0">
                <a:latin typeface="Arial" panose="020B0604020202020204" pitchFamily="34" charset="0"/>
                <a:cs typeface="Arial" panose="020B0604020202020204" pitchFamily="34" charset="0"/>
              </a:rPr>
              <a:t> der Sozialen Arbeit für Männer attraktiv zu machen?</a:t>
            </a:r>
            <a:endParaRPr lang="de-DE" sz="1000" dirty="0" smtClean="0">
              <a:latin typeface="Arial" panose="020B0604020202020204" pitchFamily="34" charset="0"/>
              <a:cs typeface="Arial" panose="020B0604020202020204" pitchFamily="34" charset="0"/>
            </a:endParaRPr>
          </a:p>
          <a:p>
            <a:pPr lvl="0"/>
            <a:endParaRPr lang="de-DE" sz="1000" dirty="0" smtClean="0">
              <a:latin typeface="Arial" panose="020B0604020202020204" pitchFamily="34" charset="0"/>
              <a:cs typeface="Arial" panose="020B0604020202020204" pitchFamily="34" charset="0"/>
            </a:endParaRPr>
          </a:p>
          <a:p>
            <a:pPr lvl="0"/>
            <a:r>
              <a:rPr lang="de-DE" sz="1000" dirty="0" smtClean="0">
                <a:latin typeface="Arial" panose="020B0604020202020204" pitchFamily="34" charset="0"/>
                <a:cs typeface="Arial" panose="020B0604020202020204" pitchFamily="34" charset="0"/>
              </a:rPr>
              <a:t>Diskutieren:</a:t>
            </a:r>
            <a:r>
              <a:rPr lang="de-DE" sz="1000" baseline="0"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Was ist mit weiteren</a:t>
            </a:r>
            <a:r>
              <a:rPr lang="de-DE" sz="1000" baseline="0" dirty="0" smtClean="0">
                <a:latin typeface="Arial" panose="020B0604020202020204" pitchFamily="34" charset="0"/>
                <a:cs typeface="Arial" panose="020B0604020202020204" pitchFamily="34" charset="0"/>
              </a:rPr>
              <a:t> Berufen, in denen wenige Männer vertreten sind</a:t>
            </a:r>
            <a:r>
              <a:rPr lang="de-DE" sz="1000" dirty="0">
                <a:latin typeface="Arial" panose="020B0604020202020204" pitchFamily="34" charset="0"/>
                <a:cs typeface="Arial" panose="020B0604020202020204" pitchFamily="34" charset="0"/>
              </a:rPr>
              <a:t>? Warum ist das so, wie kann das geändert werden?</a:t>
            </a:r>
            <a:endParaRPr lang="de-DE" sz="1000" dirty="0" smtClean="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40502686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971461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sz="1000" dirty="0" smtClean="0">
                <a:latin typeface="Arial" panose="020B0604020202020204" pitchFamily="34" charset="0"/>
                <a:cs typeface="Arial" panose="020B0604020202020204" pitchFamily="34" charset="0"/>
              </a:rPr>
              <a:t>Quelle:</a:t>
            </a:r>
            <a:r>
              <a:rPr lang="de-DE" sz="1000" baseline="0" dirty="0" smtClean="0">
                <a:latin typeface="Arial" panose="020B0604020202020204" pitchFamily="34" charset="0"/>
                <a:cs typeface="Arial" panose="020B0604020202020204" pitchFamily="34" charset="0"/>
              </a:rPr>
              <a:t> https://www.charta-der-vielfalt.de/fileadmin/user_upload/Studien_Publikationen_Charta/Jung_Alt_Bunt.pdf</a:t>
            </a:r>
          </a:p>
          <a:p>
            <a:pPr defTabSz="947684">
              <a:defRPr/>
            </a:pPr>
            <a:endParaRPr lang="de-DE" sz="1000" dirty="0" smtClean="0">
              <a:latin typeface="Arial" panose="020B0604020202020204" pitchFamily="34" charset="0"/>
              <a:cs typeface="Arial" panose="020B0604020202020204" pitchFamily="34" charset="0"/>
            </a:endParaRPr>
          </a:p>
          <a:p>
            <a:endParaRPr lang="de-DE" dirty="0"/>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962472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indent="0">
              <a:lnSpc>
                <a:spcPct val="100000"/>
              </a:lnSpc>
            </a:pPr>
            <a:r>
              <a:rPr lang="de-DE" sz="1000" dirty="0" smtClean="0">
                <a:latin typeface="Arial" panose="020B0604020202020204" pitchFamily="34" charset="0"/>
                <a:cs typeface="Arial" panose="020B0604020202020204" pitchFamily="34" charset="0"/>
              </a:rPr>
              <a:t>Quelle</a:t>
            </a:r>
            <a:r>
              <a:rPr lang="de-DE" sz="1000" baseline="0" dirty="0" smtClean="0">
                <a:latin typeface="Arial" panose="020B0604020202020204" pitchFamily="34" charset="0"/>
                <a:cs typeface="Arial" panose="020B0604020202020204" pitchFamily="34" charset="0"/>
              </a:rPr>
              <a:t> Graphik: </a:t>
            </a:r>
            <a:r>
              <a:rPr lang="de-DE" sz="1000" dirty="0" smtClean="0">
                <a:latin typeface="Arial" panose="020B0604020202020204" pitchFamily="34" charset="0"/>
                <a:cs typeface="Arial" panose="020B0604020202020204" pitchFamily="34" charset="0"/>
                <a:hlinkClick r:id="rId4"/>
              </a:rPr>
              <a:t>https://www.iga-info.de/fileadmin/redakteur/Veranstaltungen/iga.Kolloquium/8._iga.Kolloquium/PDF-Dokumente/iga-Koll-8_Forum_Falkenstein_oB.pdf </a:t>
            </a:r>
            <a:r>
              <a:rPr lang="de-DE" sz="1000" dirty="0" smtClean="0">
                <a:latin typeface="Arial" panose="020B0604020202020204" pitchFamily="34" charset="0"/>
                <a:cs typeface="Arial" panose="020B0604020202020204" pitchFamily="34" charset="0"/>
              </a:rPr>
              <a:t>(S.7)</a:t>
            </a:r>
          </a:p>
          <a:p>
            <a:pPr indent="0">
              <a:lnSpc>
                <a:spcPct val="100000"/>
              </a:lnSpc>
            </a:pPr>
            <a:endParaRPr lang="de-DE" sz="1000" dirty="0" smtClean="0">
              <a:latin typeface="Arial" panose="020B0604020202020204" pitchFamily="34" charset="0"/>
              <a:cs typeface="Arial" panose="020B0604020202020204" pitchFamily="34" charset="0"/>
            </a:endParaRPr>
          </a:p>
          <a:p>
            <a:pPr indent="0">
              <a:lnSpc>
                <a:spcPct val="100000"/>
              </a:lnSpc>
            </a:pPr>
            <a:r>
              <a:rPr lang="de-DE" sz="1000" dirty="0" smtClean="0">
                <a:latin typeface="Arial" panose="020B0604020202020204" pitchFamily="34" charset="0"/>
                <a:cs typeface="Arial" panose="020B0604020202020204" pitchFamily="34" charset="0"/>
              </a:rPr>
              <a:t>Studie</a:t>
            </a:r>
            <a:r>
              <a:rPr lang="de-DE" sz="1000" baseline="0" dirty="0" smtClean="0">
                <a:latin typeface="Arial" panose="020B0604020202020204" pitchFamily="34" charset="0"/>
                <a:cs typeface="Arial" panose="020B0604020202020204" pitchFamily="34" charset="0"/>
              </a:rPr>
              <a:t> mit Fließbandarbeitern in einem Lastwagenmontagewerk</a:t>
            </a:r>
          </a:p>
          <a:p>
            <a:pPr indent="0">
              <a:lnSpc>
                <a:spcPct val="100000"/>
              </a:lnSpc>
            </a:pPr>
            <a:r>
              <a:rPr lang="de-DE" sz="1000" baseline="0" dirty="0" smtClean="0">
                <a:latin typeface="Arial" panose="020B0604020202020204" pitchFamily="34" charset="0"/>
                <a:cs typeface="Arial" panose="020B0604020202020204" pitchFamily="34" charset="0"/>
              </a:rPr>
              <a:t>Es wurde sichtbar, dass sich Erfahrung und körperliche Leistungsfähigkeit zu ergänzen scheinen: Die Leistungsfähigkeit sinkt zwar mit zunehmendem Alter, aber die Erfahrung steigt.</a:t>
            </a:r>
          </a:p>
          <a:p>
            <a:pPr indent="0">
              <a:lnSpc>
                <a:spcPct val="100000"/>
              </a:lnSpc>
            </a:pPr>
            <a:endParaRPr lang="de-DE" sz="1000" dirty="0" smtClean="0">
              <a:latin typeface="Arial" panose="020B0604020202020204" pitchFamily="34" charset="0"/>
              <a:cs typeface="Arial" panose="020B0604020202020204" pitchFamily="34" charset="0"/>
            </a:endParaRPr>
          </a:p>
          <a:p>
            <a:pPr indent="0">
              <a:lnSpc>
                <a:spcPct val="100000"/>
              </a:lnSpc>
            </a:pPr>
            <a:r>
              <a:rPr lang="de-DE" sz="1000" b="1" dirty="0" smtClean="0">
                <a:latin typeface="Arial" panose="020B0604020202020204" pitchFamily="34" charset="0"/>
                <a:cs typeface="Arial" panose="020B0604020202020204" pitchFamily="34" charset="0"/>
              </a:rPr>
              <a:t>„Jüngere sind schneller, aber Ältere kennen die</a:t>
            </a:r>
            <a:r>
              <a:rPr lang="de-DE" sz="1000" b="1" baseline="0" dirty="0" smtClean="0">
                <a:latin typeface="Arial" panose="020B0604020202020204" pitchFamily="34" charset="0"/>
                <a:cs typeface="Arial" panose="020B0604020202020204" pitchFamily="34" charset="0"/>
              </a:rPr>
              <a:t> Abkürzungen.“</a:t>
            </a:r>
            <a:endParaRPr lang="de-DE" sz="1000" b="1" dirty="0" smtClean="0">
              <a:latin typeface="Arial" panose="020B0604020202020204" pitchFamily="34" charset="0"/>
              <a:cs typeface="Arial" panose="020B0604020202020204" pitchFamily="34" charset="0"/>
            </a:endParaRPr>
          </a:p>
          <a:p>
            <a:pPr indent="0">
              <a:lnSpc>
                <a:spcPct val="100000"/>
              </a:lnSpc>
            </a:pPr>
            <a:endParaRPr lang="de-DE" sz="1000" dirty="0" smtClean="0">
              <a:latin typeface="Arial" panose="020B0604020202020204" pitchFamily="34" charset="0"/>
              <a:cs typeface="Arial" panose="020B0604020202020204" pitchFamily="34" charset="0"/>
            </a:endParaRPr>
          </a:p>
          <a:p>
            <a:pPr indent="0">
              <a:lnSpc>
                <a:spcPct val="100000"/>
              </a:lnSpc>
            </a:pPr>
            <a:r>
              <a:rPr lang="de-DE" sz="1000" dirty="0" err="1" smtClean="0">
                <a:latin typeface="Arial" panose="020B0604020202020204" pitchFamily="34" charset="0"/>
                <a:cs typeface="Arial" panose="020B0604020202020204" pitchFamily="34" charset="0"/>
              </a:rPr>
              <a:t>Börsch-Supan</a:t>
            </a:r>
            <a:r>
              <a:rPr lang="de-DE" sz="1000" dirty="0" smtClean="0">
                <a:latin typeface="Arial" panose="020B0604020202020204" pitchFamily="34" charset="0"/>
                <a:cs typeface="Arial" panose="020B0604020202020204" pitchFamily="34" charset="0"/>
              </a:rPr>
              <a:t>, Axel (2013):Pessimismus- fehl am Platz.</a:t>
            </a:r>
            <a:r>
              <a:rPr lang="de-DE" sz="1000" baseline="0" dirty="0" smtClean="0">
                <a:latin typeface="Arial" panose="020B0604020202020204" pitchFamily="34" charset="0"/>
                <a:cs typeface="Arial" panose="020B0604020202020204" pitchFamily="34" charset="0"/>
              </a:rPr>
              <a:t> In: Forschung Spezial. Demografie 2013. Weinheim: </a:t>
            </a:r>
            <a:r>
              <a:rPr lang="de-DE" sz="1000" baseline="0" dirty="0" err="1" smtClean="0">
                <a:latin typeface="Arial" panose="020B0604020202020204" pitchFamily="34" charset="0"/>
                <a:cs typeface="Arial" panose="020B0604020202020204" pitchFamily="34" charset="0"/>
              </a:rPr>
              <a:t>Wiley_VCH</a:t>
            </a:r>
            <a:r>
              <a:rPr lang="de-DE" sz="1000" baseline="0" dirty="0" smtClean="0">
                <a:latin typeface="Arial" panose="020B0604020202020204" pitchFamily="34" charset="0"/>
                <a:cs typeface="Arial" panose="020B0604020202020204" pitchFamily="34" charset="0"/>
              </a:rPr>
              <a:t>, Deutsche Forschungsgemeinschaft [Hrsg.]. S. 40- 44</a:t>
            </a:r>
          </a:p>
          <a:p>
            <a:pPr indent="0">
              <a:lnSpc>
                <a:spcPct val="100000"/>
              </a:lnSpc>
            </a:pPr>
            <a:endParaRPr lang="de-DE" sz="1000" baseline="0" dirty="0" smtClean="0">
              <a:latin typeface="Arial" panose="020B0604020202020204" pitchFamily="34" charset="0"/>
              <a:cs typeface="Arial" panose="020B0604020202020204" pitchFamily="34" charset="0"/>
            </a:endParaRPr>
          </a:p>
          <a:p>
            <a:pPr marL="296151" indent="0">
              <a:lnSpc>
                <a:spcPct val="100000"/>
              </a:lnSpc>
              <a:buClr>
                <a:srgbClr val="97C01E"/>
              </a:buClr>
              <a:buFont typeface="Arial" panose="020B0604020202020204" pitchFamily="34" charset="0"/>
              <a:buChar char="•"/>
            </a:pPr>
            <a:r>
              <a:rPr lang="de-DE" sz="1000" dirty="0" smtClean="0">
                <a:latin typeface="Arial" panose="020B0604020202020204" pitchFamily="34" charset="0"/>
                <a:cs typeface="Arial" panose="020B0604020202020204" pitchFamily="34" charset="0"/>
              </a:rPr>
              <a:t>Eine frühe Rente ist nicht immer sinnvoll: Zwar sinkt die Leistungsfähigkeit mit den Lebensjahren, aber die Erfahrung steigt.</a:t>
            </a:r>
          </a:p>
          <a:p>
            <a:pPr marL="296151" indent="0">
              <a:lnSpc>
                <a:spcPct val="100000"/>
              </a:lnSpc>
              <a:buClr>
                <a:srgbClr val="97C01E"/>
              </a:buClr>
              <a:buFont typeface="Arial" panose="020B0604020202020204" pitchFamily="34" charset="0"/>
              <a:buChar char="•"/>
            </a:pPr>
            <a:r>
              <a:rPr lang="de-DE" sz="1000" dirty="0" smtClean="0">
                <a:latin typeface="Arial" panose="020B0604020202020204" pitchFamily="34" charset="0"/>
                <a:cs typeface="Arial" panose="020B0604020202020204" pitchFamily="34" charset="0"/>
                <a:sym typeface="Wingdings" pitchFamily="2" charset="2"/>
              </a:rPr>
              <a:t>Ältere Mitarbeiterinnen und Mitarbeiter machen seltener schwere Fehler als ihre jüngeren Kollegen.</a:t>
            </a:r>
            <a:endParaRPr lang="de-DE" sz="1000" dirty="0" smtClean="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836735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sz="1000" dirty="0" smtClean="0">
                <a:latin typeface="Arial" panose="020B0604020202020204" pitchFamily="34" charset="0"/>
                <a:cs typeface="Arial" panose="020B0604020202020204" pitchFamily="34" charset="0"/>
              </a:rPr>
              <a:t>Quelle: https://www.charta-der-vielfalt.de/fileadmin/user_upload/Downloads/Charta_der_Vielfalt-ANV-Brosch-WEB-RZ01-barrierefrei.pdf</a:t>
            </a:r>
          </a:p>
          <a:p>
            <a:pPr defTabSz="947684">
              <a:defRPr/>
            </a:pPr>
            <a:endParaRPr lang="de-DE" sz="1000" dirty="0" smtClean="0">
              <a:latin typeface="Arial" panose="020B0604020202020204" pitchFamily="34" charset="0"/>
              <a:cs typeface="Arial" panose="020B0604020202020204" pitchFamily="34" charset="0"/>
            </a:endParaRPr>
          </a:p>
          <a:p>
            <a:pPr defTabSz="947684">
              <a:defRPr/>
            </a:pPr>
            <a:r>
              <a:rPr lang="de-DE" sz="1000" dirty="0" smtClean="0">
                <a:latin typeface="Arial" panose="020B0604020202020204" pitchFamily="34" charset="0"/>
                <a:cs typeface="Arial" panose="020B0604020202020204" pitchFamily="34" charset="0"/>
              </a:rPr>
              <a:t>In </a:t>
            </a:r>
            <a:r>
              <a:rPr lang="de-DE" sz="1000" dirty="0">
                <a:latin typeface="Arial" panose="020B0604020202020204" pitchFamily="34" charset="0"/>
                <a:cs typeface="Arial" panose="020B0604020202020204" pitchFamily="34" charset="0"/>
              </a:rPr>
              <a:t>altersgemischten Teams gibt es immer wieder die Herausforderung, unterschiedliche Werte und Einstellungen bei der Arbeit zusammenzubringen. Die Generation, die zurzeit in den Arbeitsmarkt eintritt („Generation Y“ oder „</a:t>
            </a:r>
            <a:r>
              <a:rPr lang="de-DE" sz="1000" dirty="0" err="1">
                <a:latin typeface="Arial" panose="020B0604020202020204" pitchFamily="34" charset="0"/>
                <a:cs typeface="Arial" panose="020B0604020202020204" pitchFamily="34" charset="0"/>
              </a:rPr>
              <a:t>Millennials</a:t>
            </a:r>
            <a:r>
              <a:rPr lang="de-DE" sz="1000" dirty="0">
                <a:latin typeface="Arial" panose="020B0604020202020204" pitchFamily="34" charset="0"/>
                <a:cs typeface="Arial" panose="020B0604020202020204" pitchFamily="34" charset="0"/>
              </a:rPr>
              <a:t>“), hat andere Sichtweisen, Lebensgewohnheiten und Prioritäten als etwa die Generation, die als nächste der Pensionierung gegenübersteht (Generation „Baby </a:t>
            </a:r>
            <a:r>
              <a:rPr lang="de-DE" sz="1000" dirty="0" err="1">
                <a:latin typeface="Arial" panose="020B0604020202020204" pitchFamily="34" charset="0"/>
                <a:cs typeface="Arial" panose="020B0604020202020204" pitchFamily="34" charset="0"/>
              </a:rPr>
              <a:t>Boomer</a:t>
            </a:r>
            <a:r>
              <a:rPr lang="de-DE" sz="1000" dirty="0">
                <a:latin typeface="Arial" panose="020B0604020202020204" pitchFamily="34" charset="0"/>
                <a:cs typeface="Arial" panose="020B0604020202020204" pitchFamily="34" charset="0"/>
              </a:rPr>
              <a:t>“). Hier sind die Führungskräfte gefragt, die ein gegenseitiges, wertschätzendes und motivierendes Arbeitsumfeld für alle Altersgruppen schaffen. https://www.charta-der-vielfalt.de/diversity-verstehen-leben/diversity-dimensionen/alter/</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310923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smtClean="0">
                <a:latin typeface="Arial" panose="020B0604020202020204" pitchFamily="34" charset="0"/>
                <a:cs typeface="Arial" panose="020B0604020202020204" pitchFamily="34" charset="0"/>
              </a:rPr>
              <a:t>Zeitbedarf</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ca. 35 Min. (5 Min. Vorstellung der Aufgabe, 15 Min. Teamarbeit, </a:t>
            </a:r>
            <a:r>
              <a:rPr lang="de-DE" sz="1000" baseline="0" dirty="0" smtClean="0">
                <a:latin typeface="Arial" panose="020B0604020202020204" pitchFamily="34" charset="0"/>
                <a:cs typeface="Arial" panose="020B0604020202020204" pitchFamily="34" charset="0"/>
              </a:rPr>
              <a:t>2 Minuten Vorstellung pro Team, 5</a:t>
            </a:r>
            <a:r>
              <a:rPr lang="de-DE" sz="1000" dirty="0" smtClean="0">
                <a:latin typeface="Arial" panose="020B0604020202020204" pitchFamily="34" charset="0"/>
                <a:cs typeface="Arial" panose="020B0604020202020204" pitchFamily="34" charset="0"/>
              </a:rPr>
              <a:t> Minuten Reflexion mit Plenum pro Team)</a:t>
            </a: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Übungsziel</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Eine immer älter werdende Belegschaft erfordert besondere Wertschöpfungsprozesse, um auch älteren Mitarbeitenden möglichst lang und effektiv in die Arbeit im Unternehmen einzubinden. Dinge wie Wissensmanagement sind hier von besonderer Bedeutung.</a:t>
            </a: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Vorgehen</a:t>
            </a:r>
            <a:endParaRPr lang="de-DE" sz="1000" dirty="0" smtClean="0">
              <a:latin typeface="Arial" panose="020B0604020202020204" pitchFamily="34" charset="0"/>
              <a:cs typeface="Arial" panose="020B0604020202020204" pitchFamily="34" charset="0"/>
            </a:endParaRPr>
          </a:p>
          <a:p>
            <a:pPr lvl="0"/>
            <a:r>
              <a:rPr lang="de-DE" sz="1000" dirty="0" smtClean="0">
                <a:latin typeface="Arial" panose="020B0604020202020204" pitchFamily="34" charset="0"/>
                <a:cs typeface="Arial" panose="020B0604020202020204" pitchFamily="34" charset="0"/>
              </a:rPr>
              <a:t>TN werden in 3er oder 4er Gruppen eingeteilt</a:t>
            </a:r>
          </a:p>
          <a:p>
            <a:pPr lvl="0"/>
            <a:endParaRPr lang="de-DE" sz="1000" dirty="0" smtClean="0">
              <a:latin typeface="Arial" panose="020B0604020202020204" pitchFamily="34" charset="0"/>
              <a:cs typeface="Arial" panose="020B0604020202020204" pitchFamily="34" charset="0"/>
            </a:endParaRPr>
          </a:p>
          <a:p>
            <a:pPr lvl="0"/>
            <a:r>
              <a:rPr lang="de-DE" sz="1000" b="1" dirty="0" smtClean="0">
                <a:latin typeface="Arial" panose="020B0604020202020204" pitchFamily="34" charset="0"/>
                <a:cs typeface="Arial" panose="020B0604020202020204" pitchFamily="34" charset="0"/>
              </a:rPr>
              <a:t>Aufgabe</a:t>
            </a:r>
          </a:p>
          <a:p>
            <a:pPr lvl="0"/>
            <a:r>
              <a:rPr lang="de-DE" sz="1000" dirty="0" smtClean="0">
                <a:latin typeface="Arial" panose="020B0604020202020204" pitchFamily="34" charset="0"/>
                <a:cs typeface="Arial" panose="020B0604020202020204" pitchFamily="34" charset="0"/>
              </a:rPr>
              <a:t>Sammeln</a:t>
            </a:r>
            <a:r>
              <a:rPr lang="de-DE" sz="1000" baseline="0" dirty="0" smtClean="0">
                <a:latin typeface="Arial" panose="020B0604020202020204" pitchFamily="34" charset="0"/>
                <a:cs typeface="Arial" panose="020B0604020202020204" pitchFamily="34" charset="0"/>
              </a:rPr>
              <a:t> Sie auf Metaplankarten (1 Stichwort pro Karte!) Ideen in zwei Kategorien:</a:t>
            </a:r>
          </a:p>
          <a:p>
            <a:pPr lvl="0"/>
            <a:r>
              <a:rPr lang="de-DE" sz="1000" baseline="0" dirty="0" smtClean="0">
                <a:latin typeface="Arial" panose="020B0604020202020204" pitchFamily="34" charset="0"/>
                <a:cs typeface="Arial" panose="020B0604020202020204" pitchFamily="34" charset="0"/>
              </a:rPr>
              <a:t>1. Maßnahmen, um den Wissensaustausch zwischen älteren und jüngeren Mitarbeitenden zu fördern</a:t>
            </a:r>
          </a:p>
          <a:p>
            <a:pPr lvl="0"/>
            <a:r>
              <a:rPr lang="de-DE" sz="1000" baseline="0" dirty="0" smtClean="0">
                <a:latin typeface="Arial" panose="020B0604020202020204" pitchFamily="34" charset="0"/>
                <a:cs typeface="Arial" panose="020B0604020202020204" pitchFamily="34" charset="0"/>
              </a:rPr>
              <a:t>2. Maßnahmen, um ältere Mitarbeitenden länger im Unternehmen zu halten</a:t>
            </a:r>
          </a:p>
          <a:p>
            <a:pPr lvl="0"/>
            <a:endParaRPr lang="de-DE" sz="1000" baseline="0" dirty="0" smtClean="0">
              <a:latin typeface="Arial" panose="020B0604020202020204" pitchFamily="34" charset="0"/>
              <a:cs typeface="Arial" panose="020B0604020202020204" pitchFamily="34" charset="0"/>
            </a:endParaRPr>
          </a:p>
          <a:p>
            <a:pPr lvl="0"/>
            <a:r>
              <a:rPr lang="de-DE" sz="1000" baseline="0" dirty="0" smtClean="0">
                <a:latin typeface="Arial" panose="020B0604020202020204" pitchFamily="34" charset="0"/>
                <a:cs typeface="Arial" panose="020B0604020202020204" pitchFamily="34" charset="0"/>
              </a:rPr>
              <a:t>Metaplanwand mit zwei Kategorienkarten ausstatten, TN sollen nach vorne kommen und ihre Ideen vorstellen.</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255078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sz="1000" dirty="0" smtClean="0">
                <a:latin typeface="Arial" panose="020B0604020202020204" pitchFamily="34" charset="0"/>
                <a:cs typeface="Arial" panose="020B0604020202020204" pitchFamily="34" charset="0"/>
              </a:rPr>
              <a:t>Quelle: https://faktor-a.arbeitsagentur.de/mitarbeiter-qualifizieren/aelter-werden-im-betrieb-so-gehts/</a:t>
            </a:r>
          </a:p>
          <a:p>
            <a:pPr defTabSz="947684">
              <a:defRPr/>
            </a:pPr>
            <a:endParaRPr lang="de-DE" sz="1000" dirty="0" smtClean="0">
              <a:latin typeface="Arial" panose="020B0604020202020204" pitchFamily="34" charset="0"/>
              <a:cs typeface="Arial" panose="020B0604020202020204" pitchFamily="34" charset="0"/>
            </a:endParaRPr>
          </a:p>
          <a:p>
            <a:pPr defTabSz="947684">
              <a:defRPr/>
            </a:pPr>
            <a:r>
              <a:rPr lang="de-DE" sz="1000" dirty="0" smtClean="0">
                <a:latin typeface="Arial" panose="020B0604020202020204" pitchFamily="34" charset="0"/>
                <a:cs typeface="Arial" panose="020B0604020202020204" pitchFamily="34" charset="0"/>
              </a:rPr>
              <a:t>Einsatz </a:t>
            </a:r>
            <a:r>
              <a:rPr lang="de-DE" sz="1000" dirty="0">
                <a:latin typeface="Arial" panose="020B0604020202020204" pitchFamily="34" charset="0"/>
                <a:cs typeface="Arial" panose="020B0604020202020204" pitchFamily="34" charset="0"/>
              </a:rPr>
              <a:t>des Work </a:t>
            </a:r>
            <a:r>
              <a:rPr lang="de-DE" sz="1000" dirty="0" err="1">
                <a:latin typeface="Arial" panose="020B0604020202020204" pitchFamily="34" charset="0"/>
                <a:cs typeface="Arial" panose="020B0604020202020204" pitchFamily="34" charset="0"/>
              </a:rPr>
              <a:t>Ability</a:t>
            </a:r>
            <a:r>
              <a:rPr lang="de-DE" sz="1000" dirty="0">
                <a:latin typeface="Arial" panose="020B0604020202020204" pitchFamily="34" charset="0"/>
                <a:cs typeface="Arial" panose="020B0604020202020204" pitchFamily="34" charset="0"/>
              </a:rPr>
              <a:t> Index WAI  (ein Fragebogen zur Ermittlung von Belastungsschwerpunkten, den Mitarbeitende selbst oder mithilfe eines externen Beraters oder des Betriebsarztes ausfüllen), Förderung von Teamarbeit, Vertretungsregelungen, Anpassung der Arbeitsinhalte an reduzierte Arbeitszeiten, Job </a:t>
            </a:r>
            <a:r>
              <a:rPr lang="de-DE" sz="1000" dirty="0" err="1">
                <a:latin typeface="Arial" panose="020B0604020202020204" pitchFamily="34" charset="0"/>
                <a:cs typeface="Arial" panose="020B0604020202020204" pitchFamily="34" charset="0"/>
              </a:rPr>
              <a:t>Enrichment</a:t>
            </a:r>
            <a:r>
              <a:rPr lang="de-DE" sz="1000" dirty="0">
                <a:latin typeface="Arial" panose="020B0604020202020204" pitchFamily="34" charset="0"/>
                <a:cs typeface="Arial" panose="020B0604020202020204" pitchFamily="34" charset="0"/>
              </a:rPr>
              <a:t>, Job </a:t>
            </a:r>
            <a:r>
              <a:rPr lang="de-DE" sz="1000" dirty="0" err="1">
                <a:latin typeface="Arial" panose="020B0604020202020204" pitchFamily="34" charset="0"/>
                <a:cs typeface="Arial" panose="020B0604020202020204" pitchFamily="34" charset="0"/>
              </a:rPr>
              <a:t>Enlargement</a:t>
            </a:r>
            <a:r>
              <a:rPr lang="de-DE" sz="1000" dirty="0">
                <a:latin typeface="Arial" panose="020B0604020202020204" pitchFamily="34" charset="0"/>
                <a:cs typeface="Arial" panose="020B0604020202020204" pitchFamily="34" charset="0"/>
              </a:rPr>
              <a:t>, Job-Rotation, Unterstützung durch die gesetzlichen Krankenkassen oder Berufsgenossenschaften, steuerliche Anreize von Gesundheitsmaßnahmen, Stressmanagement, Gesundheitszirkel, in denen eine Kleingruppe von Mitarbeitenden Lösungen für eine gesundheitsförderliche Arbeitssituation entwickelt, Führungskräfte-Trainings zur besseren Wahrnehmung von Überlastsituationen, Förderung von Bewegung, Gesundheit und Entspannung, Gesundheitslotsen</a:t>
            </a:r>
            <a:endParaRPr lang="de-DE" sz="1000" baseline="0" dirty="0" smtClean="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116871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Quelle: https://faktor-a.arbeitsagentur.de/mitarbeiter-qualifizieren/aelter-werden-im-betrieb-so-gehts/</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Möglichkeiten </a:t>
            </a:r>
            <a:r>
              <a:rPr lang="de-DE" sz="1000" dirty="0">
                <a:latin typeface="Arial" panose="020B0604020202020204" pitchFamily="34" charset="0"/>
                <a:cs typeface="Arial" panose="020B0604020202020204" pitchFamily="34" charset="0"/>
              </a:rPr>
              <a:t>Wissen zu erhalten: </a:t>
            </a:r>
            <a:r>
              <a:rPr lang="de-DE" sz="1000" dirty="0" smtClean="0">
                <a:latin typeface="Arial" panose="020B0604020202020204" pitchFamily="34" charset="0"/>
                <a:cs typeface="Arial" panose="020B0604020202020204" pitchFamily="34" charset="0"/>
              </a:rPr>
              <a:t>erweiterte </a:t>
            </a:r>
            <a:r>
              <a:rPr lang="de-DE" sz="1000" dirty="0">
                <a:latin typeface="Arial" panose="020B0604020202020204" pitchFamily="34" charset="0"/>
                <a:cs typeface="Arial" panose="020B0604020202020204" pitchFamily="34" charset="0"/>
              </a:rPr>
              <a:t>Telefonlisten der Mitarbeitenden, auf der die Ansprechpartner für bestimmte Vorgänge und Themen aufgeführt sind, interne Arbeitskreise zu verschiedenen Themen wie Ideenmanagement, Neukundenakquise und Schnittstellenproblematik in der Wertschöpfungskette, Wissenstandems, Nachfolgeplanung, Wissenslandkarten</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8510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100" dirty="0" smtClean="0">
                <a:latin typeface="Arial" panose="020B0604020202020204" pitchFamily="34" charset="0"/>
                <a:cs typeface="Arial" panose="020B0604020202020204" pitchFamily="34" charset="0"/>
              </a:rPr>
              <a:t>Achtung, nicht wie üblich die Teilnehmenden „ins kalte Wasser werfen“ um eine Lernmotivation zu erzielen. Da die Teilnehmenden freiwillig den Workshop ausgesucht haben, werden sie schon eine Erfahrung gemacht haben, die sie motiviert hat, etwas über den Gegenstand lernen zu wollen.</a:t>
            </a:r>
          </a:p>
          <a:p>
            <a:pPr algn="l"/>
            <a:endParaRPr lang="de-DE" sz="1100" dirty="0" smtClean="0">
              <a:latin typeface="Arial" panose="020B0604020202020204" pitchFamily="34" charset="0"/>
              <a:cs typeface="Arial" panose="020B0604020202020204" pitchFamily="34" charset="0"/>
            </a:endParaRPr>
          </a:p>
          <a:p>
            <a:pPr algn="l"/>
            <a:r>
              <a:rPr lang="de-DE" sz="1100" dirty="0" smtClean="0">
                <a:latin typeface="Arial" panose="020B0604020202020204" pitchFamily="34" charset="0"/>
                <a:cs typeface="Arial" panose="020B0604020202020204" pitchFamily="34" charset="0"/>
              </a:rPr>
              <a:t>Dazu eine Sichtweise aus dem systemischen Coaching: es gibt kein "richtig" oder "falsch". Gefragt wird: Welche Wirkung hat meine Handlung? War sie diejenige, die ich erzielen wollte, oder eine andere? Woran lag das?</a:t>
            </a:r>
            <a:br>
              <a:rPr lang="de-DE" sz="1100" dirty="0" smtClean="0">
                <a:latin typeface="Arial" panose="020B0604020202020204" pitchFamily="34" charset="0"/>
                <a:cs typeface="Arial" panose="020B0604020202020204" pitchFamily="34" charset="0"/>
              </a:rPr>
            </a:br>
            <a:endParaRPr lang="de-DE" sz="1100" dirty="0" smtClean="0">
              <a:latin typeface="Arial" panose="020B0604020202020204" pitchFamily="34" charset="0"/>
              <a:cs typeface="Arial" panose="020B0604020202020204" pitchFamily="34" charset="0"/>
            </a:endParaRPr>
          </a:p>
          <a:p>
            <a:pPr algn="l"/>
            <a:r>
              <a:rPr lang="de-DE" sz="1100" dirty="0" smtClean="0">
                <a:latin typeface="Arial" panose="020B0604020202020204" pitchFamily="34" charset="0"/>
                <a:cs typeface="Arial" panose="020B0604020202020204" pitchFamily="34" charset="0"/>
              </a:rPr>
              <a:t>Bezugnehmend auf Dewey und Kurt Lewin entwickelte David Kolb (1984) einen Erfahrungsbasierten Lernzyklus (</a:t>
            </a:r>
            <a:r>
              <a:rPr lang="de-DE" sz="1100" dirty="0" err="1" smtClean="0">
                <a:latin typeface="Arial" panose="020B0604020202020204" pitchFamily="34" charset="0"/>
                <a:cs typeface="Arial" panose="020B0604020202020204" pitchFamily="34" charset="0"/>
              </a:rPr>
              <a:t>Experiential</a:t>
            </a:r>
            <a:r>
              <a:rPr lang="de-DE" sz="1100" dirty="0" smtClean="0">
                <a:latin typeface="Arial" panose="020B0604020202020204" pitchFamily="34" charset="0"/>
                <a:cs typeface="Arial" panose="020B0604020202020204" pitchFamily="34" charset="0"/>
              </a:rPr>
              <a:t> Learning Cycle), bei dem vier Schritte, Konkrete Erfahrung (1), Beobachtung und Reflexion (2), Abstrakte Begriffsbildung (3) und Aktives Experimentieren (4), verbunden werden.</a:t>
            </a:r>
          </a:p>
          <a:p>
            <a:pPr marL="177640" indent="-177640">
              <a:buFont typeface="Arial" panose="020B0604020202020204" pitchFamily="34" charset="0"/>
              <a:buChar char="•"/>
            </a:pPr>
            <a:r>
              <a:rPr lang="de-DE" sz="1100" i="1" dirty="0" smtClean="0">
                <a:latin typeface="Arial" panose="020B0604020202020204" pitchFamily="34" charset="0"/>
                <a:cs typeface="Arial" panose="020B0604020202020204" pitchFamily="34" charset="0"/>
              </a:rPr>
              <a:t>Konkrete Erfahrung</a:t>
            </a:r>
            <a:r>
              <a:rPr lang="de-DE" sz="1100" dirty="0" smtClean="0">
                <a:latin typeface="Arial" panose="020B0604020202020204" pitchFamily="34" charset="0"/>
                <a:cs typeface="Arial" panose="020B0604020202020204" pitchFamily="34" charset="0"/>
              </a:rPr>
              <a:t>: Diese bildet, ähnlich wie Deweys Problematische Situation, den Ausgangspunkt eines Lernprozesses. Diese Erfahrung besitzt Echtcharakter, d. h., sie hat für den Lernenden eine beobachtbare Konsequenz zur Folge.</a:t>
            </a:r>
          </a:p>
          <a:p>
            <a:pPr marL="177640" indent="-177640">
              <a:buFont typeface="Arial" panose="020B0604020202020204" pitchFamily="34" charset="0"/>
              <a:buChar char="•"/>
            </a:pPr>
            <a:r>
              <a:rPr lang="de-DE" sz="1100" i="1" dirty="0" smtClean="0">
                <a:latin typeface="Arial" panose="020B0604020202020204" pitchFamily="34" charset="0"/>
                <a:cs typeface="Arial" panose="020B0604020202020204" pitchFamily="34" charset="0"/>
              </a:rPr>
              <a:t>Beobachtung und Reflexion</a:t>
            </a:r>
            <a:r>
              <a:rPr lang="de-DE" sz="1100" dirty="0" smtClean="0">
                <a:latin typeface="Arial" panose="020B0604020202020204" pitchFamily="34" charset="0"/>
                <a:cs typeface="Arial" panose="020B0604020202020204" pitchFamily="34" charset="0"/>
              </a:rPr>
              <a:t>: Auf Basis dieser Erfahrung beobachtet der Lernende und reflektiert anschließend darüber. Das Erlebte wird noch einmal vor Augen geführt und beispielsweise mögliche Ursache für die gemachte Erfahrung mental durchgespielt.</a:t>
            </a:r>
          </a:p>
          <a:p>
            <a:pPr marL="177640" indent="-177640">
              <a:buFont typeface="Arial" panose="020B0604020202020204" pitchFamily="34" charset="0"/>
              <a:buChar char="•"/>
            </a:pPr>
            <a:r>
              <a:rPr lang="de-DE" sz="1100" i="1" dirty="0" smtClean="0">
                <a:latin typeface="Arial" panose="020B0604020202020204" pitchFamily="34" charset="0"/>
                <a:cs typeface="Arial" panose="020B0604020202020204" pitchFamily="34" charset="0"/>
              </a:rPr>
              <a:t>Bildung Abstrakter Begriffe</a:t>
            </a:r>
            <a:r>
              <a:rPr lang="de-DE" sz="1100" dirty="0" smtClean="0">
                <a:latin typeface="Arial" panose="020B0604020202020204" pitchFamily="34" charset="0"/>
                <a:cs typeface="Arial" panose="020B0604020202020204" pitchFamily="34" charset="0"/>
              </a:rPr>
              <a:t>: Der Reflexionsprozess mündet in die abstrakte Begriffsbildung, d. h., die konkrete Erfahrung nimmt Einfluss auf die Wissensstruktur des Lernenden. In diesem Schritt kommt es zu einer Generalisierung, bei der von der konkreten Erfahrung abstrahiert und ihr zugrunde liegende Prinzipien erkannt werden. Erst durch diesen Schritt werden die aus der Erfahrung gewonnenen Einsichten zu Wissen, das auf andere Situationen </a:t>
            </a:r>
            <a:r>
              <a:rPr lang="de-DE" sz="1100" dirty="0" err="1" smtClean="0">
                <a:latin typeface="Arial" panose="020B0604020202020204" pitchFamily="34" charset="0"/>
                <a:cs typeface="Arial" panose="020B0604020202020204" pitchFamily="34" charset="0"/>
              </a:rPr>
              <a:t>transferierbar</a:t>
            </a:r>
            <a:r>
              <a:rPr lang="de-DE" sz="1100" dirty="0" smtClean="0">
                <a:latin typeface="Arial" panose="020B0604020202020204" pitchFamily="34" charset="0"/>
                <a:cs typeface="Arial" panose="020B0604020202020204" pitchFamily="34" charset="0"/>
              </a:rPr>
              <a:t> ist.</a:t>
            </a:r>
          </a:p>
          <a:p>
            <a:pPr marL="177640" indent="-177640">
              <a:buFont typeface="Arial" panose="020B0604020202020204" pitchFamily="34" charset="0"/>
              <a:buChar char="•"/>
            </a:pPr>
            <a:r>
              <a:rPr lang="de-DE" sz="1100" i="1" dirty="0" smtClean="0">
                <a:latin typeface="Arial" panose="020B0604020202020204" pitchFamily="34" charset="0"/>
                <a:cs typeface="Arial" panose="020B0604020202020204" pitchFamily="34" charset="0"/>
              </a:rPr>
              <a:t>Aktives Experimentieren</a:t>
            </a:r>
            <a:r>
              <a:rPr lang="de-DE" sz="1100" dirty="0" smtClean="0">
                <a:latin typeface="Arial" panose="020B0604020202020204" pitchFamily="34" charset="0"/>
                <a:cs typeface="Arial" panose="020B0604020202020204" pitchFamily="34" charset="0"/>
              </a:rPr>
              <a:t>: Im vierten und letzten Schritt wird der Lernende wieder zum Handelnden: Beim Aktiven Experimentieren mit dem neu erworbenen Wissen versucht er sich in realen Situationen. Infolge dieses letzten Schritts im Lernzyklus werden für den Lernenden wieder konkrete Erfahrungen möglich, ein zweiter Durchlauf beginnt.</a:t>
            </a:r>
          </a:p>
          <a:p>
            <a:pPr algn="l"/>
            <a:endParaRPr lang="de-DE" sz="1100" dirty="0" smtClean="0">
              <a:latin typeface="Arial" panose="020B0604020202020204" pitchFamily="34" charset="0"/>
              <a:cs typeface="Arial" panose="020B0604020202020204" pitchFamily="34" charset="0"/>
            </a:endParaRPr>
          </a:p>
          <a:p>
            <a:pPr algn="l"/>
            <a:r>
              <a:rPr lang="de-DE" sz="1100" dirty="0" smtClean="0">
                <a:latin typeface="Arial" panose="020B0604020202020204" pitchFamily="34" charset="0"/>
                <a:cs typeface="Arial" panose="020B0604020202020204" pitchFamily="34" charset="0"/>
              </a:rPr>
              <a:t>Da der Lernzyklus immer wieder durchlaufen wird, führt der dabei ablaufende Lernprozess einer </a:t>
            </a:r>
            <a:r>
              <a:rPr lang="de-DE" sz="1100" i="1" dirty="0" smtClean="0">
                <a:latin typeface="Arial" panose="020B0604020202020204" pitchFamily="34" charset="0"/>
                <a:cs typeface="Arial" panose="020B0604020202020204" pitchFamily="34" charset="0"/>
              </a:rPr>
              <a:t>Spiralbewegung</a:t>
            </a:r>
            <a:r>
              <a:rPr lang="de-DE" sz="1100" dirty="0" smtClean="0">
                <a:latin typeface="Arial" panose="020B0604020202020204" pitchFamily="34" charset="0"/>
                <a:cs typeface="Arial" panose="020B0604020202020204" pitchFamily="34" charset="0"/>
              </a:rPr>
              <a:t> gleich auf eine immer höhere Ebene. Kolb betont, dass der Lernzyklus prinzipiell an jedem der vier Punkte beginnen kann, also auch bei der Vermittlung abstrakter Begriffe (z. B. Theorien), die durch aktives Experimentieren in der Praxis erprobt und so für den Lernenden konkret erlebbar werden. </a:t>
            </a:r>
          </a:p>
          <a:p>
            <a:pPr algn="l"/>
            <a:endParaRPr lang="de-DE" sz="1100" dirty="0" smtClean="0">
              <a:latin typeface="Arial" panose="020B0604020202020204" pitchFamily="34" charset="0"/>
              <a:cs typeface="Arial" panose="020B0604020202020204" pitchFamily="34" charset="0"/>
            </a:endParaRPr>
          </a:p>
          <a:p>
            <a:pPr algn="l"/>
            <a:r>
              <a:rPr lang="de-DE" sz="1100" dirty="0" smtClean="0">
                <a:latin typeface="Arial" panose="020B0604020202020204" pitchFamily="34" charset="0"/>
                <a:cs typeface="Arial" panose="020B0604020202020204" pitchFamily="34" charset="0"/>
              </a:rPr>
              <a:t>Ergänzt wird der das Lernzyklusmodell mit einer Kategorisierung verschiedener Lernstile. Kolb geht davon aus, dass jedes Individuum bestimmte Schritte im Lernzyklus besonders gut, andere weniger gut beherrscht -&gt; d.h. manche Teile des Workshops werden dem einen eher liegen, dem anderen nicht.</a:t>
            </a:r>
            <a:endParaRPr lang="de-DE" sz="1100" dirty="0"/>
          </a:p>
        </p:txBody>
      </p:sp>
    </p:spTree>
    <p:extLst>
      <p:ext uri="{BB962C8B-B14F-4D97-AF65-F5344CB8AC3E}">
        <p14:creationId xmlns:p14="http://schemas.microsoft.com/office/powerpoint/2010/main" val="5936103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25055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Ein Fettnäpfchen ist z.B. alle Ingenieure in einen Topf zu werfen. Selbst unter den verschiedenen Ingenieursdisziplinen gibt es fachkulturelle Unterschiede.</a:t>
            </a:r>
          </a:p>
          <a:p>
            <a:r>
              <a:rPr lang="de-DE" sz="1000" dirty="0" smtClean="0">
                <a:latin typeface="Arial" panose="020B0604020202020204" pitchFamily="34" charset="0"/>
                <a:cs typeface="Arial" panose="020B0604020202020204" pitchFamily="34" charset="0"/>
              </a:rPr>
              <a:t>Was ist eigentlich „Kultur“?</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Jeder Mensch trägt in seinem Innern Muster des Denkens, Fühlens und potenziellen Handelns, die er ein Leben lang erlernt hat. Diese Denk-, Fühl- und Handlungsmuster werden als mentale Programme bezeichnet oder auch als mentale Modelle. Mentale Programme unterscheiden sich genauso stark voneinander wie das jeweilige soziale Umfeld, in dem sie erworben wurden.</a:t>
            </a:r>
          </a:p>
          <a:p>
            <a:r>
              <a:rPr lang="de-DE" sz="1000" dirty="0" smtClean="0">
                <a:latin typeface="Arial" panose="020B0604020202020204" pitchFamily="34" charset="0"/>
                <a:cs typeface="Arial" panose="020B0604020202020204" pitchFamily="34" charset="0"/>
              </a:rPr>
              <a:t>Ein gängiger Begriff für dieses mentale Programm ist Kultur. Da fast jeder gleichzeitig einer ganzen Reihe von verschiedenen Gruppen und Kategorien von Menschen angehört, trägt man zwangsläufig verschiedene Ebenen mentaler Programmierung in sich.</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Kulturelle Unterschiede können zwischen jeder Gruppierung bestehen, auch zwischen verschiedenen Fachdisziplinen.</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546753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err="1" smtClean="0">
                <a:latin typeface="Arial" panose="020B0604020202020204" pitchFamily="34" charset="0"/>
                <a:cs typeface="Arial" panose="020B0604020202020204" pitchFamily="34" charset="0"/>
              </a:rPr>
              <a:t>Multikulturalität</a:t>
            </a:r>
            <a:r>
              <a:rPr lang="de-DE" sz="1000" dirty="0" smtClean="0">
                <a:latin typeface="Arial" panose="020B0604020202020204" pitchFamily="34" charset="0"/>
                <a:cs typeface="Arial" panose="020B0604020202020204" pitchFamily="34" charset="0"/>
              </a:rPr>
              <a:t>: Menschen mit verschiedenen Kulturen und Nationalitäten leben in einer multikulturellen Gesellschaft. Im Sinne der </a:t>
            </a:r>
            <a:r>
              <a:rPr lang="de-DE" sz="1000" dirty="0" err="1" smtClean="0">
                <a:latin typeface="Arial" panose="020B0604020202020204" pitchFamily="34" charset="0"/>
                <a:cs typeface="Arial" panose="020B0604020202020204" pitchFamily="34" charset="0"/>
              </a:rPr>
              <a:t>Multikulturalität</a:t>
            </a:r>
            <a:r>
              <a:rPr lang="de-DE" sz="1000" dirty="0" smtClean="0">
                <a:latin typeface="Arial" panose="020B0604020202020204" pitchFamily="34" charset="0"/>
                <a:cs typeface="Arial" panose="020B0604020202020204" pitchFamily="34" charset="0"/>
              </a:rPr>
              <a:t> wird davon ausgegangen, dass es nicht zur Verschmelzung der verschiedenen Kulturen kommt, sondern, dass sie nebeneinander bestehen.</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Unter Interkulturalität versteht man das Aufeinandertreffen von zwei oder mehr Kulturen, bei dem es trotz kultureller Unterschiede zur gegenseitigen Beeinflussung kommt. Interkulturalität beinhaltet: Relationen, Interaktionen, Austausch, gegenseitige Anerkennung,</a:t>
            </a:r>
          </a:p>
          <a:p>
            <a:r>
              <a:rPr lang="de-DE" sz="1000" dirty="0" smtClean="0">
                <a:latin typeface="Arial" panose="020B0604020202020204" pitchFamily="34" charset="0"/>
                <a:cs typeface="Arial" panose="020B0604020202020204" pitchFamily="34" charset="0"/>
              </a:rPr>
              <a:t>Respekt für das Anderssein, für den Besitz von verschiedenen Werten und Normen.</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Die </a:t>
            </a:r>
            <a:r>
              <a:rPr lang="de-DE" sz="1000" dirty="0" err="1" smtClean="0">
                <a:latin typeface="Arial" panose="020B0604020202020204" pitchFamily="34" charset="0"/>
                <a:cs typeface="Arial" panose="020B0604020202020204" pitchFamily="34" charset="0"/>
              </a:rPr>
              <a:t>Plurikulturalität</a:t>
            </a:r>
            <a:r>
              <a:rPr lang="de-DE" sz="1000" dirty="0" smtClean="0">
                <a:latin typeface="Arial" panose="020B0604020202020204" pitchFamily="34" charset="0"/>
                <a:cs typeface="Arial" panose="020B0604020202020204" pitchFamily="34" charset="0"/>
              </a:rPr>
              <a:t> beschreibt das Vorhandensein vieler verschiedener Kulturen, ohne auf eine Interaktion oder Vermischung der Kulturen einzugehen.</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Transkulturalität: Kulturen werden als nicht homogene, klar voneinander abgrenzbare Einheiten betrachtet, sondern werden zunehmend vernetzt und vermischt. Einzelkulturen werden in Folge der Globalisierung zu Globalkultur.</a:t>
            </a:r>
          </a:p>
          <a:p>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4172335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Kontaktaufnahme: unterschiedliche Begrüßungsrituale wie Händeschütteln, Zuneigen, küssen.</a:t>
            </a:r>
          </a:p>
          <a:p>
            <a:r>
              <a:rPr lang="de-DE" sz="1000" dirty="0" smtClean="0">
                <a:latin typeface="Arial" panose="020B0604020202020204" pitchFamily="34" charset="0"/>
                <a:cs typeface="Arial" panose="020B0604020202020204" pitchFamily="34" charset="0"/>
              </a:rPr>
              <a:t>Konfliktmanagement: in arabischen Ländern verhandelt man ganz anders als bei uns.</a:t>
            </a:r>
          </a:p>
          <a:p>
            <a:r>
              <a:rPr lang="de-DE" sz="1000" dirty="0" smtClean="0">
                <a:latin typeface="Arial" panose="020B0604020202020204" pitchFamily="34" charset="0"/>
                <a:cs typeface="Arial" panose="020B0604020202020204" pitchFamily="34" charset="0"/>
              </a:rPr>
              <a:t>Problemmanagement: Direkte, offene Ansprache von Problem oder eher indirekte Ansprache nur mit gewissen Personen.</a:t>
            </a:r>
          </a:p>
          <a:p>
            <a:r>
              <a:rPr lang="de-DE" sz="1000" dirty="0" smtClean="0">
                <a:latin typeface="Arial" panose="020B0604020202020204" pitchFamily="34" charset="0"/>
                <a:cs typeface="Arial" panose="020B0604020202020204" pitchFamily="34" charset="0"/>
              </a:rPr>
              <a:t>Berücksichtigung von Lehr- und Lernstilen: Monolog, Dialog, Kreativität, eigenständiges Denken.</a:t>
            </a:r>
          </a:p>
          <a:p>
            <a:r>
              <a:rPr lang="de-DE" sz="1000" dirty="0" smtClean="0">
                <a:latin typeface="Arial" panose="020B0604020202020204" pitchFamily="34" charset="0"/>
                <a:cs typeface="Arial" panose="020B0604020202020204" pitchFamily="34" charset="0"/>
              </a:rPr>
              <a:t>Beratung: das Gesicht wahren.</a:t>
            </a:r>
          </a:p>
          <a:p>
            <a:r>
              <a:rPr lang="de-DE" sz="1000" dirty="0" smtClean="0">
                <a:latin typeface="Arial" panose="020B0604020202020204" pitchFamily="34" charset="0"/>
                <a:cs typeface="Arial" panose="020B0604020202020204" pitchFamily="34" charset="0"/>
              </a:rPr>
              <a:t>Teamarbeit: das Gesicht wahren.</a:t>
            </a:r>
          </a:p>
          <a:p>
            <a:r>
              <a:rPr lang="de-DE" sz="1000" dirty="0" smtClean="0">
                <a:latin typeface="Arial" panose="020B0604020202020204" pitchFamily="34" charset="0"/>
                <a:cs typeface="Arial" panose="020B0604020202020204" pitchFamily="34" charset="0"/>
              </a:rPr>
              <a:t>Äußerung und Annahme von Kritik: offen vs. blumig vs. gar nicht.</a:t>
            </a:r>
          </a:p>
          <a:p>
            <a:r>
              <a:rPr lang="de-DE" sz="1000" dirty="0" smtClean="0">
                <a:latin typeface="Arial" panose="020B0604020202020204" pitchFamily="34" charset="0"/>
                <a:cs typeface="Arial" panose="020B0604020202020204" pitchFamily="34" charset="0"/>
              </a:rPr>
              <a:t>Aufbau und Pflege von Beziehungen: Nord Süd Konflikt.</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449977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Mitarbeiter mit Migrationshintergrund besitzen häufig ein großes Potenzial. Sie verstehen es, sich zwischen unterschiedlichen Kulturen zu bewegen, sprechen meist mehrere Sprachen und sind flexibel. Hinzu kommt, dass sie aufgrund ihrer anders geprägten Sichtweise manches anders angehen als Einheimische. Das kann für Unternehmen ein echter Wettbewerbsvorteil sein.</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4089997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rial" panose="020B0604020202020204" pitchFamily="34" charset="0"/>
                <a:cs typeface="Arial" panose="020B0604020202020204" pitchFamily="34" charset="0"/>
              </a:rPr>
              <a:t>bis 2:38</a:t>
            </a:r>
          </a:p>
          <a:p>
            <a:r>
              <a:rPr lang="de-DE" sz="1000" dirty="0">
                <a:latin typeface="Arial" panose="020B0604020202020204" pitchFamily="34" charset="0"/>
                <a:cs typeface="Arial" panose="020B0604020202020204" pitchFamily="34" charset="0"/>
              </a:rPr>
              <a:t>Video zeigen: </a:t>
            </a:r>
            <a:r>
              <a:rPr lang="de-DE" sz="1000" dirty="0">
                <a:solidFill>
                  <a:srgbClr val="4D4D4D"/>
                </a:solidFill>
                <a:latin typeface="Arial" panose="020B0604020202020204" pitchFamily="34" charset="0"/>
                <a:cs typeface="Arial" panose="020B0604020202020204" pitchFamily="34" charset="0"/>
                <a:hlinkClick r:id="rId4"/>
              </a:rPr>
              <a:t>http://</a:t>
            </a:r>
            <a:r>
              <a:rPr lang="de-DE" sz="1000" dirty="0" smtClean="0">
                <a:solidFill>
                  <a:srgbClr val="4D4D4D"/>
                </a:solidFill>
                <a:latin typeface="Arial" panose="020B0604020202020204" pitchFamily="34" charset="0"/>
                <a:cs typeface="Arial" panose="020B0604020202020204" pitchFamily="34" charset="0"/>
                <a:hlinkClick r:id="rId4"/>
              </a:rPr>
              <a:t>www.youtube.com/watch?v=Y-pvksJLS58</a:t>
            </a:r>
            <a:r>
              <a:rPr lang="de-DE" sz="1000" dirty="0" smtClean="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(das Video wird gekürzt gezeigt) </a:t>
            </a:r>
          </a:p>
          <a:p>
            <a:r>
              <a:rPr lang="de-DE" sz="1000" b="1" dirty="0">
                <a:latin typeface="Arial" panose="020B0604020202020204" pitchFamily="34" charset="0"/>
                <a:cs typeface="Arial" panose="020B0604020202020204" pitchFamily="34" charset="0"/>
              </a:rPr>
              <a:t>Licht aus- und Lautsprecher anschalten!</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Zahida Sakic-Kramer ist als weibliche Ingenieurin immer noch eine Seltenheit. Bei ihrem Einsatz in Japan muss sie nicht nur die Technik beherrschen, sondern auch kulturelle Unterschiede meistern. Eine vierteilige Doku-Serie bei „Made in Germany".</a:t>
            </a:r>
          </a:p>
          <a:p>
            <a:r>
              <a:rPr lang="de-DE" sz="1000" dirty="0">
                <a:latin typeface="Arial" panose="020B0604020202020204" pitchFamily="34" charset="0"/>
                <a:cs typeface="Arial" panose="020B0604020202020204" pitchFamily="34" charset="0"/>
              </a:rPr>
              <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„Der Maschinenbauer Voith soll mit einem Team deutscher Ingenieure für einen japanischen Kunden eine völlig neue Papiermaschine zum Laufen bringen. Nach kurzer Zeit treten jedoch schon die ersten Probleme auf. Es gibt Verständigungsschwierigkeiten zwischen der jungen Ingenieurin und den japanischen Kollegen in der Papierfabrik. Die kulturellen Unterschiede sind groß und führen zu Missverständnissen. Trotzdem stellen sich schnell auch Erfolge ein: Die ersten Module der 230 Meter langen Maschine funktionieren und produzieren die ersten Bahnen Rohpapier. </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Aber sind die Japaner zufrieden? Und funktioniert die neue Maschine auch im Dauereinsatz? Für Sakic-Kramer gibt es in Japan noch einiges zu tun.“</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Deutsche Ingenieure sind im Ausland gefragt.</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587095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Eine der wichtigsten Unterschiede ergeben sich aus der Unterscheidung zwischen direktem und indirektem Kommunikationsstil bzw. „high </a:t>
            </a:r>
            <a:r>
              <a:rPr lang="de-DE" sz="1000" dirty="0" err="1" smtClean="0">
                <a:latin typeface="Arial" panose="020B0604020202020204" pitchFamily="34" charset="0"/>
                <a:cs typeface="Arial" panose="020B0604020202020204" pitchFamily="34" charset="0"/>
              </a:rPr>
              <a:t>context</a:t>
            </a:r>
            <a:r>
              <a:rPr lang="de-DE" sz="1000" dirty="0" smtClean="0">
                <a:latin typeface="Arial" panose="020B0604020202020204" pitchFamily="34" charset="0"/>
                <a:cs typeface="Arial" panose="020B0604020202020204" pitchFamily="34" charset="0"/>
              </a:rPr>
              <a:t> / </a:t>
            </a:r>
            <a:r>
              <a:rPr lang="de-DE" sz="1000" dirty="0" err="1" smtClean="0">
                <a:latin typeface="Arial" panose="020B0604020202020204" pitchFamily="34" charset="0"/>
                <a:cs typeface="Arial" panose="020B0604020202020204" pitchFamily="34" charset="0"/>
              </a:rPr>
              <a:t>low</a:t>
            </a:r>
            <a:r>
              <a:rPr lang="de-DE" sz="1000" dirty="0" smtClean="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context</a:t>
            </a:r>
            <a:r>
              <a:rPr lang="de-DE" sz="1000" dirty="0" smtClean="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communication</a:t>
            </a:r>
            <a:r>
              <a:rPr lang="de-DE" sz="1000" dirty="0" smtClean="0">
                <a:latin typeface="Arial" panose="020B0604020202020204" pitchFamily="34" charset="0"/>
                <a:cs typeface="Arial" panose="020B0604020202020204" pitchFamily="34" charset="0"/>
              </a:rPr>
              <a:t>“ (nach E.T. Hall).</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High bzw. </a:t>
            </a:r>
            <a:r>
              <a:rPr lang="de-DE" sz="1000" dirty="0" err="1" smtClean="0">
                <a:latin typeface="Arial" panose="020B0604020202020204" pitchFamily="34" charset="0"/>
                <a:cs typeface="Arial" panose="020B0604020202020204" pitchFamily="34" charset="0"/>
              </a:rPr>
              <a:t>low</a:t>
            </a:r>
            <a:r>
              <a:rPr lang="de-DE" sz="1000" dirty="0" smtClean="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context</a:t>
            </a:r>
            <a:r>
              <a:rPr lang="de-DE" sz="1000" dirty="0" smtClean="0">
                <a:latin typeface="Arial" panose="020B0604020202020204" pitchFamily="34" charset="0"/>
                <a:cs typeface="Arial" panose="020B0604020202020204" pitchFamily="34" charset="0"/>
              </a:rPr>
              <a:t> bezeichnen Konzepte zur Informationsgewinnung bzw. Informationsverarbeitung und dazu notwendiger Vernetzung. Dabei geht es weniger um hohen oder niedrigen Kontext als vielmehr um starken oder schwachen Kontextbezug bei der Kommunikation. </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In „high </a:t>
            </a:r>
            <a:r>
              <a:rPr lang="de-DE" sz="1000" dirty="0" err="1" smtClean="0">
                <a:latin typeface="Arial" panose="020B0604020202020204" pitchFamily="34" charset="0"/>
                <a:cs typeface="Arial" panose="020B0604020202020204" pitchFamily="34" charset="0"/>
              </a:rPr>
              <a:t>context</a:t>
            </a:r>
            <a:r>
              <a:rPr lang="de-DE" sz="1000" dirty="0" smtClean="0">
                <a:latin typeface="Arial" panose="020B0604020202020204" pitchFamily="34" charset="0"/>
                <a:cs typeface="Arial" panose="020B0604020202020204" pitchFamily="34" charset="0"/>
              </a:rPr>
              <a:t>“-Kulturen, also Kulturen mit starkem Kontextbezug, ist es weniger üblich, die Dinge direkt beim Namen zu nennen. Ihre Bekanntheit wird implizit vorausgesetzt und das Erwähnen zahlreicher Details kann als negativ empfunden werden. Der Gesichtsausdruck der Gesprächspartner, Anspielungen, die Umstände der Begegnung und viele weitere Kontextfaktoren sind eigene, nicht zu unterschätzende Informationsträger.</a:t>
            </a:r>
          </a:p>
          <a:p>
            <a:r>
              <a:rPr lang="de-DE" sz="1000" dirty="0" smtClean="0">
                <a:latin typeface="Arial" panose="020B0604020202020204" pitchFamily="34" charset="0"/>
                <a:cs typeface="Arial" panose="020B0604020202020204" pitchFamily="34" charset="0"/>
              </a:rPr>
              <a:t>Kulturen mit starkem Kontextbezug finden sich in Ländern Südeuropas (Spanien, Frankreich), vielen asiatischen (China, Japan) und afrikanischen Ländern sowie in Lateinamerika.</a:t>
            </a:r>
          </a:p>
          <a:p>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In Kulturen mit schwachem Kontextbezug erwartet man nicht, dass der Großteil der Informationen bereits bekannt oder ohne sprachlichen Ausdruck erkennbar ist. Hier wird alles beim Namen genannt, man wirkt direkter und fühlt sich verpflichtet, dem Gegenüber möglichst präzise Angaben zu machen. So genannte „</a:t>
            </a:r>
            <a:r>
              <a:rPr lang="de-DE" sz="1000" dirty="0" err="1" smtClean="0">
                <a:latin typeface="Arial" panose="020B0604020202020204" pitchFamily="34" charset="0"/>
                <a:cs typeface="Arial" panose="020B0604020202020204" pitchFamily="34" charset="0"/>
              </a:rPr>
              <a:t>low</a:t>
            </a:r>
            <a:r>
              <a:rPr lang="de-DE" sz="1000" dirty="0" smtClean="0">
                <a:latin typeface="Arial" panose="020B0604020202020204" pitchFamily="34" charset="0"/>
                <a:cs typeface="Arial" panose="020B0604020202020204" pitchFamily="34" charset="0"/>
              </a:rPr>
              <a:t>-</a:t>
            </a:r>
            <a:r>
              <a:rPr lang="de-DE" sz="1000" dirty="0" err="1" smtClean="0">
                <a:latin typeface="Arial" panose="020B0604020202020204" pitchFamily="34" charset="0"/>
                <a:cs typeface="Arial" panose="020B0604020202020204" pitchFamily="34" charset="0"/>
              </a:rPr>
              <a:t>context</a:t>
            </a:r>
            <a:r>
              <a:rPr lang="de-DE" sz="1000" dirty="0" smtClean="0">
                <a:latin typeface="Arial" panose="020B0604020202020204" pitchFamily="34" charset="0"/>
                <a:cs typeface="Arial" panose="020B0604020202020204" pitchFamily="34" charset="0"/>
              </a:rPr>
              <a:t>“-Kulturen sind etwa die USA, Kanada, skandinavische Länder, Deutschland, die Beneluxländer und Großbritannien.</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8318848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Asiatische Länder</a:t>
            </a:r>
            <a:r>
              <a:rPr lang="de-DE" sz="1000" baseline="0" dirty="0" smtClean="0">
                <a:latin typeface="Arial" panose="020B0604020202020204" pitchFamily="34" charset="0"/>
                <a:cs typeface="Arial" panose="020B0604020202020204" pitchFamily="34" charset="0"/>
              </a:rPr>
              <a:t> haben meistens eine „high </a:t>
            </a:r>
            <a:r>
              <a:rPr lang="de-DE" sz="1000" baseline="0" dirty="0" err="1" smtClean="0">
                <a:latin typeface="Arial" panose="020B0604020202020204" pitchFamily="34" charset="0"/>
                <a:cs typeface="Arial" panose="020B0604020202020204" pitchFamily="34" charset="0"/>
              </a:rPr>
              <a:t>context</a:t>
            </a:r>
            <a:r>
              <a:rPr lang="de-DE" sz="1000" baseline="0" dirty="0" smtClean="0">
                <a:latin typeface="Arial" panose="020B0604020202020204" pitchFamily="34" charset="0"/>
                <a:cs typeface="Arial" panose="020B0604020202020204" pitchFamily="34" charset="0"/>
              </a:rPr>
              <a:t>“ –Kultur. Darauf müssen sich besonders Geschäftspartner aus Deutschland, Skandinavien und den USA einstellen – sie pflegen das Gegenteil: Eine „</a:t>
            </a:r>
            <a:r>
              <a:rPr lang="de-DE" sz="1000" baseline="0" dirty="0" err="1" smtClean="0">
                <a:latin typeface="Arial" panose="020B0604020202020204" pitchFamily="34" charset="0"/>
                <a:cs typeface="Arial" panose="020B0604020202020204" pitchFamily="34" charset="0"/>
              </a:rPr>
              <a:t>low</a:t>
            </a:r>
            <a:r>
              <a:rPr lang="de-DE" sz="1000" baseline="0" dirty="0" smtClean="0">
                <a:latin typeface="Arial" panose="020B0604020202020204" pitchFamily="34" charset="0"/>
                <a:cs typeface="Arial" panose="020B0604020202020204" pitchFamily="34" charset="0"/>
              </a:rPr>
              <a:t> </a:t>
            </a:r>
            <a:r>
              <a:rPr lang="de-DE" sz="1000" baseline="0" dirty="0" err="1" smtClean="0">
                <a:latin typeface="Arial" panose="020B0604020202020204" pitchFamily="34" charset="0"/>
                <a:cs typeface="Arial" panose="020B0604020202020204" pitchFamily="34" charset="0"/>
              </a:rPr>
              <a:t>context</a:t>
            </a:r>
            <a:r>
              <a:rPr lang="de-DE" sz="1000" baseline="0" dirty="0" smtClean="0">
                <a:latin typeface="Arial" panose="020B0604020202020204" pitchFamily="34" charset="0"/>
                <a:cs typeface="Arial" panose="020B0604020202020204" pitchFamily="34" charset="0"/>
              </a:rPr>
              <a:t>“ – Kultur. Osteuropa und auch Lateinamerika, Afrika und Arabien befinden sich zwischen den beiden Extremen. Hier ist „herantasten“ wichtig, um die richtige Verhaltensform zu finden.</a:t>
            </a:r>
          </a:p>
          <a:p>
            <a:endParaRPr lang="de-DE" sz="1000" baseline="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http://home.arcor.de/maik.neuendorf5/japan.gif</a:t>
            </a:r>
          </a:p>
          <a:p>
            <a:r>
              <a:rPr lang="de-DE" sz="1000" dirty="0" smtClean="0">
                <a:latin typeface="Arial" panose="020B0604020202020204" pitchFamily="34" charset="0"/>
                <a:cs typeface="Arial" panose="020B0604020202020204" pitchFamily="34" charset="0"/>
              </a:rPr>
              <a:t>http://www.nationalflaggen.de/flagge-suedkorea.html</a:t>
            </a:r>
          </a:p>
          <a:p>
            <a:r>
              <a:rPr lang="de-DE" sz="1000" dirty="0" smtClean="0">
                <a:latin typeface="Arial" panose="020B0604020202020204" pitchFamily="34" charset="0"/>
                <a:cs typeface="Arial" panose="020B0604020202020204" pitchFamily="34" charset="0"/>
              </a:rPr>
              <a:t>http://www.de.sharewise.com/polls/103</a:t>
            </a:r>
          </a:p>
          <a:p>
            <a:r>
              <a:rPr lang="de-DE" sz="1000" dirty="0" smtClean="0">
                <a:latin typeface="Arial" panose="020B0604020202020204" pitchFamily="34" charset="0"/>
                <a:cs typeface="Arial" panose="020B0604020202020204" pitchFamily="34" charset="0"/>
              </a:rPr>
              <a:t>http://libyen.com/Wirtschaft/Die-Afrikanische-Union</a:t>
            </a:r>
          </a:p>
          <a:p>
            <a:r>
              <a:rPr lang="de-DE" sz="1000" dirty="0" smtClean="0">
                <a:latin typeface="Arial" panose="020B0604020202020204" pitchFamily="34" charset="0"/>
                <a:cs typeface="Arial" panose="020B0604020202020204" pitchFamily="34" charset="0"/>
              </a:rPr>
              <a:t>http://imagejuicy.com/images/country-flags/u/united-arab-emirates/9/</a:t>
            </a:r>
          </a:p>
          <a:p>
            <a:r>
              <a:rPr lang="de-DE" sz="1000" dirty="0" smtClean="0">
                <a:latin typeface="Arial" panose="020B0604020202020204" pitchFamily="34" charset="0"/>
                <a:cs typeface="Arial" panose="020B0604020202020204" pitchFamily="34" charset="0"/>
              </a:rPr>
              <a:t>http://flagpedia.net/de/belarus-weissrussland</a:t>
            </a:r>
          </a:p>
          <a:p>
            <a:r>
              <a:rPr lang="de-DE" sz="1000" dirty="0" smtClean="0">
                <a:latin typeface="Arial" panose="020B0604020202020204" pitchFamily="34" charset="0"/>
                <a:cs typeface="Arial" panose="020B0604020202020204" pitchFamily="34" charset="0"/>
              </a:rPr>
              <a:t>http://flagpedia.net/de/ukraine</a:t>
            </a:r>
          </a:p>
          <a:p>
            <a:r>
              <a:rPr lang="de-DE" sz="1000" dirty="0" smtClean="0">
                <a:latin typeface="Arial" panose="020B0604020202020204" pitchFamily="34" charset="0"/>
                <a:cs typeface="Arial" panose="020B0604020202020204" pitchFamily="34" charset="0"/>
              </a:rPr>
              <a:t>http://www.nationalflaggen.de/flagge-grossbritannien.html</a:t>
            </a:r>
          </a:p>
          <a:p>
            <a:r>
              <a:rPr lang="de-DE" sz="1000" dirty="0" smtClean="0">
                <a:latin typeface="Arial" panose="020B0604020202020204" pitchFamily="34" charset="0"/>
                <a:cs typeface="Arial" panose="020B0604020202020204" pitchFamily="34" charset="0"/>
              </a:rPr>
              <a:t>http://www.nationalflaggen.de/flagge-frankreich.html</a:t>
            </a:r>
          </a:p>
          <a:p>
            <a:r>
              <a:rPr lang="de-DE" sz="1000" dirty="0" smtClean="0">
                <a:latin typeface="Arial" panose="020B0604020202020204" pitchFamily="34" charset="0"/>
                <a:cs typeface="Arial" panose="020B0604020202020204" pitchFamily="34" charset="0"/>
              </a:rPr>
              <a:t>http://www.nationalflaggen.de/flagge-kanada.html</a:t>
            </a:r>
          </a:p>
          <a:p>
            <a:r>
              <a:rPr lang="de-DE" sz="1000" dirty="0" smtClean="0">
                <a:latin typeface="Arial" panose="020B0604020202020204" pitchFamily="34" charset="0"/>
                <a:cs typeface="Arial" panose="020B0604020202020204" pitchFamily="34" charset="0"/>
              </a:rPr>
              <a:t>http://www.nationalflaggen.de/flagge-deutschland.html</a:t>
            </a:r>
          </a:p>
          <a:p>
            <a:r>
              <a:rPr lang="de-DE" sz="1000" dirty="0" smtClean="0">
                <a:latin typeface="Arial" panose="020B0604020202020204" pitchFamily="34" charset="0"/>
                <a:cs typeface="Arial" panose="020B0604020202020204" pitchFamily="34" charset="0"/>
              </a:rPr>
              <a:t>http://www.nationalflaggen.de/flagge-vereinigte-staaten-von-amerika-usa.html</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5532022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smtClean="0">
                <a:latin typeface="Arial" panose="020B0604020202020204" pitchFamily="34" charset="0"/>
                <a:cs typeface="Arial" panose="020B0604020202020204" pitchFamily="34" charset="0"/>
              </a:rPr>
              <a:t>Zeitbedarf</a:t>
            </a:r>
            <a:endParaRPr lang="de-DE" sz="1000" dirty="0" smtClean="0">
              <a:latin typeface="Arial" panose="020B0604020202020204" pitchFamily="34" charset="0"/>
              <a:cs typeface="Arial" panose="020B0604020202020204" pitchFamily="34" charset="0"/>
            </a:endParaRPr>
          </a:p>
          <a:p>
            <a:r>
              <a:rPr lang="de-DE" sz="1000" dirty="0" smtClean="0">
                <a:latin typeface="Arial" panose="020B0604020202020204" pitchFamily="34" charset="0"/>
                <a:cs typeface="Arial" panose="020B0604020202020204" pitchFamily="34" charset="0"/>
              </a:rPr>
              <a:t>ca. 30 Min. (5 Min. Vorstellung und Verteilung der Aufgabe sowie Einteilung nach</a:t>
            </a:r>
            <a:r>
              <a:rPr lang="de-DE" sz="1000" baseline="0" dirty="0" smtClean="0">
                <a:latin typeface="Arial" panose="020B0604020202020204" pitchFamily="34" charset="0"/>
                <a:cs typeface="Arial" panose="020B0604020202020204" pitchFamily="34" charset="0"/>
              </a:rPr>
              <a:t> Teams entsprechend der vier Herausforderungen</a:t>
            </a:r>
            <a:r>
              <a:rPr lang="de-DE" sz="1000" dirty="0" smtClean="0">
                <a:latin typeface="Arial" panose="020B0604020202020204" pitchFamily="34" charset="0"/>
                <a:cs typeface="Arial" panose="020B0604020202020204" pitchFamily="34" charset="0"/>
              </a:rPr>
              <a:t>, 15 Min. Teamarbeit, </a:t>
            </a:r>
            <a:r>
              <a:rPr lang="de-DE" sz="1000" baseline="0" dirty="0" smtClean="0">
                <a:latin typeface="Arial" panose="020B0604020202020204" pitchFamily="34" charset="0"/>
                <a:cs typeface="Arial" panose="020B0604020202020204" pitchFamily="34" charset="0"/>
              </a:rPr>
              <a:t>2 Minuten Vorstellung pro Team, 5</a:t>
            </a:r>
            <a:r>
              <a:rPr lang="de-DE" sz="1000" dirty="0" smtClean="0">
                <a:latin typeface="Arial" panose="020B0604020202020204" pitchFamily="34" charset="0"/>
                <a:cs typeface="Arial" panose="020B0604020202020204" pitchFamily="34" charset="0"/>
              </a:rPr>
              <a:t> Minuten Reflexion mit Plenum pro Team)</a:t>
            </a:r>
            <a:endParaRPr lang="de-DE" sz="1000" b="1" dirty="0" smtClean="0">
              <a:latin typeface="Arial" panose="020B0604020202020204" pitchFamily="34" charset="0"/>
              <a:cs typeface="Arial" panose="020B0604020202020204" pitchFamily="34" charset="0"/>
            </a:endParaRPr>
          </a:p>
          <a:p>
            <a:endParaRPr lang="de-DE" sz="1000" b="1" dirty="0" smtClean="0">
              <a:latin typeface="Arial" panose="020B0604020202020204" pitchFamily="34" charset="0"/>
              <a:cs typeface="Arial" panose="020B0604020202020204" pitchFamily="34" charset="0"/>
            </a:endParaRPr>
          </a:p>
          <a:p>
            <a:r>
              <a:rPr lang="de-DE" sz="1000" b="1" dirty="0" smtClean="0">
                <a:latin typeface="Arial" panose="020B0604020202020204" pitchFamily="34" charset="0"/>
                <a:cs typeface="Arial" panose="020B0604020202020204" pitchFamily="34" charset="0"/>
              </a:rPr>
              <a:t>Herausforderungen</a:t>
            </a:r>
            <a:r>
              <a:rPr lang="de-DE" sz="1000" b="1" baseline="0" dirty="0" smtClean="0">
                <a:latin typeface="Arial" panose="020B0604020202020204" pitchFamily="34" charset="0"/>
                <a:cs typeface="Arial" panose="020B0604020202020204" pitchFamily="34" charset="0"/>
              </a:rPr>
              <a:t> siehe Druckvorlage</a:t>
            </a:r>
            <a:endParaRPr lang="de-DE" sz="1000" dirty="0" smtClean="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0379805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428698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latin typeface="Arial" panose="020B0604020202020204" pitchFamily="34" charset="0"/>
                <a:cs typeface="Arial" panose="020B0604020202020204" pitchFamily="34" charset="0"/>
              </a:rPr>
              <a:t>Gibt es bis</a:t>
            </a:r>
            <a:r>
              <a:rPr lang="de-DE" sz="1000" baseline="0" dirty="0" smtClean="0">
                <a:latin typeface="Arial" panose="020B0604020202020204" pitchFamily="34" charset="0"/>
                <a:cs typeface="Arial" panose="020B0604020202020204" pitchFamily="34" charset="0"/>
              </a:rPr>
              <a:t> hier hin Fragen zu Ablauf/Organisation etc.?</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4"/>
            <a:ext cx="4082827" cy="384228"/>
          </a:xfrm>
          <a:prstGeom prst="rect">
            <a:avLst/>
          </a:prstGeom>
          <a:noFill/>
        </p:spPr>
        <p:txBody>
          <a:bodyPr vert="horz" lIns="98189" tIns="49095" rIns="98189" bIns="49095" rtlCol="0">
            <a:spAutoFit/>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40448043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rial" panose="020B0604020202020204" pitchFamily="34" charset="0"/>
                <a:cs typeface="Arial" panose="020B0604020202020204" pitchFamily="34" charset="0"/>
              </a:rPr>
              <a:t>Video zeigen</a:t>
            </a:r>
          </a:p>
          <a:p>
            <a:r>
              <a:rPr lang="de-DE" sz="1000" b="1" dirty="0">
                <a:latin typeface="Arial" panose="020B0604020202020204" pitchFamily="34" charset="0"/>
                <a:cs typeface="Arial" panose="020B0604020202020204" pitchFamily="34" charset="0"/>
              </a:rPr>
              <a:t>Licht aus- und Lautsprecher anschalten!</a:t>
            </a:r>
          </a:p>
          <a:p>
            <a:r>
              <a:rPr lang="de-DE" sz="1000" dirty="0" smtClean="0">
                <a:latin typeface="Arial" panose="020B0604020202020204" pitchFamily="34" charset="0"/>
                <a:cs typeface="Arial" panose="020B0604020202020204" pitchFamily="34" charset="0"/>
              </a:rPr>
              <a:t>https://www.youtube.com/watch?v=zsMo7SOuB1c</a:t>
            </a:r>
            <a:endParaRPr lang="de-DE" sz="1000" dirty="0">
              <a:latin typeface="Arial" panose="020B0604020202020204" pitchFamily="34" charset="0"/>
              <a:cs typeface="Arial" panose="020B0604020202020204" pitchFamily="34" charset="0"/>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9644871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0512916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Diver</a:t>
            </a:r>
            <a:r>
              <a:rPr lang="de-DE" dirty="0" smtClean="0"/>
              <a:t> Sophia: Der </a:t>
            </a:r>
            <a:r>
              <a:rPr lang="de-DE" dirty="0" err="1" smtClean="0"/>
              <a:t>Diversity</a:t>
            </a:r>
            <a:r>
              <a:rPr lang="de-DE" dirty="0" smtClean="0"/>
              <a:t> Monitor mit allem Wissenswerten rund um Vielfalt (2016)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Inklusionsbarometer Arbeit</a:t>
            </a:r>
            <a:r>
              <a:rPr lang="de-DE" baseline="0" dirty="0" smtClean="0"/>
              <a:t> (</a:t>
            </a:r>
            <a:r>
              <a:rPr lang="de-DE" dirty="0" smtClean="0"/>
              <a:t>2014)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Sozialerhebung Deutsches Studentenwerk (2017)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Studie „Beeinträchtigt studieren“ (</a:t>
            </a:r>
            <a:r>
              <a:rPr lang="de-DE" dirty="0" err="1" smtClean="0"/>
              <a:t>best</a:t>
            </a:r>
            <a:r>
              <a:rPr lang="de-DE" dirty="0" smtClean="0"/>
              <a:t>) des Deutschen Studentenwerks</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9 von 10 fühlen sich durch organisatorische Rahmenbedingungen behindert: hohe Prüfungsdichte, nicht verfügbare Literatur, Anwesenheitspflicht und zeitliche Vorgaben zum Leistungspensum -&gt; Reihenfolge, Art und Form der Studienabschnitte sollten individualisierbar gemacht werden -&gt; Maßnahmen, die eingeführt werden, um Barrieren zu senken, nutzen letztendlich allen.</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7145497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Gutes Beispiel: </a:t>
            </a:r>
            <a:r>
              <a:rPr lang="de-DE" dirty="0" smtClean="0"/>
              <a:t>Ein sehr fähiger Mitarbeiter kommt öfter zu spät zu Meetings, drückt sich vor längeren Besprechungen und wichtigen Treffen mit Firmenkunden. Die</a:t>
            </a:r>
            <a:r>
              <a:rPr lang="de-DE" baseline="0" dirty="0" smtClean="0"/>
              <a:t> Vorgesetzten sind enttäuscht, reglementieren das Verhalten und wählen den Mitarbeiter nicht für wichtige Aufträge.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Der Mitarbeiter hat die chronische Erkrankung </a:t>
            </a:r>
            <a:r>
              <a:rPr lang="de-DE" dirty="0" smtClean="0"/>
              <a:t>Morbus Crohn und traut sich nicht,</a:t>
            </a:r>
            <a:r>
              <a:rPr lang="de-DE" baseline="0" dirty="0" smtClean="0"/>
              <a:t> diese Erkrankung seinen Vorgesetzten mitzuteilen. Könnte er dies in einem vertrauensvollen Arbeitsumfeld tun, so könnten Lösungen gefunden werden, die sein Potential weiter nutz- und förderbar machen und die Zufriedenheit aller herstellen.</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Diversity</a:t>
            </a:r>
            <a:r>
              <a:rPr lang="de-DE" sz="1200" kern="1200" dirty="0" smtClean="0">
                <a:solidFill>
                  <a:schemeClr val="tx1"/>
                </a:solidFill>
                <a:effectLst/>
                <a:latin typeface="+mn-lt"/>
                <a:ea typeface="+mn-ea"/>
                <a:cs typeface="+mn-cs"/>
              </a:rPr>
              <a:t>‐Maßnahmen können dabei helfen, den Blick auf Talente statt auf Defizite von Beschäftigten zu richten. Es geht darum, die Arbeitsprozesse in Organisationen zu optimieren, zum Beispiel durch barrierefreie Arbeitsplätze.</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„Behindert ist man nicht, behindert wird man.“ Dieser Satz der Behindertenbewegung steht für einen Perspektivwechsel. Behinderung wird nicht mehr als individuelles Problem, als körperliches Defizit verstanden, sondern als ein Umstand, der vor allem aufgrund von </a:t>
            </a:r>
            <a:r>
              <a:rPr lang="de-DE" sz="1200" kern="1200" dirty="0" err="1" smtClean="0">
                <a:solidFill>
                  <a:schemeClr val="tx1"/>
                </a:solidFill>
                <a:effectLst/>
                <a:latin typeface="+mn-lt"/>
                <a:ea typeface="+mn-ea"/>
                <a:cs typeface="+mn-cs"/>
              </a:rPr>
              <a:t>Umfeldbarrieren</a:t>
            </a:r>
            <a:r>
              <a:rPr lang="de-DE" sz="1200" kern="1200" dirty="0" smtClean="0">
                <a:solidFill>
                  <a:schemeClr val="tx1"/>
                </a:solidFill>
                <a:effectLst/>
                <a:latin typeface="+mn-lt"/>
                <a:ea typeface="+mn-ea"/>
                <a:cs typeface="+mn-cs"/>
              </a:rPr>
              <a:t> entsteht. Dieses soziale Modell von Behinderung löst das medizinische und </a:t>
            </a:r>
            <a:r>
              <a:rPr lang="de-DE" sz="1200" kern="1200" dirty="0" err="1" smtClean="0">
                <a:solidFill>
                  <a:schemeClr val="tx1"/>
                </a:solidFill>
                <a:effectLst/>
                <a:latin typeface="+mn-lt"/>
                <a:ea typeface="+mn-ea"/>
                <a:cs typeface="+mn-cs"/>
              </a:rPr>
              <a:t>defektologische</a:t>
            </a:r>
            <a:r>
              <a:rPr lang="de-DE" sz="1200" kern="1200" dirty="0" smtClean="0">
                <a:solidFill>
                  <a:schemeClr val="tx1"/>
                </a:solidFill>
                <a:effectLst/>
                <a:latin typeface="+mn-lt"/>
                <a:ea typeface="+mn-ea"/>
                <a:cs typeface="+mn-cs"/>
              </a:rPr>
              <a:t> Modell ab und nimmt die Lebensbedingungen in den Blick. Die Verantwortung, Zugänge zu schaffen, liegt damit bei der Gesellschaft. Nicht der Mensch mit Behinderung muss sich z.B. einer Institution anpassen, sondern die Einrichtung muss Bedingungen schaffen, die Teilhabe ermöglichen. So gesehen entsteht Behinderung nicht dadurch, dass jemand nicht lesen kann, sondern dadurch, dass die Umwelt zu wenig Alternativen zur Schriftsprache, z.B. Piktogramme, anbietet. Die Behinderung besteht nicht darin, dass jemand im Rollstuhl sitzt, sondern dass </a:t>
            </a:r>
            <a:r>
              <a:rPr lang="de-DE" sz="1200" kern="1200" dirty="0" err="1" smtClean="0">
                <a:solidFill>
                  <a:schemeClr val="tx1"/>
                </a:solidFill>
                <a:effectLst/>
                <a:latin typeface="+mn-lt"/>
                <a:ea typeface="+mn-ea"/>
                <a:cs typeface="+mn-cs"/>
              </a:rPr>
              <a:t>er_sie</a:t>
            </a:r>
            <a:r>
              <a:rPr lang="de-DE" sz="1200" kern="1200" dirty="0" smtClean="0">
                <a:solidFill>
                  <a:schemeClr val="tx1"/>
                </a:solidFill>
                <a:effectLst/>
                <a:latin typeface="+mn-lt"/>
                <a:ea typeface="+mn-ea"/>
                <a:cs typeface="+mn-cs"/>
              </a:rPr>
              <a:t> aufgrund von Stufen nicht am Theaterbesuch teilnehmen kann. Die Behinderung liegt nicht allein darin, dass </a:t>
            </a:r>
            <a:r>
              <a:rPr lang="de-DE" sz="1200" kern="1200" dirty="0" err="1" smtClean="0">
                <a:solidFill>
                  <a:schemeClr val="tx1"/>
                </a:solidFill>
                <a:effectLst/>
                <a:latin typeface="+mn-lt"/>
                <a:ea typeface="+mn-ea"/>
                <a:cs typeface="+mn-cs"/>
              </a:rPr>
              <a:t>ein_e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gehörlose_r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Musemsbesucher_in</a:t>
            </a:r>
            <a:r>
              <a:rPr lang="de-DE" sz="1200" kern="1200" dirty="0" smtClean="0">
                <a:solidFill>
                  <a:schemeClr val="tx1"/>
                </a:solidFill>
                <a:effectLst/>
                <a:latin typeface="+mn-lt"/>
                <a:ea typeface="+mn-ea"/>
                <a:cs typeface="+mn-cs"/>
              </a:rPr>
              <a:t> gehörlos ist, sondern dass die Museumsführung nicht auch in Gebärdensprache angeboten wird. Behinderung kann als Wechselwirkung zwischen der eigenen Beeinträchtigung und den umweltbedingten Barrieren gesehen werden – Barrieren, die Inklusion und gleichberechtigte Teilhabe verhindern. Menschen mit Behinderungen fühlen sich vor allem dadurch „behindert“, dass sie nicht uneingeschränkt und gleichberechtigt teilhaben können. Statt übertriebener Fürsorge, Mitleid oder gar Bevormundung gilt es echte und gleichberechtigte Teilhabe zu ermöglichen. Das bedeutet auch, dass nichtbehinderte Menschen über Privilegien, Benachteiligungen, Barrieren und Ausgrenzungsdynamiken nachdenken. Das Verständnis von Behinderung entwickelt sich dabei ständig weiter.</a:t>
            </a:r>
            <a:endParaRPr lang="de-DE" sz="1200" kern="1200" dirty="0">
              <a:solidFill>
                <a:schemeClr val="tx1"/>
              </a:solidFill>
              <a:effectLst/>
              <a:latin typeface="+mn-lt"/>
              <a:ea typeface="+mn-ea"/>
              <a:cs typeface="+mn-cs"/>
            </a:endParaRP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6823838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https://www.charta-der-vielfalt.de/diversity-verstehen-leben/diversity-dimensionen/behinderung/</a:t>
            </a:r>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7104603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4632362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6098752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6" name="Textfeld 5"/>
          <p:cNvSpPr txBox="1"/>
          <p:nvPr>
            <p:custDataLst>
              <p:tags r:id="rId1"/>
            </p:custDataLst>
          </p:nvPr>
        </p:nvSpPr>
        <p:spPr>
          <a:xfrm>
            <a:off x="0" y="4"/>
            <a:ext cx="4082827" cy="384228"/>
          </a:xfrm>
          <a:prstGeom prst="rect">
            <a:avLst/>
          </a:prstGeom>
          <a:noFill/>
        </p:spPr>
        <p:txBody>
          <a:bodyPr vert="horz" lIns="98189" tIns="49095" rIns="98189" bIns="49095" rtlCol="0">
            <a:spAutoFit/>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6324667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Textfeld 5"/>
          <p:cNvSpPr txBox="1"/>
          <p:nvPr>
            <p:custDataLst>
              <p:tags r:id="rId1"/>
            </p:custDataLst>
          </p:nvPr>
        </p:nvSpPr>
        <p:spPr>
          <a:xfrm>
            <a:off x="0" y="0"/>
            <a:ext cx="3944055" cy="380791"/>
          </a:xfrm>
          <a:prstGeom prst="rect">
            <a:avLst/>
          </a:prstGeom>
          <a:noFill/>
        </p:spPr>
        <p:txBody>
          <a:bodyPr vert="horz" lIns="94768" tIns="47384" rIns="94768" bIns="47384" rtlCol="0">
            <a:spAutoFit/>
          </a:bodyPr>
          <a:lstStyle/>
          <a:p>
            <a:endParaRPr lang="de-DE"/>
          </a:p>
        </p:txBody>
      </p:sp>
      <p:sp>
        <p:nvSpPr>
          <p:cNvPr id="7" name="Datumsplatzhalter 6"/>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63738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432" fontAlgn="base">
              <a:spcBef>
                <a:spcPct val="30000"/>
              </a:spcBef>
              <a:spcAft>
                <a:spcPct val="0"/>
              </a:spcAft>
              <a:defRPr/>
            </a:pPr>
            <a:r>
              <a:rPr lang="de-DE" sz="1000" dirty="0">
                <a:latin typeface="Arial" panose="020B0604020202020204" pitchFamily="34" charset="0"/>
                <a:cs typeface="Arial" panose="020B0604020202020204" pitchFamily="34" charset="0"/>
              </a:rPr>
              <a:t>10 Minuten gegenseitiges Interview</a:t>
            </a:r>
          </a:p>
          <a:p>
            <a:pPr defTabSz="947432" fontAlgn="base">
              <a:spcBef>
                <a:spcPct val="30000"/>
              </a:spcBef>
              <a:spcAft>
                <a:spcPct val="0"/>
              </a:spcAft>
              <a:defRPr/>
            </a:pPr>
            <a:r>
              <a:rPr lang="de-DE" sz="1000" dirty="0">
                <a:latin typeface="Arial" panose="020B0604020202020204" pitchFamily="34" charset="0"/>
                <a:cs typeface="Arial" panose="020B0604020202020204" pitchFamily="34" charset="0"/>
              </a:rPr>
              <a:t>3 Minuten </a:t>
            </a:r>
            <a:r>
              <a:rPr lang="de-DE" sz="1000" dirty="0" smtClean="0">
                <a:latin typeface="Arial" panose="020B0604020202020204" pitchFamily="34" charset="0"/>
                <a:cs typeface="Arial" panose="020B0604020202020204" pitchFamily="34" charset="0"/>
              </a:rPr>
              <a:t>pro Team zum gegenseitigen Vorstellen</a:t>
            </a:r>
          </a:p>
          <a:p>
            <a:pPr defTabSz="947432" fontAlgn="base">
              <a:spcBef>
                <a:spcPct val="30000"/>
              </a:spcBef>
              <a:spcAft>
                <a:spcPct val="0"/>
              </a:spcAft>
              <a:defRPr/>
            </a:pPr>
            <a:r>
              <a:rPr lang="de-DE" sz="1000" dirty="0" smtClean="0">
                <a:latin typeface="Arial" panose="020B0604020202020204" pitchFamily="34" charset="0"/>
                <a:cs typeface="Arial" panose="020B0604020202020204" pitchFamily="34" charset="0"/>
              </a:rPr>
              <a:t>bei </a:t>
            </a:r>
            <a:r>
              <a:rPr lang="de-DE" sz="1000" dirty="0">
                <a:latin typeface="Arial" panose="020B0604020202020204" pitchFamily="34" charset="0"/>
                <a:cs typeface="Arial" panose="020B0604020202020204" pitchFamily="34" charset="0"/>
              </a:rPr>
              <a:t>12 TN insgesamt 30 Minuten</a:t>
            </a:r>
          </a:p>
        </p:txBody>
      </p:sp>
      <p:sp>
        <p:nvSpPr>
          <p:cNvPr id="6" name="Textfeld 5"/>
          <p:cNvSpPr txBox="1"/>
          <p:nvPr>
            <p:custDataLst>
              <p:tags r:id="rId1"/>
            </p:custDataLst>
          </p:nvPr>
        </p:nvSpPr>
        <p:spPr>
          <a:xfrm>
            <a:off x="0" y="4"/>
            <a:ext cx="4082827" cy="384228"/>
          </a:xfrm>
          <a:prstGeom prst="rect">
            <a:avLst/>
          </a:prstGeom>
          <a:noFill/>
        </p:spPr>
        <p:txBody>
          <a:bodyPr vert="horz" lIns="98189" tIns="49095" rIns="98189" bIns="49095" rtlCol="0">
            <a:spAutoFit/>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382889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914730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tiff"/><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tx1"/>
                </a:solidFill>
              </a:defRPr>
            </a:lvl1pPr>
          </a:lstStyle>
          <a:p>
            <a:pPr lvl="0"/>
            <a:r>
              <a:rPr lang="en-US" dirty="0"/>
              <a:t>TITEL DER VERANSTALTUNG</a:t>
            </a:r>
          </a:p>
        </p:txBody>
      </p:sp>
      <p:cxnSp>
        <p:nvCxnSpPr>
          <p:cNvPr id="21" name="Straight Connector 20"/>
          <p:cNvCxnSpPr/>
          <p:nvPr userDrawn="1"/>
        </p:nvCxnSpPr>
        <p:spPr>
          <a:xfrm>
            <a:off x="7464152" y="2106515"/>
            <a:ext cx="0" cy="211457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7918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spTree>
    <p:extLst>
      <p:ext uri="{BB962C8B-B14F-4D97-AF65-F5344CB8AC3E}">
        <p14:creationId xmlns:p14="http://schemas.microsoft.com/office/powerpoint/2010/main" val="52881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smtClean="0"/>
              <a:t>Bild: http://www.weichbrodt.de/wp-content/uploads/2015/02/Defizitmodell.jpg</a:t>
            </a:r>
            <a:endParaRPr lang="de-DE" dirty="0"/>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2384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smtClean="0"/>
              <a:t>Bild: http://www.weichbrodt.de/wp-content/uploads/2015/02/Defizitmodell.jpg</a:t>
            </a:r>
            <a:endParaRPr lang="de-DE" dirty="0"/>
          </a:p>
        </p:txBody>
      </p:sp>
      <p:sp>
        <p:nvSpPr>
          <p:cNvPr id="6"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1412775"/>
            <a:ext cx="6888768" cy="439249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980609"/>
            <a:ext cx="7008781" cy="392735"/>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7176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smtClean="0"/>
              <a:t>Bild: http://www.weichbrodt.de/wp-content/uploads/2015/02/Defizitmodell.jpg</a:t>
            </a:r>
            <a:endParaRPr lang="de-DE" dirty="0"/>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83077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a:xfrm>
            <a:off x="143339" y="5949280"/>
            <a:ext cx="8976997" cy="226657"/>
          </a:xfrm>
        </p:spPr>
        <p:txBody>
          <a:bodyPr/>
          <a:lstStyle/>
          <a:p>
            <a:r>
              <a:rPr lang="pt-BR" smtClean="0"/>
              <a:t>Bild: http://www.weichbrodt.de/wp-content/uploads/2015/02/Defizitmodell.jpg</a:t>
            </a:r>
            <a:endParaRPr lang="de-DE" dirty="0"/>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solidFill>
                  <a:schemeClr val="tx1"/>
                </a:solidFill>
              </a:defRPr>
            </a:lvl1pPr>
            <a:lvl2pPr marL="742950" indent="-285750">
              <a:buSzPct val="100000"/>
              <a:buFont typeface="Calibri" pitchFamily="34" charset="0"/>
              <a:buChar char="•"/>
              <a:defRPr>
                <a:solidFill>
                  <a:schemeClr val="tx1"/>
                </a:solidFill>
              </a:defRPr>
            </a:lvl2pPr>
            <a:lvl3pPr marL="1143000" indent="-228600">
              <a:buSzPct val="100000"/>
              <a:buFont typeface="Calibri" pitchFamily="34" charset="0"/>
              <a:buChar char="•"/>
              <a:defRPr>
                <a:solidFill>
                  <a:schemeClr val="tx1"/>
                </a:solidFill>
              </a:defRPr>
            </a:lvl3pPr>
            <a:lvl4pPr marL="1600200" indent="-228600">
              <a:buSzPct val="100000"/>
              <a:buFont typeface="Calibri" pitchFamily="34" charset="0"/>
              <a:buChar char="•"/>
              <a:defRPr>
                <a:solidFill>
                  <a:schemeClr val="tx1"/>
                </a:solidFill>
              </a:defRPr>
            </a:lvl4pPr>
            <a:lvl5pPr marL="2057400" indent="-228600">
              <a:buSzPct val="100000"/>
              <a:buFont typeface="Calibri" pitchFamily="34" charset="0"/>
              <a:buChar char="•"/>
              <a:defRPr>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6"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416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24745"/>
            <a:ext cx="11905323" cy="4824536"/>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7" name="Fußzeilenplatzhalter 3"/>
          <p:cNvSpPr>
            <a:spLocks noGrp="1"/>
          </p:cNvSpPr>
          <p:nvPr>
            <p:ph type="ftr" sz="quarter" idx="11"/>
          </p:nvPr>
        </p:nvSpPr>
        <p:spPr>
          <a:xfrm>
            <a:off x="143339" y="5949280"/>
            <a:ext cx="8976997" cy="226657"/>
          </a:xfrm>
        </p:spPr>
        <p:txBody>
          <a:bodyPr/>
          <a:lstStyle/>
          <a:p>
            <a:r>
              <a:rPr lang="pt-BR" smtClean="0"/>
              <a:t>Bild: http://www.weichbrodt.de/wp-content/uploads/2015/02/Defizitmodell.jpg</a:t>
            </a:r>
            <a:endParaRPr lang="de-DE" dirty="0"/>
          </a:p>
        </p:txBody>
      </p:sp>
      <p:sp>
        <p:nvSpPr>
          <p:cNvPr id="8"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9"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233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15553"/>
            <a:ext cx="5952661" cy="4823094"/>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a:spLocks noGrp="1"/>
          </p:cNvSpPr>
          <p:nvPr>
            <p:ph type="ftr" sz="quarter" idx="11"/>
          </p:nvPr>
        </p:nvSpPr>
        <p:spPr>
          <a:xfrm>
            <a:off x="143339" y="5938647"/>
            <a:ext cx="8976997" cy="226657"/>
          </a:xfrm>
        </p:spPr>
        <p:txBody>
          <a:bodyPr/>
          <a:lstStyle/>
          <a:p>
            <a:r>
              <a:rPr lang="pt-BR" smtClean="0"/>
              <a:t>Bild: http://www.weichbrodt.de/wp-content/uploads/2015/02/Defizitmodell.jpg</a:t>
            </a:r>
            <a:endParaRPr lang="de-DE" dirty="0"/>
          </a:p>
        </p:txBody>
      </p:sp>
      <p:sp>
        <p:nvSpPr>
          <p:cNvPr id="8" name="Inhaltsplatzhalter 2"/>
          <p:cNvSpPr>
            <a:spLocks noGrp="1"/>
          </p:cNvSpPr>
          <p:nvPr>
            <p:ph idx="12"/>
          </p:nvPr>
        </p:nvSpPr>
        <p:spPr>
          <a:xfrm>
            <a:off x="6096000" y="1115553"/>
            <a:ext cx="5952661" cy="4823094"/>
          </a:xfrm>
        </p:spPr>
        <p:txBody>
          <a:bodyPr/>
          <a:lstStyle>
            <a:lvl1pPr>
              <a:defRPr sz="1800">
                <a:solidFill>
                  <a:schemeClr val="tx1">
                    <a:lumMod val="75000"/>
                    <a:lumOff val="25000"/>
                  </a:schemeClr>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0"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11"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266968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a:noFill/>
        </p:spPr>
      </p:pic>
      <p:sp>
        <p:nvSpPr>
          <p:cNvPr id="6" name="Untertitel 2"/>
          <p:cNvSpPr txBox="1">
            <a:spLocks/>
          </p:cNvSpPr>
          <p:nvPr userDrawn="1"/>
        </p:nvSpPr>
        <p:spPr>
          <a:xfrm>
            <a:off x="1631504" y="2683306"/>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b="0" dirty="0">
                <a:solidFill>
                  <a:schemeClr val="tx1"/>
                </a:solidFill>
              </a:rPr>
              <a:t>http://www.elli-online.net/</a:t>
            </a:r>
          </a:p>
        </p:txBody>
      </p:sp>
      <p:sp>
        <p:nvSpPr>
          <p:cNvPr id="16" name="Text Placeholder 15"/>
          <p:cNvSpPr>
            <a:spLocks noGrp="1"/>
          </p:cNvSpPr>
          <p:nvPr>
            <p:ph type="body" sz="quarter" idx="13" hasCustomPrompt="1"/>
          </p:nvPr>
        </p:nvSpPr>
        <p:spPr>
          <a:xfrm>
            <a:off x="1631502" y="3068960"/>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631502" y="3573016"/>
            <a:ext cx="4320000" cy="432000"/>
          </a:xfrm>
        </p:spPr>
        <p:txBody>
          <a:bodyPr/>
          <a:lstStyle>
            <a:lvl1pPr marL="0" indent="0">
              <a:buNone/>
              <a:defRPr sz="1600">
                <a:solidFill>
                  <a:schemeClr val="tx1"/>
                </a:solidFill>
              </a:defRPr>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631504" y="4077072"/>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604978" y="2258083"/>
            <a:ext cx="5672002" cy="400110"/>
          </a:xfrm>
          <a:prstGeom prst="rect">
            <a:avLst/>
          </a:prstGeom>
        </p:spPr>
        <p:txBody>
          <a:bodyPr wrap="none">
            <a:spAutoFit/>
          </a:bodyPr>
          <a:lstStyle/>
          <a:p>
            <a:r>
              <a:rPr lang="de-DE" sz="2000" kern="1200" dirty="0">
                <a:solidFill>
                  <a:schemeClr val="tx1"/>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spTree>
    <p:extLst>
      <p:ext uri="{BB962C8B-B14F-4D97-AF65-F5344CB8AC3E}">
        <p14:creationId xmlns:p14="http://schemas.microsoft.com/office/powerpoint/2010/main" val="1660112765"/>
      </p:ext>
    </p:extLst>
  </p:cSld>
  <p:clrMapOvr>
    <a:masterClrMapping/>
  </p:clrMapOvr>
  <p:extLst>
    <p:ext uri="{DCECCB84-F9BA-43D5-87BE-67443E8EF086}">
      <p15:sldGuideLst xmlns:p15="http://schemas.microsoft.com/office/powerpoint/2012/main">
        <p15:guide id="1" orient="horz" pos="1389"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accent2"/>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pic>
        <p:nvPicPr>
          <p:cNvPr id="20" name="Grafik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pic>
        <p:nvPicPr>
          <p:cNvPr id="13" name="Grafik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spTree>
    <p:extLst>
      <p:ext uri="{BB962C8B-B14F-4D97-AF65-F5344CB8AC3E}">
        <p14:creationId xmlns:p14="http://schemas.microsoft.com/office/powerpoint/2010/main" val="15338283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18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7034023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accent2"/>
                </a:solidFill>
                <a:latin typeface="+mn-lt"/>
              </a:defRPr>
            </a:lvl1pPr>
          </a:lstStyle>
          <a:p>
            <a:r>
              <a:rPr lang="de-DE" dirty="0"/>
              <a:t>Titelmasterformat durch Klicken bearbeiten</a:t>
            </a:r>
          </a:p>
        </p:txBody>
      </p:sp>
    </p:spTree>
    <p:extLst>
      <p:ext uri="{BB962C8B-B14F-4D97-AF65-F5344CB8AC3E}">
        <p14:creationId xmlns:p14="http://schemas.microsoft.com/office/powerpoint/2010/main" val="171687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4" name="Fußzeilenplatzhalter 3"/>
          <p:cNvSpPr>
            <a:spLocks noGrp="1"/>
          </p:cNvSpPr>
          <p:nvPr>
            <p:ph type="ftr" sz="quarter" idx="10"/>
          </p:nvPr>
        </p:nvSpPr>
        <p:spPr/>
        <p:txBody>
          <a:bodyPr/>
          <a:lstStyle/>
          <a:p>
            <a:r>
              <a:rPr lang="pt-BR" smtClean="0"/>
              <a:t>Bild: http://www.weichbrodt.de/wp-content/uploads/2015/02/Defizitmodell.jpg</a:t>
            </a:r>
            <a:endParaRPr lang="de-DE" dirty="0"/>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8"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155271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4"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63129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581947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32152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3310097"/>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20" name="Rectangle 19"/>
          <p:cNvSpPr/>
          <p:nvPr userDrawn="1"/>
        </p:nvSpPr>
        <p:spPr>
          <a:xfrm>
            <a:off x="1604978" y="2884874"/>
            <a:ext cx="5672002" cy="400110"/>
          </a:xfrm>
          <a:prstGeom prst="rect">
            <a:avLst/>
          </a:prstGeom>
        </p:spPr>
        <p:txBody>
          <a:bodyPr wrap="none">
            <a:spAutoFit/>
          </a:bodyPr>
          <a:lstStyle/>
          <a:p>
            <a:r>
              <a:rPr lang="de-DE" sz="20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6" name="Grafik 15"/>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8" name="Grafik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2793463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
        <p:nvSpPr>
          <p:cNvPr id="6"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0264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002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0"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57454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664296"/>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4343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136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tx1"/>
                </a:solidFill>
                <a:latin typeface="+mn-lt"/>
              </a:defRPr>
            </a:lvl1pPr>
          </a:lstStyle>
          <a:p>
            <a:r>
              <a:rPr lang="de-DE" dirty="0"/>
              <a:t>Titelmasterformat durch Klicken bearbeiten</a:t>
            </a:r>
          </a:p>
        </p:txBody>
      </p:sp>
      <p:sp>
        <p:nvSpPr>
          <p:cNvPr id="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7050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tx1"/>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0026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solidFill>
                  <a:schemeClr val="tx1"/>
                </a:solidFill>
              </a:defRPr>
            </a:lvl1pPr>
            <a:lvl2pPr marL="800100" indent="-342900">
              <a:lnSpc>
                <a:spcPct val="100000"/>
              </a:lnSpc>
              <a:buFont typeface="+mj-lt"/>
              <a:buAutoNum type="arabicPeriod"/>
              <a:defRPr sz="1300">
                <a:solidFill>
                  <a:schemeClr val="tx1"/>
                </a:solidFill>
              </a:defRPr>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101050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image" Target="../media/image2.tiff"/><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309344"/>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595000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smtClean="0"/>
              <a:t>Bild: http://www.weichbrodt.de/wp-content/uploads/2015/02/Defizitmodell.jpg</a:t>
            </a:r>
            <a:endParaRPr lang="de-DE" dirty="0"/>
          </a:p>
        </p:txBody>
      </p:sp>
      <p:pic>
        <p:nvPicPr>
          <p:cNvPr id="9" name="Bild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114573" y="219538"/>
            <a:ext cx="1886083" cy="645708"/>
          </a:xfrm>
          <a:prstGeom prst="rect">
            <a:avLst/>
          </a:prstGeom>
          <a:noFill/>
          <a:ln>
            <a:noFill/>
          </a:ln>
        </p:spPr>
      </p:pic>
      <p:pic>
        <p:nvPicPr>
          <p:cNvPr id="11" name="Grafik 10"/>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2" name="Grafik 11"/>
          <p:cNvPicPr>
            <a:picLocks noChangeAspect="1"/>
          </p:cNvPicPr>
          <p:nvPr userDrawn="1"/>
        </p:nvPicPr>
        <p:blipFill rotWithShape="1">
          <a:blip r:embed="rId20"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14" name="Slide Number Placeholder 5"/>
          <p:cNvSpPr txBox="1">
            <a:spLocks/>
          </p:cNvSpPr>
          <p:nvPr userDrawn="1"/>
        </p:nvSpPr>
        <p:spPr>
          <a:xfrm>
            <a:off x="839416" y="6400458"/>
            <a:ext cx="7704856"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pPr>
            <a:r>
              <a:rPr lang="de-DE" sz="900" kern="1200" baseline="0" dirty="0" smtClean="0">
                <a:solidFill>
                  <a:schemeClr val="tx2"/>
                </a:solidFill>
                <a:latin typeface="Arial" pitchFamily="34" charset="0"/>
                <a:ea typeface="ＭＳ Ｐゴシック" pitchFamily="34" charset="-128"/>
                <a:cs typeface="+mn-cs"/>
              </a:rPr>
              <a:t>Mit Vielfalt umgehen – </a:t>
            </a:r>
            <a:r>
              <a:rPr lang="de-DE" sz="900" kern="1200" baseline="0" dirty="0" err="1" smtClean="0">
                <a:solidFill>
                  <a:schemeClr val="tx2"/>
                </a:solidFill>
                <a:latin typeface="Arial" pitchFamily="34" charset="0"/>
                <a:ea typeface="ＭＳ Ｐゴシック" pitchFamily="34" charset="-128"/>
                <a:cs typeface="+mn-cs"/>
              </a:rPr>
              <a:t>Diversity</a:t>
            </a:r>
            <a:r>
              <a:rPr lang="de-DE" sz="900" kern="1200" baseline="0" dirty="0" smtClean="0">
                <a:solidFill>
                  <a:schemeClr val="tx2"/>
                </a:solidFill>
                <a:latin typeface="Arial" pitchFamily="34" charset="0"/>
                <a:ea typeface="ＭＳ Ｐゴシック" pitchFamily="34" charset="-128"/>
                <a:cs typeface="+mn-cs"/>
              </a:rPr>
              <a:t>-Qualifikation für Führungskräfte von morgen</a:t>
            </a:r>
            <a:endParaRPr lang="de-DE" sz="900" kern="1200" baseline="0" dirty="0">
              <a:solidFill>
                <a:schemeClr val="tx2"/>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80063315"/>
      </p:ext>
    </p:extLst>
  </p:cSld>
  <p:clrMap bg1="lt1" tx1="dk1" bg2="lt2" tx2="dk2" accent1="accent1" accent2="accent2" accent3="accent3" accent4="accent4" accent5="accent5" accent6="accent6" hlink="hlink" folHlink="folHlink"/>
  <p:sldLayoutIdLst>
    <p:sldLayoutId id="2147483698" r:id="rId1"/>
    <p:sldLayoutId id="2147483654" r:id="rId2"/>
    <p:sldLayoutId id="2147483649" r:id="rId3"/>
    <p:sldLayoutId id="2147483651" r:id="rId4"/>
    <p:sldLayoutId id="2147483702" r:id="rId5"/>
    <p:sldLayoutId id="2147483699" r:id="rId6"/>
    <p:sldLayoutId id="2147483705" r:id="rId7"/>
    <p:sldLayoutId id="2147483662" r:id="rId8"/>
    <p:sldLayoutId id="2147483700" r:id="rId9"/>
    <p:sldLayoutId id="2147483708" r:id="rId10"/>
    <p:sldLayoutId id="2147483701" r:id="rId11"/>
    <p:sldLayoutId id="2147483706" r:id="rId12"/>
    <p:sldLayoutId id="2147483655" r:id="rId13"/>
    <p:sldLayoutId id="2147483691" r:id="rId14"/>
    <p:sldLayoutId id="2147483704" r:id="rId15"/>
    <p:sldLayoutId id="2147483703" r:id="rId16"/>
  </p:sldLayoutIdLst>
  <p:hf hdr="0" ftr="0" dt="0"/>
  <p:txStyles>
    <p:titleStyle>
      <a:lvl1pPr marL="0" indent="0" algn="l" defTabSz="914400" rtl="0" eaLnBrk="1" latinLnBrk="0" hangingPunct="1">
        <a:lnSpc>
          <a:spcPct val="110000"/>
        </a:lnSpc>
        <a:spcBef>
          <a:spcPct val="0"/>
        </a:spcBef>
        <a:spcAft>
          <a:spcPts val="0"/>
        </a:spcAft>
        <a:buNone/>
        <a:defRPr sz="2000" b="0" i="0" u="none" kern="1200" cap="none"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76631" y="219539"/>
            <a:ext cx="1224025" cy="419050"/>
          </a:xfrm>
          <a:prstGeom prst="rect">
            <a:avLst/>
          </a:prstGeom>
          <a:noFill/>
          <a:ln>
            <a:noFill/>
          </a:ln>
        </p:spPr>
      </p:pic>
      <p:pic>
        <p:nvPicPr>
          <p:cNvPr id="6" name="Grafik 5"/>
          <p:cNvPicPr>
            <a:picLocks noChangeAspect="1"/>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5" name="Grafik 14"/>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20" name="Textfeld 13"/>
          <p:cNvSpPr txBox="1">
            <a:spLocks noChangeArrowheads="1"/>
          </p:cNvSpPr>
          <p:nvPr userDrawn="1"/>
        </p:nvSpPr>
        <p:spPr bwMode="auto">
          <a:xfrm>
            <a:off x="239490" y="6395965"/>
            <a:ext cx="455910" cy="3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CF1B3F8-141B-491B-AA28-890D0601D8BD}" type="slidenum">
              <a:rPr lang="de-DE" altLang="de-DE" sz="900">
                <a:solidFill>
                  <a:schemeClr val="tx2"/>
                </a:solidFill>
              </a:rPr>
              <a:pPr eaLnBrk="1" hangingPunct="1"/>
              <a:t>‹Nr.›</a:t>
            </a:fld>
            <a:endParaRPr lang="de-DE" altLang="de-DE" sz="900" dirty="0">
              <a:solidFill>
                <a:schemeClr val="tx2"/>
              </a:solidFill>
            </a:endParaRPr>
          </a:p>
        </p:txBody>
      </p:sp>
      <p:sp>
        <p:nvSpPr>
          <p:cNvPr id="10" name="Slide Number Placeholder 5"/>
          <p:cNvSpPr txBox="1">
            <a:spLocks/>
          </p:cNvSpPr>
          <p:nvPr userDrawn="1"/>
        </p:nvSpPr>
        <p:spPr>
          <a:xfrm>
            <a:off x="839416" y="6400458"/>
            <a:ext cx="7704856"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pPr>
            <a:r>
              <a:rPr lang="de-DE" sz="900" kern="1200" baseline="0" dirty="0" smtClean="0">
                <a:solidFill>
                  <a:schemeClr val="tx2"/>
                </a:solidFill>
                <a:latin typeface="Arial" pitchFamily="34" charset="0"/>
                <a:ea typeface="ＭＳ Ｐゴシック" pitchFamily="34" charset="-128"/>
                <a:cs typeface="+mn-cs"/>
              </a:rPr>
              <a:t>Mit Vielfalt umgehen – </a:t>
            </a:r>
            <a:r>
              <a:rPr lang="de-DE" sz="900" kern="1200" baseline="0" dirty="0" err="1" smtClean="0">
                <a:solidFill>
                  <a:schemeClr val="tx2"/>
                </a:solidFill>
                <a:latin typeface="Arial" pitchFamily="34" charset="0"/>
                <a:ea typeface="ＭＳ Ｐゴシック" pitchFamily="34" charset="-128"/>
                <a:cs typeface="+mn-cs"/>
              </a:rPr>
              <a:t>Diversity</a:t>
            </a:r>
            <a:r>
              <a:rPr lang="de-DE" sz="900" kern="1200" baseline="0" dirty="0" smtClean="0">
                <a:solidFill>
                  <a:schemeClr val="tx2"/>
                </a:solidFill>
                <a:latin typeface="Arial" pitchFamily="34" charset="0"/>
                <a:ea typeface="ＭＳ Ｐゴシック" pitchFamily="34" charset="-128"/>
                <a:cs typeface="+mn-cs"/>
              </a:rPr>
              <a:t>-Qualifikation für Führungskräfte von morgen</a:t>
            </a:r>
            <a:endParaRPr lang="de-DE" sz="900" kern="1200" baseline="0" dirty="0">
              <a:solidFill>
                <a:schemeClr val="tx2"/>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75275101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timing>
    <p:tnLst>
      <p:par>
        <p:cTn id="1" dur="indefinite" restart="never" nodeType="tmRoot"/>
      </p:par>
    </p:tnLst>
  </p:timing>
  <p:hf hdr="0" dt="0"/>
  <p:txStyles>
    <p:titleStyle>
      <a:lvl1pPr marL="0" indent="0" algn="l" defTabSz="914400" rtl="0" eaLnBrk="1" latinLnBrk="0" hangingPunct="1">
        <a:lnSpc>
          <a:spcPct val="110000"/>
        </a:lnSpc>
        <a:spcBef>
          <a:spcPct val="0"/>
        </a:spcBef>
        <a:spcAft>
          <a:spcPts val="0"/>
        </a:spcAft>
        <a:buNone/>
        <a:defRPr sz="2000" b="0" i="0" u="none" kern="1200" cap="small"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4.JPG"/></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2.tm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JP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2.png"/><Relationship Id="rId9" Type="http://schemas.microsoft.com/office/2007/relationships/diagramDrawing" Target="../diagrams/drawing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66.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67.JP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69.JP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72.jpg"/><Relationship Id="rId4" Type="http://schemas.openxmlformats.org/officeDocument/2006/relationships/image" Target="../media/image71.jp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3.jpg"/><Relationship Id="rId7" Type="http://schemas.microsoft.com/office/2007/relationships/hdphoto" Target="../media/hdphoto2.wdp"/><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jpg"/><Relationship Id="rId4" Type="http://schemas.openxmlformats.org/officeDocument/2006/relationships/image" Target="../media/image74.jpg"/><Relationship Id="rId9" Type="http://schemas.openxmlformats.org/officeDocument/2006/relationships/image" Target="../media/image77.jpg"/></Relationships>
</file>

<file path=ppt/slides/_rels/slide39.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78.jpg"/><Relationship Id="rId7"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81.jpg"/><Relationship Id="rId5" Type="http://schemas.openxmlformats.org/officeDocument/2006/relationships/image" Target="../media/image80.jpg"/><Relationship Id="rId4" Type="http://schemas.openxmlformats.org/officeDocument/2006/relationships/image" Target="../media/image79.jpg"/><Relationship Id="rId9" Type="http://schemas.openxmlformats.org/officeDocument/2006/relationships/image" Target="../media/image83.jp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89.jpg"/><Relationship Id="rId3" Type="http://schemas.openxmlformats.org/officeDocument/2006/relationships/image" Target="../media/image84.jpg"/><Relationship Id="rId7" Type="http://schemas.openxmlformats.org/officeDocument/2006/relationships/image" Target="../media/image88.jp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87.jpeg"/><Relationship Id="rId5" Type="http://schemas.openxmlformats.org/officeDocument/2006/relationships/image" Target="../media/image86.jpg"/><Relationship Id="rId4" Type="http://schemas.openxmlformats.org/officeDocument/2006/relationships/image" Target="../media/image85.jpg"/><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93.JP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94.JP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95.JPG"/></Relationships>
</file>

<file path=ppt/slides/_rels/slide47.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6.jpeg"/><Relationship Id="rId7"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4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image" Target="../media/image102.png"/><Relationship Id="rId5" Type="http://schemas.openxmlformats.org/officeDocument/2006/relationships/image" Target="../media/image56.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103.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99.jpeg"/><Relationship Id="rId7"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5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107.png"/></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111.png"/></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15.png"/><Relationship Id="rId4" Type="http://schemas.openxmlformats.org/officeDocument/2006/relationships/image" Target="../media/image26.png"/><Relationship Id="rId9" Type="http://schemas.openxmlformats.org/officeDocument/2006/relationships/image" Target="../media/image30.png"/></Relationships>
</file>

<file path=ppt/slides/_rels/slide6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114.png"/></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116.png"/></Relationships>
</file>

<file path=ppt/slides/_rels/slide6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118.png"/></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20.gi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notesSlide" Target="../notesSlides/notesSlide67.xml"/><Relationship Id="rId1" Type="http://schemas.openxmlformats.org/officeDocument/2006/relationships/slideLayout" Target="../slideLayouts/slideLayout14.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134.png"/></Relationships>
</file>

<file path=ppt/slides/_rels/slide6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1.xml"/><Relationship Id="rId1" Type="http://schemas.openxmlformats.org/officeDocument/2006/relationships/slideLayout" Target="../slideLayouts/slideLayout14.xml"/><Relationship Id="rId5" Type="http://schemas.openxmlformats.org/officeDocument/2006/relationships/image" Target="../media/image107.png"/><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14.xml"/><Relationship Id="rId5" Type="http://schemas.openxmlformats.org/officeDocument/2006/relationships/image" Target="../media/image137.png"/><Relationship Id="rId4" Type="http://schemas.openxmlformats.org/officeDocument/2006/relationships/image" Target="../media/image112.png"/></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14.xml"/><Relationship Id="rId5" Type="http://schemas.openxmlformats.org/officeDocument/2006/relationships/image" Target="../media/image139.png"/><Relationship Id="rId4" Type="http://schemas.openxmlformats.org/officeDocument/2006/relationships/image" Target="../media/image138.png"/></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140.png"/></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138.png"/></Relationships>
</file>

<file path=ppt/slides/_rels/slide7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image" Target="../media/image138.png"/><Relationship Id="rId5" Type="http://schemas.openxmlformats.org/officeDocument/2006/relationships/image" Target="../media/image23.png"/><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hyperlink" Target="http://www.daaflux.lu/gebardensprache.php" TargetMode="External"/><Relationship Id="rId2" Type="http://schemas.openxmlformats.org/officeDocument/2006/relationships/notesSlide" Target="../notesSlides/notesSlide78.xml"/><Relationship Id="rId1" Type="http://schemas.openxmlformats.org/officeDocument/2006/relationships/slideLayout" Target="../slideLayouts/slideLayout23.xml"/><Relationship Id="rId4" Type="http://schemas.openxmlformats.org/officeDocument/2006/relationships/image" Target="../media/image141.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7368" y="2078928"/>
            <a:ext cx="6774297" cy="811738"/>
          </a:xfrm>
        </p:spPr>
        <p:txBody>
          <a:bodyPr/>
          <a:lstStyle/>
          <a:p>
            <a:pPr>
              <a:lnSpc>
                <a:spcPct val="100000"/>
              </a:lnSpc>
            </a:pPr>
            <a:r>
              <a:rPr lang="de-DE" sz="2800" b="1" dirty="0" smtClean="0"/>
              <a:t>Mit Vielfalt umgehen – </a:t>
            </a:r>
          </a:p>
          <a:p>
            <a:pPr>
              <a:lnSpc>
                <a:spcPct val="100000"/>
              </a:lnSpc>
            </a:pPr>
            <a:r>
              <a:rPr lang="de-DE" sz="2800" b="1" dirty="0" err="1" smtClean="0"/>
              <a:t>Diversity</a:t>
            </a:r>
            <a:r>
              <a:rPr lang="de-DE" sz="2800" b="1" dirty="0" smtClean="0"/>
              <a:t>-Qualifikation für Führungskräfte von morgen</a:t>
            </a:r>
            <a:endParaRPr lang="de-DE" sz="2800" b="1" dirty="0" smtClean="0"/>
          </a:p>
        </p:txBody>
      </p:sp>
      <p:sp>
        <p:nvSpPr>
          <p:cNvPr id="14" name="Text Placeholder 13"/>
          <p:cNvSpPr>
            <a:spLocks noGrp="1"/>
          </p:cNvSpPr>
          <p:nvPr>
            <p:ph type="body" sz="quarter" idx="11"/>
          </p:nvPr>
        </p:nvSpPr>
        <p:spPr>
          <a:xfrm>
            <a:off x="0" y="3212976"/>
            <a:ext cx="7176121" cy="864095"/>
          </a:xfrm>
        </p:spPr>
        <p:txBody>
          <a:bodyPr/>
          <a:lstStyle/>
          <a:p>
            <a:pPr>
              <a:lnSpc>
                <a:spcPct val="100000"/>
              </a:lnSpc>
            </a:pPr>
            <a:r>
              <a:rPr lang="de-DE" sz="2000" dirty="0" smtClean="0">
                <a:solidFill>
                  <a:srgbClr val="4D4D4D"/>
                </a:solidFill>
              </a:rPr>
              <a:t>TT.MM.20JJ</a:t>
            </a:r>
          </a:p>
          <a:p>
            <a:pPr>
              <a:lnSpc>
                <a:spcPct val="100000"/>
              </a:lnSpc>
            </a:pPr>
            <a:r>
              <a:rPr lang="de-DE" sz="2000" dirty="0" smtClean="0">
                <a:solidFill>
                  <a:srgbClr val="4D4D4D"/>
                </a:solidFill>
              </a:rPr>
              <a:t>Moderator 1 | Moderator 2</a:t>
            </a:r>
            <a:endParaRPr lang="de-DE" sz="2000" dirty="0">
              <a:solidFill>
                <a:schemeClr val="tx1">
                  <a:lumMod val="75000"/>
                  <a:lumOff val="25000"/>
                </a:schemeClr>
              </a:solidFill>
            </a:endParaRPr>
          </a:p>
        </p:txBody>
      </p:sp>
    </p:spTree>
    <p:extLst>
      <p:ext uri="{BB962C8B-B14F-4D97-AF65-F5344CB8AC3E}">
        <p14:creationId xmlns:p14="http://schemas.microsoft.com/office/powerpoint/2010/main" val="974041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20075" t="32151" r="50000" b="29000"/>
          <a:stretch/>
        </p:blipFill>
        <p:spPr>
          <a:xfrm>
            <a:off x="289074" y="260648"/>
            <a:ext cx="802516" cy="781397"/>
          </a:xfrm>
          <a:prstGeom prst="rect">
            <a:avLst/>
          </a:prstGeom>
        </p:spPr>
      </p:pic>
      <p:sp>
        <p:nvSpPr>
          <p:cNvPr id="7" name="Abgerundete rechteckige Legende 6"/>
          <p:cNvSpPr/>
          <p:nvPr/>
        </p:nvSpPr>
        <p:spPr bwMode="auto">
          <a:xfrm>
            <a:off x="2071467" y="1301467"/>
            <a:ext cx="3668232" cy="2271549"/>
          </a:xfrm>
          <a:prstGeom prst="wedgeRoundRectCallout">
            <a:avLst>
              <a:gd name="adj1" fmla="val -50043"/>
              <a:gd name="adj2" fmla="val 93504"/>
              <a:gd name="adj3" fmla="val 16667"/>
            </a:avLst>
          </a:prstGeom>
          <a:solidFill>
            <a:schemeClr val="bg1"/>
          </a:solidFill>
          <a:ln w="57150" cap="flat" cmpd="sng" algn="ctr">
            <a:solidFill>
              <a:srgbClr val="98C72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a:latin typeface="Calibri" pitchFamily="34" charset="0"/>
            </a:endParaRPr>
          </a:p>
        </p:txBody>
      </p:sp>
      <p:sp>
        <p:nvSpPr>
          <p:cNvPr id="8" name="Abgerundete rechteckige Legende 7"/>
          <p:cNvSpPr/>
          <p:nvPr/>
        </p:nvSpPr>
        <p:spPr bwMode="auto">
          <a:xfrm>
            <a:off x="6242192" y="2715885"/>
            <a:ext cx="3598224" cy="2585323"/>
          </a:xfrm>
          <a:prstGeom prst="wedgeRoundRectCallout">
            <a:avLst>
              <a:gd name="adj1" fmla="val 43817"/>
              <a:gd name="adj2" fmla="val 73985"/>
              <a:gd name="adj3" fmla="val 16667"/>
            </a:avLst>
          </a:prstGeom>
          <a:solidFill>
            <a:schemeClr val="bg1"/>
          </a:solidFill>
          <a:ln w="57150" cap="flat" cmpd="sng" algn="ctr">
            <a:solidFill>
              <a:srgbClr val="98C72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p>
        </p:txBody>
      </p:sp>
      <p:sp>
        <p:nvSpPr>
          <p:cNvPr id="9" name="Textfeld 8"/>
          <p:cNvSpPr txBox="1"/>
          <p:nvPr/>
        </p:nvSpPr>
        <p:spPr>
          <a:xfrm>
            <a:off x="2367728" y="1735648"/>
            <a:ext cx="3075709" cy="1477328"/>
          </a:xfrm>
          <a:prstGeom prst="rect">
            <a:avLst/>
          </a:prstGeom>
          <a:noFill/>
        </p:spPr>
        <p:txBody>
          <a:bodyPr wrap="square" rtlCol="0">
            <a:spAutoFit/>
          </a:bodyPr>
          <a:lstStyle/>
          <a:p>
            <a:r>
              <a:rPr lang="de-DE" dirty="0" err="1" smtClean="0">
                <a:solidFill>
                  <a:srgbClr val="4D4D4D"/>
                </a:solidFill>
              </a:rPr>
              <a:t>Diversity</a:t>
            </a:r>
            <a:r>
              <a:rPr lang="de-DE" dirty="0" smtClean="0">
                <a:solidFill>
                  <a:srgbClr val="4D4D4D"/>
                </a:solidFill>
              </a:rPr>
              <a:t> </a:t>
            </a:r>
            <a:r>
              <a:rPr lang="de-DE" dirty="0">
                <a:solidFill>
                  <a:srgbClr val="4D4D4D"/>
                </a:solidFill>
              </a:rPr>
              <a:t>bezeichnet all jene </a:t>
            </a:r>
            <a:r>
              <a:rPr lang="de-DE" b="1" dirty="0">
                <a:solidFill>
                  <a:srgbClr val="4D4D4D"/>
                </a:solidFill>
              </a:rPr>
              <a:t>menschlichen Identitäten und Charakteristika</a:t>
            </a:r>
            <a:r>
              <a:rPr lang="de-DE" dirty="0">
                <a:solidFill>
                  <a:srgbClr val="4D4D4D"/>
                </a:solidFill>
              </a:rPr>
              <a:t>, die unterscheidend zu anderen Menschen stehen</a:t>
            </a:r>
            <a:r>
              <a:rPr lang="de-DE" dirty="0" smtClean="0">
                <a:solidFill>
                  <a:srgbClr val="4D4D4D"/>
                </a:solidFill>
              </a:rPr>
              <a:t>.</a:t>
            </a:r>
            <a:endParaRPr lang="de-DE" dirty="0">
              <a:solidFill>
                <a:srgbClr val="4D4D4D"/>
              </a:solidFill>
            </a:endParaRPr>
          </a:p>
        </p:txBody>
      </p:sp>
      <p:sp>
        <p:nvSpPr>
          <p:cNvPr id="10" name="Textfeld 9"/>
          <p:cNvSpPr txBox="1"/>
          <p:nvPr/>
        </p:nvSpPr>
        <p:spPr>
          <a:xfrm>
            <a:off x="6586577" y="3140968"/>
            <a:ext cx="3253839" cy="1754326"/>
          </a:xfrm>
          <a:prstGeom prst="rect">
            <a:avLst/>
          </a:prstGeom>
          <a:noFill/>
        </p:spPr>
        <p:txBody>
          <a:bodyPr wrap="square" rtlCol="0">
            <a:spAutoFit/>
          </a:bodyPr>
          <a:lstStyle/>
          <a:p>
            <a:r>
              <a:rPr lang="de-DE" dirty="0" err="1" smtClean="0">
                <a:solidFill>
                  <a:srgbClr val="4D4D4D"/>
                </a:solidFill>
              </a:rPr>
              <a:t>Diversity</a:t>
            </a:r>
            <a:r>
              <a:rPr lang="de-DE" dirty="0" smtClean="0">
                <a:solidFill>
                  <a:srgbClr val="4D4D4D"/>
                </a:solidFill>
              </a:rPr>
              <a:t> </a:t>
            </a:r>
            <a:r>
              <a:rPr lang="de-DE" dirty="0">
                <a:solidFill>
                  <a:srgbClr val="4D4D4D"/>
                </a:solidFill>
              </a:rPr>
              <a:t>bezieht sich auf vielfältige </a:t>
            </a:r>
            <a:r>
              <a:rPr lang="de-DE" dirty="0" smtClean="0">
                <a:solidFill>
                  <a:srgbClr val="4D4D4D"/>
                </a:solidFill>
              </a:rPr>
              <a:t>Erscheinungs-formen</a:t>
            </a:r>
            <a:r>
              <a:rPr lang="de-DE" dirty="0">
                <a:solidFill>
                  <a:srgbClr val="4D4D4D"/>
                </a:solidFill>
              </a:rPr>
              <a:t>, wobei es </a:t>
            </a:r>
            <a:r>
              <a:rPr lang="de-DE" b="1" dirty="0">
                <a:solidFill>
                  <a:srgbClr val="4D4D4D"/>
                </a:solidFill>
              </a:rPr>
              <a:t>nicht nur </a:t>
            </a:r>
            <a:r>
              <a:rPr lang="de-DE" dirty="0">
                <a:solidFill>
                  <a:srgbClr val="4D4D4D"/>
                </a:solidFill>
              </a:rPr>
              <a:t>um die klassischen </a:t>
            </a:r>
            <a:r>
              <a:rPr lang="de-DE" b="1" dirty="0">
                <a:solidFill>
                  <a:srgbClr val="4D4D4D"/>
                </a:solidFill>
              </a:rPr>
              <a:t>unmittelbar erkennbaren Erscheinungsformen</a:t>
            </a:r>
            <a:r>
              <a:rPr lang="de-DE" dirty="0">
                <a:solidFill>
                  <a:srgbClr val="4D4D4D"/>
                </a:solidFill>
              </a:rPr>
              <a:t> geht</a:t>
            </a:r>
            <a:r>
              <a:rPr lang="de-DE" dirty="0" smtClean="0">
                <a:solidFill>
                  <a:srgbClr val="4D4D4D"/>
                </a:solidFill>
              </a:rPr>
              <a:t>.</a:t>
            </a:r>
            <a:endParaRPr lang="de-DE" dirty="0">
              <a:solidFill>
                <a:srgbClr val="FF0000"/>
              </a:solidFill>
            </a:endParaRPr>
          </a:p>
        </p:txBody>
      </p:sp>
      <p:sp>
        <p:nvSpPr>
          <p:cNvPr id="11"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Was </a:t>
            </a:r>
            <a:r>
              <a:rPr lang="de-DE" dirty="0">
                <a:solidFill>
                  <a:schemeClr val="accent1"/>
                </a:solidFill>
              </a:rPr>
              <a:t>ist </a:t>
            </a:r>
            <a:r>
              <a:rPr lang="de-DE" dirty="0" err="1">
                <a:solidFill>
                  <a:schemeClr val="accent1"/>
                </a:solidFill>
              </a:rPr>
              <a:t>Diversity</a:t>
            </a:r>
            <a:r>
              <a:rPr lang="de-DE" dirty="0">
                <a:solidFill>
                  <a:schemeClr val="accent1"/>
                </a:solidFill>
              </a:rPr>
              <a:t>?</a:t>
            </a: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DIVERSITY IST DIMENSIONENVIELFALT</a:t>
            </a:r>
            <a:endParaRPr lang="de-DE" dirty="0">
              <a:solidFill>
                <a:srgbClr val="4D4D4D"/>
              </a:solidFill>
            </a:endParaRPr>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10</a:t>
            </a:fld>
            <a:endParaRPr lang="de-DE" dirty="0"/>
          </a:p>
        </p:txBody>
      </p:sp>
    </p:spTree>
    <p:extLst>
      <p:ext uri="{BB962C8B-B14F-4D97-AF65-F5344CB8AC3E}">
        <p14:creationId xmlns:p14="http://schemas.microsoft.com/office/powerpoint/2010/main" val="3633016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383628" y="921973"/>
            <a:ext cx="5951452" cy="6004794"/>
          </a:xfrm>
          <a:prstGeom prst="rect">
            <a:avLst/>
          </a:prstGeom>
        </p:spPr>
      </p:pic>
      <p:sp>
        <p:nvSpPr>
          <p:cNvPr id="8" name="Legende mit Linie 2 7"/>
          <p:cNvSpPr/>
          <p:nvPr/>
        </p:nvSpPr>
        <p:spPr bwMode="auto">
          <a:xfrm>
            <a:off x="736902" y="4339851"/>
            <a:ext cx="1822419" cy="1562100"/>
          </a:xfrm>
          <a:prstGeom prst="borderCallout2">
            <a:avLst>
              <a:gd name="adj1" fmla="val -19310"/>
              <a:gd name="adj2" fmla="val 287211"/>
              <a:gd name="adj3" fmla="val 27377"/>
              <a:gd name="adj4" fmla="val 141563"/>
              <a:gd name="adj5" fmla="val 51355"/>
              <a:gd name="adj6" fmla="val 100587"/>
            </a:avLst>
          </a:prstGeom>
          <a:noFill/>
          <a:ln w="50800" cap="flat" cmpd="sng" algn="ctr">
            <a:solidFill>
              <a:schemeClr val="bg1">
                <a:lumMod val="75000"/>
              </a:schemeClr>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Persönlichkeit</a:t>
            </a:r>
          </a:p>
          <a:p>
            <a:pPr algn="ctr"/>
            <a:r>
              <a:rPr lang="de-DE" sz="1600" dirty="0">
                <a:solidFill>
                  <a:srgbClr val="4D4D4D"/>
                </a:solidFill>
              </a:rPr>
              <a:t>all jene Aspekte einer Person, die als "persönlicher Stil" bezeichnet werden können</a:t>
            </a:r>
          </a:p>
        </p:txBody>
      </p:sp>
      <p:sp>
        <p:nvSpPr>
          <p:cNvPr id="9" name="Legende mit Linie 2 8"/>
          <p:cNvSpPr/>
          <p:nvPr/>
        </p:nvSpPr>
        <p:spPr bwMode="auto">
          <a:xfrm>
            <a:off x="741104" y="1522231"/>
            <a:ext cx="2089364" cy="2323884"/>
          </a:xfrm>
          <a:prstGeom prst="borderCallout2">
            <a:avLst>
              <a:gd name="adj1" fmla="val 47323"/>
              <a:gd name="adj2" fmla="val 100690"/>
              <a:gd name="adj3" fmla="val 59495"/>
              <a:gd name="adj4" fmla="val 122968"/>
              <a:gd name="adj5" fmla="val 60617"/>
              <a:gd name="adj6" fmla="val 244596"/>
            </a:avLst>
          </a:prstGeom>
          <a:noFill/>
          <a:ln w="50800" cap="flat" cmpd="sng" algn="ctr">
            <a:solidFill>
              <a:schemeClr val="bg1">
                <a:lumMod val="7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Innere Dimension</a:t>
            </a:r>
          </a:p>
          <a:p>
            <a:pPr algn="ctr"/>
            <a:r>
              <a:rPr lang="de-DE" sz="1600" dirty="0">
                <a:solidFill>
                  <a:srgbClr val="4D4D4D"/>
                </a:solidFill>
              </a:rPr>
              <a:t>vom Individuum relativ unveränderbar, werden in entsprechenden Gleichbehandlungs-Gesetzen berücksichtigt</a:t>
            </a:r>
          </a:p>
        </p:txBody>
      </p:sp>
      <p:sp>
        <p:nvSpPr>
          <p:cNvPr id="10" name="Legende mit Linie 2 9"/>
          <p:cNvSpPr/>
          <p:nvPr/>
        </p:nvSpPr>
        <p:spPr bwMode="auto">
          <a:xfrm>
            <a:off x="9958586" y="3769412"/>
            <a:ext cx="1885752" cy="1562100"/>
          </a:xfrm>
          <a:prstGeom prst="borderCallout2">
            <a:avLst>
              <a:gd name="adj1" fmla="val 8902"/>
              <a:gd name="adj2" fmla="val -93088"/>
              <a:gd name="adj3" fmla="val 21858"/>
              <a:gd name="adj4" fmla="val -51742"/>
              <a:gd name="adj5" fmla="val 45433"/>
              <a:gd name="adj6" fmla="val 20"/>
            </a:avLst>
          </a:prstGeom>
          <a:noFill/>
          <a:ln w="50800" cap="flat" cmpd="sng" algn="ctr">
            <a:solidFill>
              <a:schemeClr val="bg1">
                <a:lumMod val="75000"/>
              </a:schemeClr>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Äußere Dimension</a:t>
            </a:r>
          </a:p>
          <a:p>
            <a:pPr algn="ctr"/>
            <a:r>
              <a:rPr lang="de-DE" sz="1600" dirty="0">
                <a:solidFill>
                  <a:srgbClr val="4D4D4D"/>
                </a:solidFill>
              </a:rPr>
              <a:t>zeichnet sich durch Veränderbarkeit aus</a:t>
            </a:r>
          </a:p>
        </p:txBody>
      </p:sp>
      <p:sp>
        <p:nvSpPr>
          <p:cNvPr id="11" name="Legende mit Linie 2 10"/>
          <p:cNvSpPr/>
          <p:nvPr/>
        </p:nvSpPr>
        <p:spPr bwMode="auto">
          <a:xfrm>
            <a:off x="9317162" y="1465932"/>
            <a:ext cx="2520280" cy="1676468"/>
          </a:xfrm>
          <a:prstGeom prst="borderCallout2">
            <a:avLst>
              <a:gd name="adj1" fmla="val 14593"/>
              <a:gd name="adj2" fmla="val -61201"/>
              <a:gd name="adj3" fmla="val 26655"/>
              <a:gd name="adj4" fmla="val -23006"/>
              <a:gd name="adj5" fmla="val 48502"/>
              <a:gd name="adj6" fmla="val -826"/>
            </a:avLst>
          </a:prstGeom>
          <a:noFill/>
          <a:ln w="50800" cap="flat" cmpd="sng" algn="ctr">
            <a:solidFill>
              <a:schemeClr val="bg1">
                <a:lumMod val="75000"/>
              </a:schemeClr>
            </a:solidFill>
            <a:prstDash val="solid"/>
            <a:round/>
            <a:headEnd type="triangl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de-DE" sz="1600" b="1" dirty="0">
                <a:solidFill>
                  <a:srgbClr val="4D4D4D"/>
                </a:solidFill>
              </a:rPr>
              <a:t>Organisationale Dimension</a:t>
            </a:r>
          </a:p>
          <a:p>
            <a:pPr algn="ctr"/>
            <a:r>
              <a:rPr lang="de-DE" sz="1600" dirty="0">
                <a:solidFill>
                  <a:srgbClr val="4D4D4D"/>
                </a:solidFill>
              </a:rPr>
              <a:t>ist durch die Art der Zugehörigkeit innerhalb einer Institution oder Organisation bestimmt</a:t>
            </a:r>
          </a:p>
        </p:txBody>
      </p:sp>
      <p:pic>
        <p:nvPicPr>
          <p:cNvPr id="13" name="Grafik 12"/>
          <p:cNvPicPr>
            <a:picLocks noChangeAspect="1"/>
          </p:cNvPicPr>
          <p:nvPr/>
        </p:nvPicPr>
        <p:blipFill rotWithShape="1">
          <a:blip r:embed="rId5" cstate="print">
            <a:extLst>
              <a:ext uri="{28A0092B-C50C-407E-A947-70E740481C1C}">
                <a14:useLocalDpi xmlns:a14="http://schemas.microsoft.com/office/drawing/2010/main" val="0"/>
              </a:ext>
            </a:extLst>
          </a:blip>
          <a:srcRect l="20075" t="32151" r="50000" b="29000"/>
          <a:stretch/>
        </p:blipFill>
        <p:spPr>
          <a:xfrm>
            <a:off x="289074" y="260648"/>
            <a:ext cx="802516" cy="781397"/>
          </a:xfrm>
          <a:prstGeom prst="rect">
            <a:avLst/>
          </a:prstGeom>
        </p:spPr>
      </p:pic>
      <p:sp>
        <p:nvSpPr>
          <p:cNvPr id="14"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Die </a:t>
            </a:r>
            <a:r>
              <a:rPr lang="de-DE" dirty="0">
                <a:solidFill>
                  <a:schemeClr val="accent1"/>
                </a:solidFill>
              </a:rPr>
              <a:t>unterschiedlichen Dimensionen des </a:t>
            </a:r>
            <a:r>
              <a:rPr lang="de-DE" dirty="0" err="1" smtClean="0">
                <a:solidFill>
                  <a:schemeClr val="accent1"/>
                </a:solidFill>
              </a:rPr>
              <a:t>Diversity</a:t>
            </a:r>
            <a:r>
              <a:rPr lang="de-DE" dirty="0" smtClean="0">
                <a:solidFill>
                  <a:schemeClr val="accent1"/>
                </a:solidFill>
              </a:rPr>
              <a:t>-Begriffs</a:t>
            </a:r>
            <a:endParaRPr lang="de-DE" dirty="0">
              <a:solidFill>
                <a:schemeClr val="accent1"/>
              </a:solidFill>
            </a:endParaRPr>
          </a:p>
        </p:txBody>
      </p:sp>
      <p:sp>
        <p:nvSpPr>
          <p:cNvPr id="15"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DIVERSITY IST DIMENSIONENVIELFALT</a:t>
            </a:r>
            <a:endParaRPr lang="de-DE" dirty="0">
              <a:solidFill>
                <a:srgbClr val="4D4D4D"/>
              </a:solidFill>
            </a:endParaRPr>
          </a:p>
        </p:txBody>
      </p:sp>
      <p:sp>
        <p:nvSpPr>
          <p:cNvPr id="16"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12" name="Grafik 7"/>
          <p:cNvPicPr>
            <a:picLocks noChangeAspect="1"/>
          </p:cNvPicPr>
          <p:nvPr/>
        </p:nvPicPr>
        <p:blipFill rotWithShape="1">
          <a:blip r:embed="rId6" cstate="print">
            <a:extLst>
              <a:ext uri="{28A0092B-C50C-407E-A947-70E740481C1C}">
                <a14:useLocalDpi xmlns:a14="http://schemas.microsoft.com/office/drawing/2010/main" val="0"/>
              </a:ext>
            </a:extLst>
          </a:blip>
          <a:srcRect t="13499" b="15627"/>
          <a:stretch/>
        </p:blipFill>
        <p:spPr>
          <a:xfrm>
            <a:off x="8040216" y="6181612"/>
            <a:ext cx="991201" cy="526291"/>
          </a:xfrm>
          <a:prstGeom prst="rect">
            <a:avLst/>
          </a:prstGeom>
          <a:noFill/>
          <a:ln>
            <a:noFill/>
          </a:ln>
        </p:spPr>
      </p:pic>
      <p:pic>
        <p:nvPicPr>
          <p:cNvPr id="17" name="Grafik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3033" y="6229615"/>
            <a:ext cx="2901305" cy="431333"/>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11</a:t>
            </a:fld>
            <a:endParaRPr lang="de-DE" dirty="0"/>
          </a:p>
        </p:txBody>
      </p:sp>
    </p:spTree>
    <p:extLst>
      <p:ext uri="{BB962C8B-B14F-4D97-AF65-F5344CB8AC3E}">
        <p14:creationId xmlns:p14="http://schemas.microsoft.com/office/powerpoint/2010/main" val="171650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iconmonstr.com/g/gd/makefg.php?i=s2/default/iconmonstr-quote-icon.png&amp;r=0&amp;g=0&amp;b=0"/>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847529" y="1732285"/>
            <a:ext cx="1135082" cy="1135082"/>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p:cNvSpPr txBox="1">
            <a:spLocks/>
          </p:cNvSpPr>
          <p:nvPr/>
        </p:nvSpPr>
        <p:spPr bwMode="auto">
          <a:xfrm>
            <a:off x="3431705" y="1978473"/>
            <a:ext cx="5317985" cy="16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marL="342900" indent="-342900" algn="l" rtl="0" eaLnBrk="1" fontAlgn="base" hangingPunct="1">
              <a:lnSpc>
                <a:spcPct val="150000"/>
              </a:lnSpc>
              <a:spcBef>
                <a:spcPts val="0"/>
              </a:spcBef>
              <a:spcAft>
                <a:spcPct val="0"/>
              </a:spcAft>
              <a:buClr>
                <a:srgbClr val="92D050"/>
              </a:buClr>
              <a:buFont typeface="Wingdings" pitchFamily="2" charset="2"/>
              <a:buChar char="§"/>
              <a:defRPr sz="1800">
                <a:solidFill>
                  <a:srgbClr val="4D4D4D"/>
                </a:solidFill>
                <a:latin typeface="+mn-lt"/>
                <a:ea typeface="+mn-ea"/>
                <a:cs typeface="+mn-cs"/>
              </a:defRPr>
            </a:lvl1pPr>
            <a:lvl2pPr marL="742950" indent="-285750" algn="l" rtl="0" eaLnBrk="1" fontAlgn="base" hangingPunct="1">
              <a:lnSpc>
                <a:spcPct val="150000"/>
              </a:lnSpc>
              <a:spcBef>
                <a:spcPts val="0"/>
              </a:spcBef>
              <a:spcAft>
                <a:spcPct val="0"/>
              </a:spcAft>
              <a:buClr>
                <a:schemeClr val="accent1"/>
              </a:buClr>
              <a:buFont typeface="Wingdings" pitchFamily="2" charset="2"/>
              <a:buChar char="§"/>
              <a:defRPr sz="1800">
                <a:solidFill>
                  <a:srgbClr val="4D4D4D"/>
                </a:solidFill>
                <a:latin typeface="+mn-lt"/>
              </a:defRPr>
            </a:lvl2pPr>
            <a:lvl3pPr marL="1143000" indent="-228600" algn="l" rtl="0" eaLnBrk="1" fontAlgn="base" hangingPunct="1">
              <a:lnSpc>
                <a:spcPct val="150000"/>
              </a:lnSpc>
              <a:spcBef>
                <a:spcPts val="0"/>
              </a:spcBef>
              <a:spcAft>
                <a:spcPct val="0"/>
              </a:spcAft>
              <a:buClr>
                <a:srgbClr val="92D050"/>
              </a:buClr>
              <a:buFont typeface="Wingdings" pitchFamily="2" charset="2"/>
              <a:buChar char="§"/>
              <a:defRPr sz="1800">
                <a:solidFill>
                  <a:srgbClr val="4D4D4D"/>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de-DE" kern="0" dirty="0">
                <a:solidFill>
                  <a:schemeClr val="tx1"/>
                </a:solidFill>
              </a:rPr>
              <a:t>Analyse der Verwobenheit und des Zusammenwirkens verschiedener Differenzkategorien sowie unterschiedlicher Dimensionen sozialer Ungleichheit und Herrschaft</a:t>
            </a:r>
            <a:r>
              <a:rPr lang="de-DE" kern="0" dirty="0"/>
              <a:t>.</a:t>
            </a:r>
          </a:p>
        </p:txBody>
      </p:sp>
      <p:pic>
        <p:nvPicPr>
          <p:cNvPr id="9" name="Picture 10" descr="http://iconmonstr.com/g/gd/makefg.php?i=s2/default/iconmonstr-quote-icon.png&amp;r=0&amp;g=0&amp;b=0"/>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53111" y="2869982"/>
            <a:ext cx="1135082" cy="1135082"/>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2"/>
          <p:cNvSpPr>
            <a:spLocks noGrp="1"/>
          </p:cNvSpPr>
          <p:nvPr>
            <p:ph idx="1"/>
          </p:nvPr>
        </p:nvSpPr>
        <p:spPr>
          <a:xfrm>
            <a:off x="1407688" y="4742112"/>
            <a:ext cx="10448952" cy="919136"/>
          </a:xfrm>
        </p:spPr>
        <p:txBody>
          <a:bodyPr/>
          <a:lstStyle/>
          <a:p>
            <a:pPr marL="0" lvl="1" indent="0">
              <a:buClr>
                <a:srgbClr val="97C01E"/>
              </a:buClr>
              <a:buSzPct val="400000"/>
              <a:buNone/>
            </a:pPr>
            <a:r>
              <a:rPr lang="de-DE" sz="1800" dirty="0" smtClean="0">
                <a:solidFill>
                  <a:schemeClr val="tx1"/>
                </a:solidFill>
              </a:rPr>
              <a:t>Interdependenz </a:t>
            </a:r>
            <a:r>
              <a:rPr lang="de-DE" sz="1800" dirty="0">
                <a:solidFill>
                  <a:schemeClr val="tx1"/>
                </a:solidFill>
              </a:rPr>
              <a:t>der Wirkungen von </a:t>
            </a:r>
            <a:r>
              <a:rPr lang="de-DE" sz="1800" dirty="0" smtClean="0">
                <a:solidFill>
                  <a:schemeClr val="tx1"/>
                </a:solidFill>
              </a:rPr>
              <a:t>Ungleichheiten: wechselseitige </a:t>
            </a:r>
            <a:r>
              <a:rPr lang="de-DE" sz="1800" dirty="0">
                <a:solidFill>
                  <a:schemeClr val="tx1"/>
                </a:solidFill>
              </a:rPr>
              <a:t>Verstärkung oder </a:t>
            </a:r>
            <a:r>
              <a:rPr lang="de-DE" sz="1800" dirty="0" smtClean="0">
                <a:solidFill>
                  <a:schemeClr val="tx1"/>
                </a:solidFill>
              </a:rPr>
              <a:t>Abschwächung</a:t>
            </a:r>
            <a:endParaRPr lang="de-DE" sz="1800" dirty="0">
              <a:solidFill>
                <a:schemeClr val="tx1"/>
              </a:solidFill>
            </a:endParaRPr>
          </a:p>
          <a:p>
            <a:endParaRPr lang="de-DE" dirty="0"/>
          </a:p>
          <a:p>
            <a:pPr marL="0" indent="0">
              <a:buNone/>
            </a:pPr>
            <a:endParaRPr lang="de-DE" dirty="0"/>
          </a:p>
        </p:txBody>
      </p:sp>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20075" t="32151" r="50000" b="29000"/>
          <a:stretch/>
        </p:blipFill>
        <p:spPr>
          <a:xfrm>
            <a:off x="289074" y="260648"/>
            <a:ext cx="802516" cy="781397"/>
          </a:xfrm>
          <a:prstGeom prst="rect">
            <a:avLst/>
          </a:prstGeom>
        </p:spPr>
      </p:pic>
      <p:sp>
        <p:nvSpPr>
          <p:cNvPr id="13" name="Textplatzhalter 2"/>
          <p:cNvSpPr>
            <a:spLocks noGrp="1"/>
          </p:cNvSpPr>
          <p:nvPr>
            <p:ph type="body" sz="quarter" idx="4294967295"/>
          </p:nvPr>
        </p:nvSpPr>
        <p:spPr>
          <a:xfrm>
            <a:off x="1391080" y="680646"/>
            <a:ext cx="7225200" cy="374949"/>
          </a:xfrm>
          <a:prstGeom prst="rect">
            <a:avLst/>
          </a:prstGeom>
        </p:spPr>
        <p:txBody>
          <a:bodyPr>
            <a:normAutofit fontScale="92500" lnSpcReduction="10000"/>
          </a:bodyPr>
          <a:lstStyle/>
          <a:p>
            <a:pPr marL="0" indent="0">
              <a:buNone/>
            </a:pPr>
            <a:r>
              <a:rPr lang="de-DE" sz="1900" dirty="0" err="1" smtClean="0">
                <a:solidFill>
                  <a:schemeClr val="accent1"/>
                </a:solidFill>
              </a:rPr>
              <a:t>Intersektionalität</a:t>
            </a:r>
            <a:endParaRPr lang="de-DE" dirty="0">
              <a:solidFill>
                <a:schemeClr val="accent1"/>
              </a:solidFill>
            </a:endParaRPr>
          </a:p>
        </p:txBody>
      </p:sp>
      <p:sp>
        <p:nvSpPr>
          <p:cNvPr id="14"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DIVERSITY IST DIMENSIONENVIELFALT</a:t>
            </a:r>
            <a:endParaRPr lang="de-DE" dirty="0">
              <a:solidFill>
                <a:srgbClr val="4D4D4D"/>
              </a:solidFill>
            </a:endParaRPr>
          </a:p>
        </p:txBody>
      </p:sp>
      <p:sp>
        <p:nvSpPr>
          <p:cNvPr id="15"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58281">
            <a:off x="364822" y="4466599"/>
            <a:ext cx="932667" cy="932667"/>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12</a:t>
            </a:fld>
            <a:endParaRPr lang="de-DE" dirty="0"/>
          </a:p>
        </p:txBody>
      </p:sp>
    </p:spTree>
    <p:extLst>
      <p:ext uri="{BB962C8B-B14F-4D97-AF65-F5344CB8AC3E}">
        <p14:creationId xmlns:p14="http://schemas.microsoft.com/office/powerpoint/2010/main" val="1684054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p:cNvSpPr>
          <p:nvPr/>
        </p:nvSpPr>
        <p:spPr bwMode="auto">
          <a:xfrm>
            <a:off x="983432" y="1430747"/>
            <a:ext cx="8025763" cy="44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85750" indent="-285750" eaLnBrk="0" hangingPunct="0">
              <a:spcBef>
                <a:spcPct val="20000"/>
              </a:spcBef>
              <a:buClr>
                <a:srgbClr val="418E9F"/>
              </a:buClr>
              <a:buFont typeface="Wingdings" pitchFamily="2" charset="2"/>
              <a:buChar char="§"/>
              <a:defRPr>
                <a:solidFill>
                  <a:schemeClr val="tx1"/>
                </a:solidFill>
                <a:latin typeface="Calibri" pitchFamily="34" charset="0"/>
                <a:ea typeface="ＭＳ Ｐゴシック" pitchFamily="34" charset="-128"/>
              </a:defRPr>
            </a:lvl1pPr>
            <a:lvl2pPr marL="742950" indent="-285750" eaLnBrk="0" hangingPunct="0">
              <a:spcBef>
                <a:spcPct val="20000"/>
              </a:spcBef>
              <a:buClr>
                <a:srgbClr val="64AEC0"/>
              </a:buClr>
              <a:buFont typeface="Wingdings" pitchFamily="2" charset="2"/>
              <a:buChar char="§"/>
              <a:defRPr sz="1600">
                <a:solidFill>
                  <a:schemeClr val="tx1"/>
                </a:solidFill>
                <a:latin typeface="Calibri" pitchFamily="34" charset="0"/>
                <a:ea typeface="ＭＳ Ｐゴシック" pitchFamily="34" charset="-128"/>
              </a:defRPr>
            </a:lvl2pPr>
            <a:lvl3pPr marL="1143000" indent="-228600" eaLnBrk="0" hangingPunct="0">
              <a:spcBef>
                <a:spcPct val="20000"/>
              </a:spcBef>
              <a:buClr>
                <a:srgbClr val="8CC3D0"/>
              </a:buClr>
              <a:buFont typeface="Wingdings" pitchFamily="2" charset="2"/>
              <a:buChar char="§"/>
              <a:defRPr sz="1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marL="0" indent="0" eaLnBrk="1" hangingPunct="1">
              <a:lnSpc>
                <a:spcPct val="150000"/>
              </a:lnSpc>
              <a:spcBef>
                <a:spcPts val="0"/>
              </a:spcBef>
              <a:buClr>
                <a:srgbClr val="97C01E"/>
              </a:buClr>
              <a:buSzPct val="90000"/>
              <a:buNone/>
            </a:pPr>
            <a:endParaRPr lang="de-DE" altLang="ja-JP" dirty="0">
              <a:solidFill>
                <a:srgbClr val="4D4D4D"/>
              </a:solidFill>
              <a:latin typeface="+mn-lt"/>
              <a:ea typeface="+mn-ea"/>
              <a:sym typeface="Wingdings" panose="05000000000000000000" pitchFamily="2" charset="2"/>
            </a:endParaRPr>
          </a:p>
          <a:p>
            <a:pPr marL="0" indent="0" eaLnBrk="1" hangingPunct="1">
              <a:lnSpc>
                <a:spcPct val="150000"/>
              </a:lnSpc>
              <a:spcBef>
                <a:spcPts val="0"/>
              </a:spcBef>
              <a:buClr>
                <a:srgbClr val="97C01E"/>
              </a:buClr>
              <a:buSzPct val="90000"/>
              <a:buNone/>
            </a:pPr>
            <a:r>
              <a:rPr lang="de-DE" altLang="ja-JP" dirty="0">
                <a:solidFill>
                  <a:srgbClr val="4D4D4D"/>
                </a:solidFill>
                <a:latin typeface="+mn-lt"/>
                <a:ea typeface="+mn-ea"/>
                <a:sym typeface="Wingdings" panose="05000000000000000000" pitchFamily="2" charset="2"/>
              </a:rPr>
              <a:t>M</a:t>
            </a:r>
            <a:r>
              <a:rPr lang="de-DE" altLang="ja-JP" dirty="0" smtClean="0">
                <a:solidFill>
                  <a:srgbClr val="4D4D4D"/>
                </a:solidFill>
                <a:latin typeface="+mn-lt"/>
                <a:ea typeface="+mn-ea"/>
                <a:sym typeface="Wingdings" panose="05000000000000000000" pitchFamily="2" charset="2"/>
              </a:rPr>
              <a:t>entale </a:t>
            </a:r>
            <a:r>
              <a:rPr lang="de-DE" altLang="ja-JP" dirty="0">
                <a:solidFill>
                  <a:srgbClr val="4D4D4D"/>
                </a:solidFill>
                <a:latin typeface="+mn-lt"/>
                <a:ea typeface="+mn-ea"/>
                <a:sym typeface="Wingdings" panose="05000000000000000000" pitchFamily="2" charset="2"/>
              </a:rPr>
              <a:t>Modelle typischer </a:t>
            </a:r>
            <a:r>
              <a:rPr lang="de-DE" altLang="ja-JP" dirty="0" smtClean="0">
                <a:solidFill>
                  <a:srgbClr val="4D4D4D"/>
                </a:solidFill>
                <a:latin typeface="+mn-lt"/>
                <a:ea typeface="+mn-ea"/>
                <a:sym typeface="Wingdings" panose="05000000000000000000" pitchFamily="2" charset="2"/>
              </a:rPr>
              <a:t>Situationen vereinfachen die </a:t>
            </a:r>
            <a:r>
              <a:rPr lang="de-DE" altLang="ja-JP" dirty="0">
                <a:solidFill>
                  <a:srgbClr val="4D4D4D"/>
                </a:solidFill>
                <a:latin typeface="+mn-lt"/>
                <a:ea typeface="+mn-ea"/>
                <a:sym typeface="Wingdings" panose="05000000000000000000" pitchFamily="2" charset="2"/>
              </a:rPr>
              <a:t>Situationslogik</a:t>
            </a:r>
            <a:r>
              <a:rPr lang="de-DE" altLang="ja-JP" dirty="0">
                <a:solidFill>
                  <a:srgbClr val="4D4D4D"/>
                </a:solidFill>
                <a:latin typeface="+mn-lt"/>
                <a:ea typeface="+mn-ea"/>
              </a:rPr>
              <a:t> </a:t>
            </a:r>
          </a:p>
          <a:p>
            <a:pPr marL="0" indent="0" eaLnBrk="1" hangingPunct="1">
              <a:lnSpc>
                <a:spcPct val="150000"/>
              </a:lnSpc>
              <a:spcBef>
                <a:spcPts val="0"/>
              </a:spcBef>
              <a:buClr>
                <a:srgbClr val="92D050"/>
              </a:buClr>
              <a:buSzPct val="90000"/>
              <a:buNone/>
            </a:pPr>
            <a:endParaRPr lang="de-DE" altLang="ja-JP" dirty="0">
              <a:solidFill>
                <a:srgbClr val="4D4D4D"/>
              </a:solidFill>
              <a:latin typeface="+mn-lt"/>
              <a:ea typeface="+mn-ea"/>
            </a:endParaRPr>
          </a:p>
          <a:p>
            <a:pPr marL="720000" indent="-720000" eaLnBrk="1" hangingPunct="1">
              <a:lnSpc>
                <a:spcPct val="150000"/>
              </a:lnSpc>
              <a:spcBef>
                <a:spcPts val="0"/>
              </a:spcBef>
              <a:buClr>
                <a:srgbClr val="97C01E"/>
              </a:buClr>
              <a:buSzPct val="120000"/>
              <a:buBlip>
                <a:blip r:embed="rId3"/>
              </a:buBlip>
            </a:pPr>
            <a:r>
              <a:rPr lang="de-DE" altLang="ja-JP" dirty="0">
                <a:solidFill>
                  <a:srgbClr val="4D4D4D"/>
                </a:solidFill>
                <a:latin typeface="+mn-lt"/>
                <a:ea typeface="+mn-ea"/>
              </a:rPr>
              <a:t>h</a:t>
            </a:r>
            <a:r>
              <a:rPr lang="de-DE" altLang="ja-JP" dirty="0" smtClean="0">
                <a:solidFill>
                  <a:srgbClr val="4D4D4D"/>
                </a:solidFill>
                <a:latin typeface="+mn-lt"/>
                <a:ea typeface="+mn-ea"/>
              </a:rPr>
              <a:t>elfen bei Handlungsentscheidungen</a:t>
            </a:r>
            <a:endParaRPr lang="de-DE" altLang="ja-JP" dirty="0">
              <a:solidFill>
                <a:srgbClr val="4D4D4D"/>
              </a:solidFill>
              <a:latin typeface="+mn-lt"/>
              <a:ea typeface="+mn-ea"/>
            </a:endParaRPr>
          </a:p>
          <a:p>
            <a:pPr marL="720000" indent="-720000" eaLnBrk="1" hangingPunct="1">
              <a:lnSpc>
                <a:spcPct val="150000"/>
              </a:lnSpc>
              <a:spcBef>
                <a:spcPts val="0"/>
              </a:spcBef>
              <a:buClr>
                <a:srgbClr val="97C01E"/>
              </a:buClr>
              <a:buSzPct val="120000"/>
              <a:buBlip>
                <a:blip r:embed="rId3"/>
              </a:buBlip>
            </a:pPr>
            <a:r>
              <a:rPr lang="de-DE" altLang="ja-JP" dirty="0">
                <a:solidFill>
                  <a:srgbClr val="4D4D4D"/>
                </a:solidFill>
                <a:latin typeface="+mn-lt"/>
                <a:ea typeface="+mn-ea"/>
              </a:rPr>
              <a:t>s</a:t>
            </a:r>
            <a:r>
              <a:rPr lang="de-DE" altLang="ja-JP" dirty="0" smtClean="0">
                <a:solidFill>
                  <a:srgbClr val="4D4D4D"/>
                </a:solidFill>
                <a:latin typeface="+mn-lt"/>
                <a:ea typeface="+mn-ea"/>
              </a:rPr>
              <a:t>ind oft gesellschaftlich vorgegeben</a:t>
            </a:r>
            <a:endParaRPr lang="de-DE" altLang="ja-JP" dirty="0">
              <a:solidFill>
                <a:srgbClr val="4D4D4D"/>
              </a:solidFill>
              <a:latin typeface="+mn-lt"/>
              <a:ea typeface="+mn-ea"/>
            </a:endParaRPr>
          </a:p>
          <a:p>
            <a:pPr marL="720000" indent="-720000" eaLnBrk="1" hangingPunct="1">
              <a:lnSpc>
                <a:spcPct val="150000"/>
              </a:lnSpc>
              <a:spcBef>
                <a:spcPts val="0"/>
              </a:spcBef>
              <a:buClr>
                <a:srgbClr val="97C01E"/>
              </a:buClr>
              <a:buSzPct val="120000"/>
              <a:buBlip>
                <a:blip r:embed="rId3"/>
              </a:buBlip>
            </a:pPr>
            <a:r>
              <a:rPr lang="de-DE" altLang="ja-JP" dirty="0">
                <a:solidFill>
                  <a:srgbClr val="4D4D4D"/>
                </a:solidFill>
                <a:latin typeface="+mn-lt"/>
                <a:ea typeface="+mn-ea"/>
              </a:rPr>
              <a:t>setzen die </a:t>
            </a:r>
            <a:r>
              <a:rPr lang="de-DE" altLang="ja-JP" dirty="0" smtClean="0">
                <a:solidFill>
                  <a:srgbClr val="4D4D4D"/>
                </a:solidFill>
                <a:latin typeface="+mn-lt"/>
                <a:ea typeface="+mn-ea"/>
              </a:rPr>
              <a:t>„Rosa Brille“ </a:t>
            </a:r>
            <a:r>
              <a:rPr lang="de-DE" altLang="ja-JP" dirty="0">
                <a:solidFill>
                  <a:srgbClr val="4D4D4D"/>
                </a:solidFill>
                <a:latin typeface="+mn-lt"/>
                <a:ea typeface="+mn-ea"/>
              </a:rPr>
              <a:t>auf</a:t>
            </a:r>
          </a:p>
        </p:txBody>
      </p:sp>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20075" t="32151" r="50000" b="29000"/>
          <a:stretch/>
        </p:blipFill>
        <p:spPr>
          <a:xfrm>
            <a:off x="289074" y="260648"/>
            <a:ext cx="802516" cy="781397"/>
          </a:xfrm>
          <a:prstGeom prst="rect">
            <a:avLst/>
          </a:prstGeom>
        </p:spPr>
      </p:pic>
      <p:sp>
        <p:nvSpPr>
          <p:cNvPr id="11" name="Textplatzhalter 2"/>
          <p:cNvSpPr>
            <a:spLocks noGrp="1"/>
          </p:cNvSpPr>
          <p:nvPr>
            <p:ph type="body" sz="quarter" idx="4294967295"/>
          </p:nvPr>
        </p:nvSpPr>
        <p:spPr>
          <a:xfrm>
            <a:off x="1391080" y="680646"/>
            <a:ext cx="7225200" cy="374949"/>
          </a:xfrm>
          <a:prstGeom prst="rect">
            <a:avLst/>
          </a:prstGeom>
        </p:spPr>
        <p:txBody>
          <a:bodyPr>
            <a:normAutofit fontScale="92500" lnSpcReduction="10000"/>
          </a:bodyPr>
          <a:lstStyle/>
          <a:p>
            <a:pPr marL="0" indent="0">
              <a:buNone/>
            </a:pPr>
            <a:r>
              <a:rPr lang="de-DE" sz="1900" dirty="0" smtClean="0">
                <a:solidFill>
                  <a:schemeClr val="accent1"/>
                </a:solidFill>
              </a:rPr>
              <a:t>Schubladendenken</a:t>
            </a: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DIVERSITY IST DIMENSIONENVIELFALT</a:t>
            </a:r>
            <a:endParaRPr lang="de-DE" dirty="0">
              <a:solidFill>
                <a:srgbClr val="4D4D4D"/>
              </a:solidFill>
            </a:endParaRPr>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2" name="Grafik 1"/>
          <p:cNvPicPr>
            <a:picLocks noChangeAspect="1"/>
          </p:cNvPicPr>
          <p:nvPr/>
        </p:nvPicPr>
        <p:blipFill rotWithShape="1">
          <a:blip r:embed="rId5" cstate="print">
            <a:extLst>
              <a:ext uri="{28A0092B-C50C-407E-A947-70E740481C1C}">
                <a14:useLocalDpi xmlns:a14="http://schemas.microsoft.com/office/drawing/2010/main" val="0"/>
              </a:ext>
            </a:extLst>
          </a:blip>
          <a:srcRect l="36613" t="15350" r="35825" b="16400"/>
          <a:stretch/>
        </p:blipFill>
        <p:spPr>
          <a:xfrm>
            <a:off x="8616280" y="1525258"/>
            <a:ext cx="2520280" cy="4680520"/>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13</a:t>
            </a:fld>
            <a:endParaRPr lang="de-DE" dirty="0"/>
          </a:p>
        </p:txBody>
      </p:sp>
    </p:spTree>
    <p:extLst>
      <p:ext uri="{BB962C8B-B14F-4D97-AF65-F5344CB8AC3E}">
        <p14:creationId xmlns:p14="http://schemas.microsoft.com/office/powerpoint/2010/main" val="2815388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20075" t="32151" r="50000" b="29000"/>
          <a:stretch/>
        </p:blipFill>
        <p:spPr>
          <a:xfrm>
            <a:off x="289074" y="260648"/>
            <a:ext cx="802516" cy="781397"/>
          </a:xfrm>
          <a:prstGeom prst="rect">
            <a:avLst/>
          </a:prstGeom>
        </p:spPr>
      </p:pic>
      <p:sp>
        <p:nvSpPr>
          <p:cNvPr id="11" name="Textplatzhalter 2"/>
          <p:cNvSpPr>
            <a:spLocks noGrp="1"/>
          </p:cNvSpPr>
          <p:nvPr>
            <p:ph type="body" sz="quarter" idx="4294967295"/>
          </p:nvPr>
        </p:nvSpPr>
        <p:spPr>
          <a:xfrm>
            <a:off x="1391080" y="680646"/>
            <a:ext cx="7225200" cy="374949"/>
          </a:xfrm>
          <a:prstGeom prst="rect">
            <a:avLst/>
          </a:prstGeom>
        </p:spPr>
        <p:txBody>
          <a:bodyPr>
            <a:normAutofit fontScale="92500" lnSpcReduction="10000"/>
          </a:bodyPr>
          <a:lstStyle/>
          <a:p>
            <a:pPr marL="0" indent="0">
              <a:buNone/>
            </a:pPr>
            <a:r>
              <a:rPr lang="de-DE" sz="1900" dirty="0" err="1" smtClean="0">
                <a:solidFill>
                  <a:schemeClr val="accent1"/>
                </a:solidFill>
              </a:rPr>
              <a:t>Self</a:t>
            </a:r>
            <a:r>
              <a:rPr lang="de-DE" sz="1900" dirty="0" smtClean="0">
                <a:solidFill>
                  <a:schemeClr val="accent1"/>
                </a:solidFill>
              </a:rPr>
              <a:t> </a:t>
            </a:r>
            <a:r>
              <a:rPr lang="de-DE" sz="1900" dirty="0" err="1" smtClean="0">
                <a:solidFill>
                  <a:schemeClr val="accent1"/>
                </a:solidFill>
              </a:rPr>
              <a:t>Coning</a:t>
            </a: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DIVERSITY IST DIMENSIONENVIELFALT</a:t>
            </a:r>
            <a:endParaRPr lang="de-DE" dirty="0">
              <a:solidFill>
                <a:srgbClr val="4D4D4D"/>
              </a:solidFill>
            </a:endParaRPr>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14</a:t>
            </a:fld>
            <a:endParaRPr lang="de-DE"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2063" y="1052736"/>
            <a:ext cx="7894378" cy="4730562"/>
          </a:xfrm>
          <a:prstGeom prst="rect">
            <a:avLst/>
          </a:prstGeom>
        </p:spPr>
      </p:pic>
    </p:spTree>
    <p:extLst>
      <p:ext uri="{BB962C8B-B14F-4D97-AF65-F5344CB8AC3E}">
        <p14:creationId xmlns:p14="http://schemas.microsoft.com/office/powerpoint/2010/main" val="1968907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unten 8"/>
          <p:cNvSpPr/>
          <p:nvPr/>
        </p:nvSpPr>
        <p:spPr bwMode="auto">
          <a:xfrm rot="16200000">
            <a:off x="5513769" y="3038949"/>
            <a:ext cx="630402" cy="850037"/>
          </a:xfrm>
          <a:prstGeom prst="downArrow">
            <a:avLst/>
          </a:prstGeom>
          <a:solidFill>
            <a:schemeClr val="accent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dirty="0">
              <a:latin typeface="Calibri" pitchFamily="34" charset="0"/>
            </a:endParaRPr>
          </a:p>
        </p:txBody>
      </p:sp>
      <p:pic>
        <p:nvPicPr>
          <p:cNvPr id="13" name="Grafik 12"/>
          <p:cNvPicPr>
            <a:picLocks noChangeAspect="1"/>
          </p:cNvPicPr>
          <p:nvPr/>
        </p:nvPicPr>
        <p:blipFill>
          <a:blip r:embed="rId3">
            <a:lum bright="-20000" contrast="40000"/>
          </a:blip>
          <a:stretch>
            <a:fillRect/>
          </a:stretch>
        </p:blipFill>
        <p:spPr>
          <a:xfrm>
            <a:off x="3355241" y="1688026"/>
            <a:ext cx="5477063" cy="4045230"/>
          </a:xfrm>
          <a:prstGeom prst="rect">
            <a:avLst/>
          </a:prstGeom>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20075" t="32151" r="50000" b="29000"/>
          <a:stretch/>
        </p:blipFill>
        <p:spPr>
          <a:xfrm>
            <a:off x="289074" y="260648"/>
            <a:ext cx="802516" cy="781397"/>
          </a:xfrm>
          <a:prstGeom prst="rect">
            <a:avLst/>
          </a:prstGeom>
        </p:spPr>
      </p:pic>
      <p:sp>
        <p:nvSpPr>
          <p:cNvPr id="11"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Inklusion </a:t>
            </a:r>
            <a:r>
              <a:rPr lang="de-DE" dirty="0">
                <a:solidFill>
                  <a:schemeClr val="accent1"/>
                </a:solidFill>
              </a:rPr>
              <a:t>≠ </a:t>
            </a:r>
            <a:r>
              <a:rPr lang="de-DE" dirty="0" smtClean="0">
                <a:solidFill>
                  <a:schemeClr val="accent1"/>
                </a:solidFill>
              </a:rPr>
              <a:t>Integration</a:t>
            </a: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DIVERSITY IST DIMENSIONENVIELFALT</a:t>
            </a:r>
            <a:endParaRPr lang="de-DE" dirty="0">
              <a:solidFill>
                <a:srgbClr val="4D4D4D"/>
              </a:solidFill>
            </a:endParaRPr>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15</a:t>
            </a:fld>
            <a:endParaRPr lang="de-DE" dirty="0"/>
          </a:p>
        </p:txBody>
      </p:sp>
    </p:spTree>
    <p:extLst>
      <p:ext uri="{BB962C8B-B14F-4D97-AF65-F5344CB8AC3E}">
        <p14:creationId xmlns:p14="http://schemas.microsoft.com/office/powerpoint/2010/main" val="84868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solidFill>
                  <a:srgbClr val="4D4D4D"/>
                </a:solidFill>
              </a:rPr>
              <a:t>INHALT &amp; ABLAUF</a:t>
            </a:r>
            <a:endParaRPr lang="de-DE" dirty="0">
              <a:solidFill>
                <a:srgbClr val="4D4D4D"/>
              </a:solidFill>
            </a:endParaRPr>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solidFill>
                  <a:srgbClr val="4D4D4D"/>
                </a:solidFill>
              </a:rPr>
              <a:t>Einleitung</a:t>
            </a:r>
            <a:endParaRPr lang="de-DE" sz="2000" dirty="0">
              <a:solidFill>
                <a:srgbClr val="4D4D4D"/>
              </a:solidFill>
            </a:endParaRPr>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solidFill>
                  <a:srgbClr val="4D4D4D"/>
                </a:solidFill>
              </a:rPr>
              <a:t>Dimensionenvielfalt</a:t>
            </a:r>
            <a:endParaRPr lang="de-DE" sz="2000" dirty="0">
              <a:solidFill>
                <a:srgbClr val="4D4D4D"/>
              </a:solidFill>
            </a:endParaRPr>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solidFill>
                  <a:srgbClr val="4D4D4D"/>
                </a:solidFill>
              </a:rPr>
              <a:t>Dimension Gender</a:t>
            </a:r>
            <a:endParaRPr lang="de-DE" sz="2000" dirty="0">
              <a:solidFill>
                <a:srgbClr val="4D4D4D"/>
              </a:solidFill>
            </a:endParaRPr>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solidFill>
                  <a:srgbClr val="4D4D4D"/>
                </a:solidFill>
              </a:rPr>
              <a:t>Dimension Ethnie</a:t>
            </a:r>
            <a:endParaRPr lang="de-DE" sz="2000" dirty="0">
              <a:solidFill>
                <a:srgbClr val="4D4D4D"/>
              </a:solidFill>
            </a:endParaRPr>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solidFill>
                  <a:srgbClr val="4D4D4D"/>
                </a:solidFill>
              </a:rPr>
              <a:t>Dimension Alter</a:t>
            </a:r>
            <a:endParaRPr lang="de-DE" sz="2000" dirty="0">
              <a:solidFill>
                <a:srgbClr val="4D4D4D"/>
              </a:solidFill>
            </a:endParaRPr>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solidFill>
                  <a:srgbClr val="4D4D4D"/>
                </a:solidFill>
              </a:rPr>
              <a:t>w</a:t>
            </a:r>
            <a:r>
              <a:rPr lang="de-DE" sz="2000" dirty="0" smtClean="0">
                <a:solidFill>
                  <a:srgbClr val="4D4D4D"/>
                </a:solidFill>
              </a:rPr>
              <a:t>irtschaftliche Relevanz</a:t>
            </a:r>
            <a:endParaRPr lang="de-DE" sz="2000" dirty="0">
              <a:solidFill>
                <a:srgbClr val="4D4D4D"/>
              </a:solidFill>
            </a:endParaRPr>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solidFill>
                  <a:srgbClr val="4D4D4D"/>
                </a:solidFill>
              </a:rPr>
              <a:t>Abschluss</a:t>
            </a:r>
            <a:endParaRPr lang="de-DE" sz="2000" dirty="0">
              <a:solidFill>
                <a:srgbClr val="4D4D4D"/>
              </a:solidFill>
            </a:endParaRPr>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solidFill>
                  <a:srgbClr val="4D4D4D"/>
                </a:solidFill>
              </a:rPr>
              <a:t>Dimension Behinderung</a:t>
            </a:r>
            <a:endParaRPr lang="de-DE" sz="2000" dirty="0">
              <a:solidFill>
                <a:srgbClr val="4D4D4D"/>
              </a:solidFill>
            </a:endParaRPr>
          </a:p>
        </p:txBody>
      </p:sp>
      <p:sp>
        <p:nvSpPr>
          <p:cNvPr id="86" name="Ellipse 4"/>
          <p:cNvSpPr/>
          <p:nvPr/>
        </p:nvSpPr>
        <p:spPr>
          <a:xfrm>
            <a:off x="9834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983432"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55920"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6600056"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9372544" y="3861048"/>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1580789"/>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65642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16</a:t>
            </a:fld>
            <a:endParaRPr lang="de-DE" dirty="0"/>
          </a:p>
        </p:txBody>
      </p:sp>
    </p:spTree>
    <p:extLst>
      <p:ext uri="{BB962C8B-B14F-4D97-AF65-F5344CB8AC3E}">
        <p14:creationId xmlns:p14="http://schemas.microsoft.com/office/powerpoint/2010/main" val="53794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2" name="Inhaltsplatzhalter 1"/>
          <p:cNvSpPr>
            <a:spLocks noGrp="1"/>
          </p:cNvSpPr>
          <p:nvPr>
            <p:ph idx="1"/>
          </p:nvPr>
        </p:nvSpPr>
        <p:spPr>
          <a:xfrm>
            <a:off x="623393" y="1844824"/>
            <a:ext cx="9073008" cy="4824536"/>
          </a:xfrm>
        </p:spPr>
        <p:txBody>
          <a:bodyPr/>
          <a:lstStyle/>
          <a:p>
            <a:pPr marL="720000" indent="-720000">
              <a:spcAft>
                <a:spcPts val="1200"/>
              </a:spcAft>
              <a:buSzPct val="300000"/>
              <a:buBlip>
                <a:blip r:embed="rId4"/>
              </a:buBlip>
            </a:pPr>
            <a:r>
              <a:rPr lang="de-DE" b="1" dirty="0" smtClean="0">
                <a:solidFill>
                  <a:schemeClr val="accent1"/>
                </a:solidFill>
              </a:rPr>
              <a:t>Fairness </a:t>
            </a:r>
            <a:r>
              <a:rPr lang="de-DE" b="1" dirty="0">
                <a:solidFill>
                  <a:schemeClr val="accent1"/>
                </a:solidFill>
              </a:rPr>
              <a:t>und </a:t>
            </a:r>
            <a:r>
              <a:rPr lang="de-DE" b="1" dirty="0" smtClean="0">
                <a:solidFill>
                  <a:schemeClr val="accent1"/>
                </a:solidFill>
              </a:rPr>
              <a:t>Antidiskriminierung</a:t>
            </a:r>
            <a:r>
              <a:rPr lang="de-DE" dirty="0">
                <a:solidFill>
                  <a:srgbClr val="4D4D4D"/>
                </a:solidFill>
              </a:rPr>
              <a:t/>
            </a:r>
            <a:br>
              <a:rPr lang="de-DE" dirty="0">
                <a:solidFill>
                  <a:srgbClr val="4D4D4D"/>
                </a:solidFill>
              </a:rPr>
            </a:br>
            <a:r>
              <a:rPr lang="de-DE" dirty="0" smtClean="0">
                <a:solidFill>
                  <a:srgbClr val="4D4D4D"/>
                </a:solidFill>
              </a:rPr>
              <a:t>rechtliche </a:t>
            </a:r>
            <a:r>
              <a:rPr lang="de-DE" dirty="0">
                <a:solidFill>
                  <a:srgbClr val="4D4D4D"/>
                </a:solidFill>
              </a:rPr>
              <a:t>Grundlagenschaffung und auferlegte Erfüllung, später auch Imagegewinn und </a:t>
            </a:r>
            <a:r>
              <a:rPr lang="de-DE" dirty="0" smtClean="0">
                <a:solidFill>
                  <a:srgbClr val="4D4D4D"/>
                </a:solidFill>
              </a:rPr>
              <a:t>Profilierung</a:t>
            </a:r>
          </a:p>
          <a:p>
            <a:pPr marL="720000" indent="-720000">
              <a:spcAft>
                <a:spcPts val="1200"/>
              </a:spcAft>
              <a:buSzPct val="300000"/>
              <a:buBlip>
                <a:blip r:embed="rId5"/>
              </a:buBlip>
            </a:pPr>
            <a:r>
              <a:rPr lang="de-DE" b="1" dirty="0" smtClean="0">
                <a:solidFill>
                  <a:schemeClr val="accent1"/>
                </a:solidFill>
              </a:rPr>
              <a:t>Zugang </a:t>
            </a:r>
            <a:r>
              <a:rPr lang="de-DE" b="1" dirty="0">
                <a:solidFill>
                  <a:schemeClr val="accent1"/>
                </a:solidFill>
              </a:rPr>
              <a:t>und </a:t>
            </a:r>
            <a:r>
              <a:rPr lang="de-DE" b="1" dirty="0" smtClean="0">
                <a:solidFill>
                  <a:schemeClr val="accent1"/>
                </a:solidFill>
              </a:rPr>
              <a:t>Legitimität</a:t>
            </a:r>
            <a:r>
              <a:rPr lang="de-DE" b="1" dirty="0" smtClean="0">
                <a:solidFill>
                  <a:srgbClr val="4D4D4D"/>
                </a:solidFill>
              </a:rPr>
              <a:t/>
            </a:r>
            <a:br>
              <a:rPr lang="de-DE" b="1" dirty="0" smtClean="0">
                <a:solidFill>
                  <a:srgbClr val="4D4D4D"/>
                </a:solidFill>
              </a:rPr>
            </a:br>
            <a:r>
              <a:rPr lang="de-DE" dirty="0" smtClean="0">
                <a:solidFill>
                  <a:srgbClr val="4D4D4D"/>
                </a:solidFill>
              </a:rPr>
              <a:t>Abbildung </a:t>
            </a:r>
            <a:r>
              <a:rPr lang="de-DE" dirty="0">
                <a:solidFill>
                  <a:srgbClr val="4D4D4D"/>
                </a:solidFill>
              </a:rPr>
              <a:t>der Vielfalt der Kunden in der </a:t>
            </a:r>
            <a:r>
              <a:rPr lang="de-DE" dirty="0" err="1">
                <a:solidFill>
                  <a:srgbClr val="4D4D4D"/>
                </a:solidFill>
              </a:rPr>
              <a:t>Mitarbeitendenstruktur</a:t>
            </a:r>
            <a:r>
              <a:rPr lang="de-DE" dirty="0">
                <a:solidFill>
                  <a:srgbClr val="4D4D4D"/>
                </a:solidFill>
              </a:rPr>
              <a:t> soll </a:t>
            </a:r>
            <a:r>
              <a:rPr lang="de-DE" dirty="0" smtClean="0">
                <a:solidFill>
                  <a:srgbClr val="4D4D4D"/>
                </a:solidFill>
              </a:rPr>
              <a:t>besseren </a:t>
            </a:r>
            <a:r>
              <a:rPr lang="de-DE" dirty="0">
                <a:solidFill>
                  <a:srgbClr val="4D4D4D"/>
                </a:solidFill>
              </a:rPr>
              <a:t>Zugang zu Wissen über die Kunden und damit Wettbewerbsvorteile </a:t>
            </a:r>
            <a:r>
              <a:rPr lang="de-DE" dirty="0" smtClean="0">
                <a:solidFill>
                  <a:srgbClr val="4D4D4D"/>
                </a:solidFill>
              </a:rPr>
              <a:t>verschaffen</a:t>
            </a:r>
            <a:endParaRPr lang="de-DE" dirty="0">
              <a:solidFill>
                <a:srgbClr val="4D4D4D"/>
              </a:solidFill>
            </a:endParaRPr>
          </a:p>
          <a:p>
            <a:pPr marL="720000" indent="-720000">
              <a:spcAft>
                <a:spcPts val="1200"/>
              </a:spcAft>
              <a:buSzPct val="300000"/>
              <a:buBlip>
                <a:blip r:embed="rId6"/>
              </a:buBlip>
            </a:pPr>
            <a:r>
              <a:rPr lang="de-DE" b="1" dirty="0" smtClean="0">
                <a:solidFill>
                  <a:schemeClr val="accent1"/>
                </a:solidFill>
              </a:rPr>
              <a:t>Effizienz- </a:t>
            </a:r>
            <a:r>
              <a:rPr lang="de-DE" b="1" dirty="0">
                <a:solidFill>
                  <a:schemeClr val="accent1"/>
                </a:solidFill>
              </a:rPr>
              <a:t>und Lernfähigkeit </a:t>
            </a:r>
            <a:r>
              <a:rPr lang="de-DE" dirty="0">
                <a:solidFill>
                  <a:srgbClr val="4D4D4D"/>
                </a:solidFill>
              </a:rPr>
              <a:t/>
            </a:r>
            <a:br>
              <a:rPr lang="de-DE" dirty="0">
                <a:solidFill>
                  <a:srgbClr val="4D4D4D"/>
                </a:solidFill>
              </a:rPr>
            </a:br>
            <a:r>
              <a:rPr lang="de-DE" dirty="0" smtClean="0">
                <a:solidFill>
                  <a:srgbClr val="4D4D4D"/>
                </a:solidFill>
              </a:rPr>
              <a:t>Intensivierung </a:t>
            </a:r>
            <a:r>
              <a:rPr lang="de-DE" dirty="0">
                <a:solidFill>
                  <a:srgbClr val="4D4D4D"/>
                </a:solidFill>
              </a:rPr>
              <a:t>der Wissens- und Perspektivenvielfalt in allen Prozessen durch systematische Schaffung von Vielfalt in der </a:t>
            </a:r>
            <a:r>
              <a:rPr lang="de-DE" dirty="0" err="1" smtClean="0">
                <a:solidFill>
                  <a:srgbClr val="4D4D4D"/>
                </a:solidFill>
              </a:rPr>
              <a:t>Mitarbeitendenstruktur</a:t>
            </a:r>
            <a:endParaRPr lang="de-DE" dirty="0">
              <a:solidFill>
                <a:srgbClr val="4D4D4D"/>
              </a:solidFill>
            </a:endParaRPr>
          </a:p>
          <a:p>
            <a:pPr marL="720000" indent="-720000">
              <a:buSzPct val="300000"/>
              <a:buBlip>
                <a:blip r:embed="rId7"/>
              </a:buBlip>
            </a:pPr>
            <a:r>
              <a:rPr lang="de-DE" b="1" dirty="0" smtClean="0">
                <a:solidFill>
                  <a:schemeClr val="accent1"/>
                </a:solidFill>
              </a:rPr>
              <a:t>Unverzichtbarkeit</a:t>
            </a:r>
            <a:r>
              <a:rPr lang="de-DE" dirty="0">
                <a:solidFill>
                  <a:srgbClr val="4D4D4D"/>
                </a:solidFill>
              </a:rPr>
              <a:t/>
            </a:r>
            <a:br>
              <a:rPr lang="de-DE" dirty="0">
                <a:solidFill>
                  <a:srgbClr val="4D4D4D"/>
                </a:solidFill>
              </a:rPr>
            </a:br>
            <a:r>
              <a:rPr lang="de-DE" dirty="0" smtClean="0">
                <a:solidFill>
                  <a:srgbClr val="4D4D4D"/>
                </a:solidFill>
              </a:rPr>
              <a:t>Unternehmen </a:t>
            </a:r>
            <a:r>
              <a:rPr lang="de-DE" dirty="0">
                <a:solidFill>
                  <a:srgbClr val="4D4D4D"/>
                </a:solidFill>
              </a:rPr>
              <a:t>und Kundschaft sind heute per se schon vielfältig, </a:t>
            </a:r>
            <a:r>
              <a:rPr lang="de-DE" dirty="0" err="1">
                <a:solidFill>
                  <a:srgbClr val="4D4D4D"/>
                </a:solidFill>
              </a:rPr>
              <a:t>Diversity</a:t>
            </a:r>
            <a:r>
              <a:rPr lang="de-DE" dirty="0">
                <a:solidFill>
                  <a:srgbClr val="4D4D4D"/>
                </a:solidFill>
              </a:rPr>
              <a:t> </a:t>
            </a:r>
            <a:r>
              <a:rPr lang="de-DE" dirty="0" err="1">
                <a:solidFill>
                  <a:srgbClr val="4D4D4D"/>
                </a:solidFill>
              </a:rPr>
              <a:t>Mangement</a:t>
            </a:r>
            <a:r>
              <a:rPr lang="de-DE" dirty="0">
                <a:solidFill>
                  <a:srgbClr val="4D4D4D"/>
                </a:solidFill>
              </a:rPr>
              <a:t> ist keine Option mehr, sondern </a:t>
            </a:r>
            <a:r>
              <a:rPr lang="de-DE" dirty="0" smtClean="0">
                <a:solidFill>
                  <a:srgbClr val="4D4D4D"/>
                </a:solidFill>
              </a:rPr>
              <a:t>notwendig</a:t>
            </a:r>
            <a:endParaRPr lang="de-DE" dirty="0">
              <a:solidFill>
                <a:srgbClr val="4D4D4D"/>
              </a:solidFill>
            </a:endParaRPr>
          </a:p>
        </p:txBody>
      </p:sp>
      <p:sp>
        <p:nvSpPr>
          <p:cNvPr id="11"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Entwicklung </a:t>
            </a:r>
            <a:r>
              <a:rPr lang="de-DE" dirty="0">
                <a:solidFill>
                  <a:schemeClr val="accent1"/>
                </a:solidFill>
              </a:rPr>
              <a:t>des </a:t>
            </a:r>
            <a:r>
              <a:rPr lang="de-DE" dirty="0" err="1" smtClean="0">
                <a:solidFill>
                  <a:schemeClr val="accent1"/>
                </a:solidFill>
              </a:rPr>
              <a:t>Diversity</a:t>
            </a:r>
            <a:r>
              <a:rPr lang="de-DE" dirty="0" smtClean="0">
                <a:solidFill>
                  <a:schemeClr val="accent1"/>
                </a:solidFill>
              </a:rPr>
              <a:t>-Managements</a:t>
            </a: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17</a:t>
            </a:fld>
            <a:endParaRPr lang="de-DE" dirty="0"/>
          </a:p>
        </p:txBody>
      </p:sp>
    </p:spTree>
    <p:extLst>
      <p:ext uri="{BB962C8B-B14F-4D97-AF65-F5344CB8AC3E}">
        <p14:creationId xmlns:p14="http://schemas.microsoft.com/office/powerpoint/2010/main" val="126513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2" name="Inhaltsplatzhalter 1"/>
          <p:cNvSpPr>
            <a:spLocks noGrp="1"/>
          </p:cNvSpPr>
          <p:nvPr>
            <p:ph idx="1"/>
          </p:nvPr>
        </p:nvSpPr>
        <p:spPr>
          <a:xfrm>
            <a:off x="335360" y="1772816"/>
            <a:ext cx="11905323" cy="1313921"/>
          </a:xfrm>
        </p:spPr>
        <p:txBody>
          <a:bodyPr>
            <a:noAutofit/>
          </a:bodyPr>
          <a:lstStyle/>
          <a:p>
            <a:pPr>
              <a:buClr>
                <a:srgbClr val="97C01E"/>
              </a:buClr>
              <a:buSzPct val="200000"/>
              <a:buBlip>
                <a:blip r:embed="rId4"/>
              </a:buBlip>
            </a:pPr>
            <a:r>
              <a:rPr lang="de-DE" dirty="0">
                <a:solidFill>
                  <a:srgbClr val="4D4D4D"/>
                </a:solidFill>
              </a:rPr>
              <a:t>s</a:t>
            </a:r>
            <a:r>
              <a:rPr lang="de-DE" dirty="0" smtClean="0">
                <a:solidFill>
                  <a:srgbClr val="4D4D4D"/>
                </a:solidFill>
              </a:rPr>
              <a:t>eit 2006 Initiative zur Förderung von Anerkennung</a:t>
            </a:r>
            <a:r>
              <a:rPr lang="de-DE" dirty="0">
                <a:solidFill>
                  <a:srgbClr val="4D4D4D"/>
                </a:solidFill>
              </a:rPr>
              <a:t>, Wertschätzung und Einbeziehung </a:t>
            </a:r>
            <a:r>
              <a:rPr lang="de-DE" dirty="0" smtClean="0">
                <a:solidFill>
                  <a:srgbClr val="4D4D4D"/>
                </a:solidFill>
              </a:rPr>
              <a:t>von Vielfalt</a:t>
            </a:r>
            <a:endParaRPr lang="de-DE" dirty="0">
              <a:solidFill>
                <a:srgbClr val="4D4D4D"/>
              </a:solidFill>
            </a:endParaRPr>
          </a:p>
          <a:p>
            <a:pPr>
              <a:buClr>
                <a:srgbClr val="97C01E"/>
              </a:buClr>
              <a:buSzPct val="200000"/>
              <a:buBlip>
                <a:blip r:embed="rId4"/>
              </a:buBlip>
            </a:pPr>
            <a:r>
              <a:rPr lang="de-DE" dirty="0" smtClean="0">
                <a:solidFill>
                  <a:srgbClr val="4D4D4D"/>
                </a:solidFill>
              </a:rPr>
              <a:t>ca</a:t>
            </a:r>
            <a:r>
              <a:rPr lang="de-DE" dirty="0">
                <a:solidFill>
                  <a:srgbClr val="4D4D4D"/>
                </a:solidFill>
              </a:rPr>
              <a:t>. 3400 Unternehmen </a:t>
            </a:r>
            <a:r>
              <a:rPr lang="de-DE" dirty="0" smtClean="0">
                <a:solidFill>
                  <a:srgbClr val="4D4D4D"/>
                </a:solidFill>
              </a:rPr>
              <a:t>/ 13,3 </a:t>
            </a:r>
            <a:r>
              <a:rPr lang="de-DE" dirty="0">
                <a:solidFill>
                  <a:srgbClr val="4D4D4D"/>
                </a:solidFill>
              </a:rPr>
              <a:t>Millionen </a:t>
            </a:r>
            <a:r>
              <a:rPr lang="de-DE" dirty="0" smtClean="0">
                <a:solidFill>
                  <a:srgbClr val="4D4D4D"/>
                </a:solidFill>
              </a:rPr>
              <a:t>Beschäftigte</a:t>
            </a:r>
          </a:p>
          <a:p>
            <a:pPr>
              <a:buClr>
                <a:srgbClr val="97C01E"/>
              </a:buClr>
              <a:buSzPct val="200000"/>
              <a:buBlip>
                <a:blip r:embed="rId4"/>
              </a:buBlip>
            </a:pPr>
            <a:r>
              <a:rPr lang="de-DE" dirty="0" smtClean="0">
                <a:solidFill>
                  <a:srgbClr val="4D4D4D"/>
                </a:solidFill>
              </a:rPr>
              <a:t>Urkunden, Deutscher </a:t>
            </a:r>
            <a:r>
              <a:rPr lang="de-DE" dirty="0" err="1" smtClean="0">
                <a:solidFill>
                  <a:srgbClr val="4D4D4D"/>
                </a:solidFill>
              </a:rPr>
              <a:t>Diversity</a:t>
            </a:r>
            <a:r>
              <a:rPr lang="de-DE" dirty="0" smtClean="0">
                <a:solidFill>
                  <a:srgbClr val="4D4D4D"/>
                </a:solidFill>
              </a:rPr>
              <a:t>-Tag, Konferenz DIVERSITY, Inklusionspreis, Leitfäden </a:t>
            </a:r>
            <a:r>
              <a:rPr lang="de-DE" dirty="0" err="1" smtClean="0">
                <a:solidFill>
                  <a:srgbClr val="4D4D4D"/>
                </a:solidFill>
              </a:rPr>
              <a:t>Diversity</a:t>
            </a:r>
            <a:r>
              <a:rPr lang="de-DE" dirty="0" smtClean="0">
                <a:solidFill>
                  <a:srgbClr val="4D4D4D"/>
                </a:solidFill>
              </a:rPr>
              <a:t> </a:t>
            </a:r>
            <a:r>
              <a:rPr lang="de-DE" dirty="0">
                <a:solidFill>
                  <a:srgbClr val="4D4D4D"/>
                </a:solidFill>
              </a:rPr>
              <a:t>Management</a:t>
            </a:r>
          </a:p>
          <a:p>
            <a:pPr>
              <a:buSzPct val="200000"/>
              <a:buBlip>
                <a:blip r:embed="rId4"/>
              </a:buBlip>
            </a:pPr>
            <a:endParaRPr lang="de-DE" dirty="0">
              <a:solidFill>
                <a:srgbClr val="4D4D4D"/>
              </a:solidFill>
            </a:endParaRPr>
          </a:p>
        </p:txBody>
      </p:sp>
      <p:pic>
        <p:nvPicPr>
          <p:cNvPr id="7" name="Picture 2" descr="http://www.charta-der-vielfalt.de/fileadmin/templates/pix/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84" y="4005064"/>
            <a:ext cx="5632619"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charta-der-vielfalt.de/fileadmin/_processed_/0/8/csm_Charta-der-Vielfalt-Mitglieder-2019-April-WEB-LAY03_neu_1cbdb1862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008" y="3284984"/>
            <a:ext cx="5808646" cy="2657965"/>
          </a:xfrm>
          <a:prstGeom prst="rect">
            <a:avLst/>
          </a:prstGeom>
          <a:ln>
            <a:noFill/>
          </a:ln>
        </p:spPr>
        <p:style>
          <a:lnRef idx="2">
            <a:schemeClr val="dk1"/>
          </a:lnRef>
          <a:fillRef idx="1">
            <a:schemeClr val="lt1"/>
          </a:fillRef>
          <a:effectRef idx="0">
            <a:schemeClr val="dk1"/>
          </a:effectRef>
          <a:fontRef idx="minor">
            <a:schemeClr val="dk1"/>
          </a:fontRef>
        </p:style>
      </p:pic>
      <p:sp>
        <p:nvSpPr>
          <p:cNvPr id="12"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Unternehmensinitiative </a:t>
            </a:r>
            <a:r>
              <a:rPr lang="de-DE" dirty="0">
                <a:solidFill>
                  <a:schemeClr val="accent1"/>
                </a:solidFill>
              </a:rPr>
              <a:t>zur Förderung von </a:t>
            </a:r>
            <a:r>
              <a:rPr lang="de-DE" dirty="0" smtClean="0">
                <a:solidFill>
                  <a:schemeClr val="accent1"/>
                </a:solidFill>
              </a:rPr>
              <a:t>Vielfalt</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18</a:t>
            </a:fld>
            <a:endParaRPr lang="de-DE" dirty="0"/>
          </a:p>
        </p:txBody>
      </p:sp>
    </p:spTree>
    <p:extLst>
      <p:ext uri="{BB962C8B-B14F-4D97-AF65-F5344CB8AC3E}">
        <p14:creationId xmlns:p14="http://schemas.microsoft.com/office/powerpoint/2010/main" val="225607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pic>
        <p:nvPicPr>
          <p:cNvPr id="10" name="Grafik 9"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749" y="1443096"/>
            <a:ext cx="6550909" cy="4567183"/>
          </a:xfrm>
          <a:prstGeom prst="rect">
            <a:avLst/>
          </a:prstGeom>
        </p:spPr>
      </p:pic>
      <p:sp>
        <p:nvSpPr>
          <p:cNvPr id="12"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Ökonomische </a:t>
            </a:r>
            <a:r>
              <a:rPr lang="de-DE" dirty="0">
                <a:solidFill>
                  <a:schemeClr val="accent1"/>
                </a:solidFill>
              </a:rPr>
              <a:t>Motive: </a:t>
            </a:r>
            <a:r>
              <a:rPr lang="de-DE" dirty="0" smtClean="0">
                <a:solidFill>
                  <a:schemeClr val="accent1"/>
                </a:solidFill>
              </a:rPr>
              <a:t>Demografischer Wandel/Fachkräftemangel</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19</a:t>
            </a:fld>
            <a:endParaRPr lang="de-DE" dirty="0"/>
          </a:p>
        </p:txBody>
      </p:sp>
    </p:spTree>
    <p:extLst>
      <p:ext uri="{BB962C8B-B14F-4D97-AF65-F5344CB8AC3E}">
        <p14:creationId xmlns:p14="http://schemas.microsoft.com/office/powerpoint/2010/main" val="1335447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solidFill>
                  <a:srgbClr val="4D4D4D"/>
                </a:solidFill>
              </a:rPr>
              <a:t>INHALT &amp; ABLAUF</a:t>
            </a:r>
            <a:endParaRPr lang="de-DE" dirty="0">
              <a:solidFill>
                <a:srgbClr val="4D4D4D"/>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solidFill>
                  <a:srgbClr val="4D4D4D"/>
                </a:solidFill>
              </a:rPr>
              <a:t>Einleitung</a:t>
            </a:r>
            <a:endParaRPr lang="de-DE" sz="2000" dirty="0">
              <a:solidFill>
                <a:srgbClr val="4D4D4D"/>
              </a:solidFill>
            </a:endParaRPr>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solidFill>
                  <a:srgbClr val="4D4D4D"/>
                </a:solidFill>
              </a:rPr>
              <a:t>Dimensionenvielfalt</a:t>
            </a:r>
            <a:endParaRPr lang="de-DE" sz="2000" dirty="0">
              <a:solidFill>
                <a:srgbClr val="4D4D4D"/>
              </a:solidFill>
            </a:endParaRPr>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solidFill>
                  <a:srgbClr val="4D4D4D"/>
                </a:solidFill>
              </a:rPr>
              <a:t>Dimension Gender</a:t>
            </a:r>
            <a:endParaRPr lang="de-DE" sz="2000" dirty="0">
              <a:solidFill>
                <a:srgbClr val="4D4D4D"/>
              </a:solidFill>
            </a:endParaRPr>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solidFill>
                  <a:srgbClr val="4D4D4D"/>
                </a:solidFill>
              </a:rPr>
              <a:t>Dimension Ethnie</a:t>
            </a:r>
            <a:endParaRPr lang="de-DE" sz="2000" dirty="0">
              <a:solidFill>
                <a:srgbClr val="4D4D4D"/>
              </a:solidFill>
            </a:endParaRPr>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solidFill>
                  <a:srgbClr val="4D4D4D"/>
                </a:solidFill>
              </a:rPr>
              <a:t>Dimension Alter</a:t>
            </a:r>
            <a:endParaRPr lang="de-DE" sz="2000" dirty="0">
              <a:solidFill>
                <a:srgbClr val="4D4D4D"/>
              </a:solidFill>
            </a:endParaRPr>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solidFill>
                  <a:srgbClr val="4D4D4D"/>
                </a:solidFill>
              </a:rPr>
              <a:t>w</a:t>
            </a:r>
            <a:r>
              <a:rPr lang="de-DE" sz="2000" dirty="0" smtClean="0">
                <a:solidFill>
                  <a:srgbClr val="4D4D4D"/>
                </a:solidFill>
              </a:rPr>
              <a:t>irtschaftliche Relevanz</a:t>
            </a:r>
            <a:endParaRPr lang="de-DE" sz="2000" dirty="0">
              <a:solidFill>
                <a:srgbClr val="4D4D4D"/>
              </a:solidFill>
            </a:endParaRPr>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solidFill>
                  <a:srgbClr val="4D4D4D"/>
                </a:solidFill>
              </a:rPr>
              <a:t>Abschluss</a:t>
            </a:r>
            <a:endParaRPr lang="de-DE" sz="2000" dirty="0">
              <a:solidFill>
                <a:srgbClr val="4D4D4D"/>
              </a:solidFill>
            </a:endParaRPr>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solidFill>
                  <a:srgbClr val="4D4D4D"/>
                </a:solidFill>
              </a:rPr>
              <a:t>Dimension Behinderung</a:t>
            </a:r>
            <a:endParaRPr lang="de-DE" sz="2000" dirty="0">
              <a:solidFill>
                <a:srgbClr val="4D4D4D"/>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2</a:t>
            </a:fld>
            <a:endParaRPr lang="de-DE" dirty="0"/>
          </a:p>
        </p:txBody>
      </p:sp>
    </p:spTree>
    <p:extLst>
      <p:ext uri="{BB962C8B-B14F-4D97-AF65-F5344CB8AC3E}">
        <p14:creationId xmlns:p14="http://schemas.microsoft.com/office/powerpoint/2010/main" val="1359125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11" name="Textplatzhalter 2"/>
          <p:cNvSpPr>
            <a:spLocks noGrp="1"/>
          </p:cNvSpPr>
          <p:nvPr>
            <p:ph type="body" sz="quarter" idx="4294967295"/>
          </p:nvPr>
        </p:nvSpPr>
        <p:spPr>
          <a:xfrm>
            <a:off x="1391080" y="680647"/>
            <a:ext cx="9097408" cy="372090"/>
          </a:xfrm>
          <a:prstGeom prst="rect">
            <a:avLst/>
          </a:prstGeom>
        </p:spPr>
        <p:txBody>
          <a:bodyPr>
            <a:noAutofit/>
          </a:bodyPr>
          <a:lstStyle/>
          <a:p>
            <a:pPr marL="0" indent="0">
              <a:buNone/>
            </a:pPr>
            <a:r>
              <a:rPr lang="de-DE" dirty="0" err="1" smtClean="0">
                <a:solidFill>
                  <a:schemeClr val="accent1"/>
                </a:solidFill>
              </a:rPr>
              <a:t>Diversity</a:t>
            </a:r>
            <a:r>
              <a:rPr lang="de-DE" dirty="0" smtClean="0">
                <a:solidFill>
                  <a:schemeClr val="accent1"/>
                </a:solidFill>
              </a:rPr>
              <a:t> Management könnte bis zu 4 Millionen zusätzliche Arbeitskräfte aktivieren</a:t>
            </a: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13655" t="19112" r="42898" b="23596"/>
          <a:stretch/>
        </p:blipFill>
        <p:spPr>
          <a:xfrm>
            <a:off x="2279576" y="1364651"/>
            <a:ext cx="5594067" cy="4312030"/>
          </a:xfrm>
          <a:prstGeom prst="rect">
            <a:avLst/>
          </a:prstGeom>
        </p:spPr>
      </p:pic>
      <p:pic>
        <p:nvPicPr>
          <p:cNvPr id="10" name="Grafik 9"/>
          <p:cNvPicPr>
            <a:picLocks noChangeAspect="1"/>
          </p:cNvPicPr>
          <p:nvPr/>
        </p:nvPicPr>
        <p:blipFill rotWithShape="1">
          <a:blip r:embed="rId4">
            <a:extLst>
              <a:ext uri="{28A0092B-C50C-407E-A947-70E740481C1C}">
                <a14:useLocalDpi xmlns:a14="http://schemas.microsoft.com/office/drawing/2010/main" val="0"/>
              </a:ext>
            </a:extLst>
          </a:blip>
          <a:srcRect l="19504" t="77000" r="42898" b="15853"/>
          <a:stretch/>
        </p:blipFill>
        <p:spPr>
          <a:xfrm>
            <a:off x="839416" y="5839979"/>
            <a:ext cx="6168288" cy="685365"/>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l="35038" t="34250" r="26375" b="13250"/>
          <a:stretch/>
        </p:blipFill>
        <p:spPr>
          <a:xfrm>
            <a:off x="8112224" y="2143143"/>
            <a:ext cx="3024336" cy="3086057"/>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20</a:t>
            </a:fld>
            <a:endParaRPr lang="de-DE" dirty="0"/>
          </a:p>
        </p:txBody>
      </p:sp>
    </p:spTree>
    <p:extLst>
      <p:ext uri="{BB962C8B-B14F-4D97-AF65-F5344CB8AC3E}">
        <p14:creationId xmlns:p14="http://schemas.microsoft.com/office/powerpoint/2010/main" val="185195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4250" t="36350" r="31888" b="31982"/>
          <a:stretch/>
        </p:blipFill>
        <p:spPr>
          <a:xfrm>
            <a:off x="6744072" y="3441716"/>
            <a:ext cx="3780420" cy="2651580"/>
          </a:xfrm>
          <a:prstGeom prst="rect">
            <a:avLst/>
          </a:prstGeom>
        </p:spPr>
      </p:pic>
      <p:sp>
        <p:nvSpPr>
          <p:cNvPr id="2" name="Inhaltsplatzhalter 1"/>
          <p:cNvSpPr>
            <a:spLocks noGrp="1"/>
          </p:cNvSpPr>
          <p:nvPr>
            <p:ph idx="1"/>
          </p:nvPr>
        </p:nvSpPr>
        <p:spPr>
          <a:xfrm>
            <a:off x="479376" y="1484784"/>
            <a:ext cx="11377264" cy="3558889"/>
          </a:xfrm>
        </p:spPr>
        <p:txBody>
          <a:bodyPr>
            <a:noAutofit/>
          </a:bodyPr>
          <a:lstStyle/>
          <a:p>
            <a:pPr marL="504000" indent="-504000">
              <a:spcAft>
                <a:spcPts val="1200"/>
              </a:spcAft>
              <a:buSzPct val="200000"/>
              <a:buBlip>
                <a:blip r:embed="rId4"/>
              </a:buBlip>
            </a:pPr>
            <a:r>
              <a:rPr lang="de-DE" sz="1600" dirty="0">
                <a:solidFill>
                  <a:srgbClr val="4D4D4D"/>
                </a:solidFill>
              </a:rPr>
              <a:t>Einzelne und Gruppen können überfordert oder nicht ausreichend sozial integriert werden. </a:t>
            </a:r>
          </a:p>
          <a:p>
            <a:pPr marL="504000" indent="-504000">
              <a:buSzPct val="200000"/>
              <a:buBlip>
                <a:blip r:embed="rId4"/>
              </a:buBlip>
            </a:pPr>
            <a:r>
              <a:rPr lang="de-DE" sz="1600" dirty="0">
                <a:solidFill>
                  <a:srgbClr val="4D4D4D"/>
                </a:solidFill>
              </a:rPr>
              <a:t>Viele Meinungen, Arbeits- und Kommunikationsstile können zu Konflikten, </a:t>
            </a:r>
            <a:r>
              <a:rPr lang="de-DE" sz="1600" dirty="0" smtClean="0">
                <a:solidFill>
                  <a:srgbClr val="4D4D4D"/>
                </a:solidFill>
              </a:rPr>
              <a:t>Missverständnissen</a:t>
            </a:r>
            <a:r>
              <a:rPr lang="de-DE" sz="1600" dirty="0">
                <a:solidFill>
                  <a:srgbClr val="4D4D4D"/>
                </a:solidFill>
              </a:rPr>
              <a:t> </a:t>
            </a:r>
            <a:r>
              <a:rPr lang="de-DE" sz="1600" dirty="0" smtClean="0">
                <a:solidFill>
                  <a:srgbClr val="4D4D4D"/>
                </a:solidFill>
              </a:rPr>
              <a:t>und weniger Interaktion führen</a:t>
            </a:r>
            <a:r>
              <a:rPr lang="de-DE" sz="1600" dirty="0">
                <a:solidFill>
                  <a:srgbClr val="4D4D4D"/>
                </a:solidFill>
              </a:rPr>
              <a:t>. </a:t>
            </a:r>
            <a:endParaRPr lang="de-DE" sz="1600" b="1" dirty="0" smtClean="0">
              <a:solidFill>
                <a:srgbClr val="4D4D4D"/>
              </a:solidFill>
            </a:endParaRPr>
          </a:p>
          <a:p>
            <a:pPr marL="0" indent="0">
              <a:buNone/>
            </a:pPr>
            <a:endParaRPr lang="de-DE" sz="1600" b="1" dirty="0">
              <a:solidFill>
                <a:srgbClr val="4D4D4D"/>
              </a:solidFill>
            </a:endParaRPr>
          </a:p>
          <a:p>
            <a:pPr marL="0" indent="0">
              <a:buNone/>
            </a:pPr>
            <a:r>
              <a:rPr lang="de-DE" sz="1600" b="1" dirty="0" smtClean="0">
                <a:solidFill>
                  <a:srgbClr val="4D4D4D"/>
                </a:solidFill>
              </a:rPr>
              <a:t>Das soziale Klima ist maßgeblich </a:t>
            </a:r>
            <a:r>
              <a:rPr lang="de-DE" sz="1600" b="1" dirty="0">
                <a:solidFill>
                  <a:srgbClr val="4D4D4D"/>
                </a:solidFill>
              </a:rPr>
              <a:t>für Bindung, Identifikation, Arbeitszufriedenheit, </a:t>
            </a:r>
            <a:r>
              <a:rPr lang="de-DE" sz="1600" b="1" dirty="0" smtClean="0">
                <a:solidFill>
                  <a:srgbClr val="4D4D4D"/>
                </a:solidFill>
              </a:rPr>
              <a:t>Gesundheit.</a:t>
            </a:r>
          </a:p>
          <a:p>
            <a:pPr marL="0" indent="0">
              <a:buNone/>
            </a:pPr>
            <a:endParaRPr lang="de-DE" sz="1600" dirty="0">
              <a:solidFill>
                <a:srgbClr val="4D4D4D"/>
              </a:solidFill>
            </a:endParaRPr>
          </a:p>
          <a:p>
            <a:pPr marL="0" indent="0">
              <a:buNone/>
            </a:pPr>
            <a:endParaRPr lang="de-DE" sz="1600" dirty="0" smtClean="0">
              <a:solidFill>
                <a:srgbClr val="4D4D4D"/>
              </a:solidFill>
            </a:endParaRPr>
          </a:p>
          <a:p>
            <a:pPr marL="0" indent="0">
              <a:spcAft>
                <a:spcPts val="1200"/>
              </a:spcAft>
              <a:buNone/>
            </a:pPr>
            <a:r>
              <a:rPr lang="de-DE" sz="1600" dirty="0" smtClean="0">
                <a:solidFill>
                  <a:srgbClr val="4D4D4D"/>
                </a:solidFill>
              </a:rPr>
              <a:t>Wenn </a:t>
            </a:r>
            <a:r>
              <a:rPr lang="de-DE" sz="1600" dirty="0">
                <a:solidFill>
                  <a:srgbClr val="4D4D4D"/>
                </a:solidFill>
              </a:rPr>
              <a:t>das soziale Klima nicht </a:t>
            </a:r>
            <a:r>
              <a:rPr lang="de-DE" sz="1600" dirty="0" smtClean="0">
                <a:solidFill>
                  <a:srgbClr val="4D4D4D"/>
                </a:solidFill>
              </a:rPr>
              <a:t>stimmt </a:t>
            </a:r>
          </a:p>
          <a:p>
            <a:pPr marL="504000" indent="-504000">
              <a:spcAft>
                <a:spcPts val="1200"/>
              </a:spcAft>
              <a:buSzPct val="150000"/>
              <a:buBlip>
                <a:blip r:embed="rId5"/>
              </a:buBlip>
            </a:pPr>
            <a:r>
              <a:rPr lang="de-DE" sz="1600" dirty="0" smtClean="0">
                <a:solidFill>
                  <a:srgbClr val="4D4D4D"/>
                </a:solidFill>
              </a:rPr>
              <a:t>werden </a:t>
            </a:r>
            <a:r>
              <a:rPr lang="de-DE" sz="1600" dirty="0">
                <a:solidFill>
                  <a:srgbClr val="4D4D4D"/>
                </a:solidFill>
              </a:rPr>
              <a:t>Mitarbeitende krank (</a:t>
            </a:r>
            <a:r>
              <a:rPr lang="de-DE" sz="1600" dirty="0" smtClean="0">
                <a:solidFill>
                  <a:srgbClr val="4D4D4D"/>
                </a:solidFill>
              </a:rPr>
              <a:t>Arbeitsausfall</a:t>
            </a:r>
            <a:r>
              <a:rPr lang="de-DE" sz="1600" dirty="0">
                <a:solidFill>
                  <a:srgbClr val="4D4D4D"/>
                </a:solidFill>
              </a:rPr>
              <a:t>), </a:t>
            </a:r>
            <a:endParaRPr lang="de-DE" sz="1600" dirty="0" smtClean="0">
              <a:solidFill>
                <a:srgbClr val="4D4D4D"/>
              </a:solidFill>
            </a:endParaRPr>
          </a:p>
          <a:p>
            <a:pPr marL="504000" indent="-504000">
              <a:spcAft>
                <a:spcPts val="1200"/>
              </a:spcAft>
              <a:buSzPct val="150000"/>
              <a:buBlip>
                <a:blip r:embed="rId5"/>
              </a:buBlip>
            </a:pPr>
            <a:r>
              <a:rPr lang="de-DE" sz="1600" dirty="0" smtClean="0">
                <a:solidFill>
                  <a:srgbClr val="4D4D4D"/>
                </a:solidFill>
              </a:rPr>
              <a:t>sind </a:t>
            </a:r>
            <a:r>
              <a:rPr lang="de-DE" sz="1600" dirty="0">
                <a:solidFill>
                  <a:srgbClr val="4D4D4D"/>
                </a:solidFill>
              </a:rPr>
              <a:t>weniger kreativ im Team (weniger Leistung), </a:t>
            </a:r>
            <a:endParaRPr lang="de-DE" sz="1600" dirty="0" smtClean="0">
              <a:solidFill>
                <a:srgbClr val="4D4D4D"/>
              </a:solidFill>
            </a:endParaRPr>
          </a:p>
          <a:p>
            <a:pPr marL="504000" indent="-504000">
              <a:spcAft>
                <a:spcPts val="1200"/>
              </a:spcAft>
              <a:buSzPct val="150000"/>
              <a:buBlip>
                <a:blip r:embed="rId5"/>
              </a:buBlip>
            </a:pPr>
            <a:r>
              <a:rPr lang="de-DE" sz="1600" dirty="0" smtClean="0">
                <a:solidFill>
                  <a:srgbClr val="4D4D4D"/>
                </a:solidFill>
              </a:rPr>
              <a:t>kündigen </a:t>
            </a:r>
            <a:r>
              <a:rPr lang="de-DE" sz="1600" dirty="0">
                <a:solidFill>
                  <a:srgbClr val="4D4D4D"/>
                </a:solidFill>
              </a:rPr>
              <a:t>(Fachkräfte gehen</a:t>
            </a:r>
            <a:r>
              <a:rPr lang="de-DE" sz="1600" dirty="0" smtClean="0">
                <a:solidFill>
                  <a:srgbClr val="4D4D4D"/>
                </a:solidFill>
              </a:rPr>
              <a:t>).</a:t>
            </a:r>
            <a:endParaRPr lang="de-DE" sz="1600" dirty="0">
              <a:solidFill>
                <a:srgbClr val="4D4D4D"/>
              </a:solidFill>
            </a:endParaRPr>
          </a:p>
        </p:txBody>
      </p:sp>
      <p:pic>
        <p:nvPicPr>
          <p:cNvPr id="6" name="Grafik 5"/>
          <p:cNvPicPr>
            <a:picLocks noChangeAspect="1"/>
          </p:cNvPicPr>
          <p:nvPr/>
        </p:nvPicPr>
        <p:blipFill rotWithShape="1">
          <a:blip r:embed="rId6" cstate="print">
            <a:extLst>
              <a:ext uri="{28A0092B-C50C-407E-A947-70E740481C1C}">
                <a14:useLocalDpi xmlns:a14="http://schemas.microsoft.com/office/drawing/2010/main" val="0"/>
              </a:ext>
            </a:extLst>
          </a:blip>
          <a:srcRect l="34250" t="25850" r="31100" b="31100"/>
          <a:stretch/>
        </p:blipFill>
        <p:spPr>
          <a:xfrm rot="3251668">
            <a:off x="10005910" y="2704987"/>
            <a:ext cx="1765892" cy="1645490"/>
          </a:xfrm>
          <a:prstGeom prst="rect">
            <a:avLst/>
          </a:prstGeom>
        </p:spPr>
      </p:pic>
      <p:pic>
        <p:nvPicPr>
          <p:cNvPr id="13" name="Grafik 12"/>
          <p:cNvPicPr>
            <a:picLocks noChangeAspect="1"/>
          </p:cNvPicPr>
          <p:nvPr/>
        </p:nvPicPr>
        <p:blipFill rotWithShape="1">
          <a:blip r:embed="rId7"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10" name="Textplatzhalter 2"/>
          <p:cNvSpPr>
            <a:spLocks noGrp="1"/>
          </p:cNvSpPr>
          <p:nvPr>
            <p:ph type="body" sz="quarter" idx="4294967295"/>
          </p:nvPr>
        </p:nvSpPr>
        <p:spPr>
          <a:xfrm>
            <a:off x="1391080" y="680646"/>
            <a:ext cx="8449336" cy="361399"/>
          </a:xfrm>
          <a:prstGeom prst="rect">
            <a:avLst/>
          </a:prstGeom>
        </p:spPr>
        <p:txBody>
          <a:bodyPr>
            <a:noAutofit/>
          </a:bodyPr>
          <a:lstStyle/>
          <a:p>
            <a:pPr marL="0" indent="0">
              <a:buNone/>
            </a:pPr>
            <a:r>
              <a:rPr lang="de-DE" dirty="0">
                <a:solidFill>
                  <a:schemeClr val="accent1"/>
                </a:solidFill>
              </a:rPr>
              <a:t>Ökonomische Motive: Produktivität heterogener Teams sicherstellen</a:t>
            </a: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2"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21</a:t>
            </a:fld>
            <a:endParaRPr lang="de-DE" dirty="0"/>
          </a:p>
        </p:txBody>
      </p:sp>
    </p:spTree>
    <p:extLst>
      <p:ext uri="{BB962C8B-B14F-4D97-AF65-F5344CB8AC3E}">
        <p14:creationId xmlns:p14="http://schemas.microsoft.com/office/powerpoint/2010/main" val="3753609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10"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Problembereiche </a:t>
            </a:r>
            <a:r>
              <a:rPr lang="de-DE" dirty="0">
                <a:solidFill>
                  <a:schemeClr val="accent1"/>
                </a:solidFill>
              </a:rPr>
              <a:t>heterogener </a:t>
            </a:r>
            <a:r>
              <a:rPr lang="de-DE" dirty="0" smtClean="0">
                <a:solidFill>
                  <a:schemeClr val="accent1"/>
                </a:solidFill>
              </a:rPr>
              <a:t>Gruppen</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2"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39763" t="27951" r="39763" b="42650"/>
          <a:stretch/>
        </p:blipFill>
        <p:spPr>
          <a:xfrm>
            <a:off x="4583832" y="3484391"/>
            <a:ext cx="3024336" cy="3256977"/>
          </a:xfrm>
          <a:prstGeom prst="rect">
            <a:avLst/>
          </a:prstGeom>
        </p:spPr>
      </p:pic>
      <p:sp>
        <p:nvSpPr>
          <p:cNvPr id="3" name="Pfeil nach rechts 2"/>
          <p:cNvSpPr/>
          <p:nvPr/>
        </p:nvSpPr>
        <p:spPr>
          <a:xfrm>
            <a:off x="335360" y="1284802"/>
            <a:ext cx="5112000" cy="3960000"/>
          </a:xfrm>
          <a:prstGeom prst="rightArrow">
            <a:avLst/>
          </a:prstGeom>
          <a:solidFill>
            <a:srgbClr val="DAE6CC"/>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a:solidFill>
                  <a:srgbClr val="4D4D4D"/>
                </a:solidFill>
              </a:rPr>
              <a:t>Tokenism</a:t>
            </a:r>
            <a:r>
              <a:rPr lang="de-DE" b="1" dirty="0">
                <a:solidFill>
                  <a:srgbClr val="4D4D4D"/>
                </a:solidFill>
              </a:rPr>
              <a:t>-Problem</a:t>
            </a:r>
          </a:p>
          <a:p>
            <a:r>
              <a:rPr lang="de-DE" dirty="0">
                <a:solidFill>
                  <a:srgbClr val="4D4D4D"/>
                </a:solidFill>
              </a:rPr>
              <a:t>Minderheiten werden auf den „offensichtlich größten Unterschied“ zur Mehrheit reduziert (</a:t>
            </a:r>
            <a:r>
              <a:rPr lang="de-DE" dirty="0" err="1">
                <a:solidFill>
                  <a:srgbClr val="4D4D4D"/>
                </a:solidFill>
              </a:rPr>
              <a:t>xy</a:t>
            </a:r>
            <a:r>
              <a:rPr lang="de-DE" dirty="0">
                <a:solidFill>
                  <a:srgbClr val="4D4D4D"/>
                </a:solidFill>
              </a:rPr>
              <a:t> ist „der Inder“ und „typisch Inder“, </a:t>
            </a:r>
            <a:r>
              <a:rPr lang="de-DE" dirty="0" err="1">
                <a:solidFill>
                  <a:srgbClr val="4D4D4D"/>
                </a:solidFill>
              </a:rPr>
              <a:t>yz</a:t>
            </a:r>
            <a:r>
              <a:rPr lang="de-DE" dirty="0">
                <a:solidFill>
                  <a:srgbClr val="4D4D4D"/>
                </a:solidFill>
              </a:rPr>
              <a:t> ist „die Dicke“ und „typisch Dicke</a:t>
            </a:r>
            <a:r>
              <a:rPr lang="de-DE" dirty="0" smtClean="0">
                <a:solidFill>
                  <a:srgbClr val="4D4D4D"/>
                </a:solidFill>
              </a:rPr>
              <a:t>“)</a:t>
            </a:r>
            <a:endParaRPr lang="de-DE" dirty="0">
              <a:solidFill>
                <a:srgbClr val="4D4D4D"/>
              </a:solidFill>
            </a:endParaRPr>
          </a:p>
        </p:txBody>
      </p:sp>
      <p:sp>
        <p:nvSpPr>
          <p:cNvPr id="13" name="Pfeil nach rechts 12"/>
          <p:cNvSpPr/>
          <p:nvPr/>
        </p:nvSpPr>
        <p:spPr>
          <a:xfrm flipH="1">
            <a:off x="6744072" y="1277040"/>
            <a:ext cx="5112000" cy="3960000"/>
          </a:xfrm>
          <a:prstGeom prst="rightArrow">
            <a:avLst/>
          </a:prstGeom>
          <a:solidFill>
            <a:srgbClr val="DAE6CC"/>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dirty="0" err="1">
                <a:solidFill>
                  <a:srgbClr val="4D4D4D"/>
                </a:solidFill>
              </a:rPr>
              <a:t>Attributionsfehler</a:t>
            </a:r>
            <a:endParaRPr lang="de-DE" b="1" dirty="0">
              <a:solidFill>
                <a:srgbClr val="4D4D4D"/>
              </a:solidFill>
            </a:endParaRPr>
          </a:p>
          <a:p>
            <a:pPr algn="r"/>
            <a:r>
              <a:rPr lang="de-DE" dirty="0" smtClean="0">
                <a:solidFill>
                  <a:srgbClr val="4D4D4D"/>
                </a:solidFill>
              </a:rPr>
              <a:t>Verhalten wird </a:t>
            </a:r>
            <a:r>
              <a:rPr lang="de-DE" dirty="0">
                <a:solidFill>
                  <a:srgbClr val="4D4D4D"/>
                </a:solidFill>
              </a:rPr>
              <a:t>dem Charakter einer Person und nicht (ggf. unbekannten) äußeren Faktoren zugeschrieben (</a:t>
            </a:r>
            <a:r>
              <a:rPr lang="de-DE" dirty="0" err="1">
                <a:solidFill>
                  <a:srgbClr val="4D4D4D"/>
                </a:solidFill>
              </a:rPr>
              <a:t>xy</a:t>
            </a:r>
            <a:r>
              <a:rPr lang="de-DE" dirty="0">
                <a:solidFill>
                  <a:srgbClr val="4D4D4D"/>
                </a:solidFill>
              </a:rPr>
              <a:t> „ist schüchtern“ – </a:t>
            </a:r>
            <a:r>
              <a:rPr lang="de-DE" dirty="0" err="1">
                <a:solidFill>
                  <a:srgbClr val="4D4D4D"/>
                </a:solidFill>
              </a:rPr>
              <a:t>xy</a:t>
            </a:r>
            <a:r>
              <a:rPr lang="de-DE" dirty="0">
                <a:solidFill>
                  <a:srgbClr val="4D4D4D"/>
                </a:solidFill>
              </a:rPr>
              <a:t> kommt aus einer Kultur, in der Zurückhaltung höflich ist)</a:t>
            </a:r>
          </a:p>
        </p:txBody>
      </p:sp>
      <p:sp>
        <p:nvSpPr>
          <p:cNvPr id="2" name="Foliennummernplatzhalter 1"/>
          <p:cNvSpPr>
            <a:spLocks noGrp="1"/>
          </p:cNvSpPr>
          <p:nvPr>
            <p:ph type="sldNum" sz="quarter" idx="4"/>
          </p:nvPr>
        </p:nvSpPr>
        <p:spPr/>
        <p:txBody>
          <a:bodyPr/>
          <a:lstStyle/>
          <a:p>
            <a:fld id="{D913B18B-D139-4864-AE91-16ECF2125E47}" type="slidenum">
              <a:rPr lang="de-DE" smtClean="0"/>
              <a:pPr/>
              <a:t>22</a:t>
            </a:fld>
            <a:endParaRPr lang="de-DE" dirty="0"/>
          </a:p>
        </p:txBody>
      </p:sp>
    </p:spTree>
    <p:extLst>
      <p:ext uri="{BB962C8B-B14F-4D97-AF65-F5344CB8AC3E}">
        <p14:creationId xmlns:p14="http://schemas.microsoft.com/office/powerpoint/2010/main" val="3684646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10"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Argumente für </a:t>
            </a:r>
            <a:r>
              <a:rPr lang="de-DE" dirty="0" err="1" smtClean="0">
                <a:solidFill>
                  <a:schemeClr val="accent1"/>
                </a:solidFill>
              </a:rPr>
              <a:t>Diversity</a:t>
            </a:r>
            <a:r>
              <a:rPr lang="de-DE" dirty="0" smtClean="0">
                <a:solidFill>
                  <a:schemeClr val="accent1"/>
                </a:solidFill>
              </a:rPr>
              <a:t> Management</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2"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9058" t="16850" r="10814" b="14628"/>
          <a:stretch/>
        </p:blipFill>
        <p:spPr>
          <a:xfrm>
            <a:off x="1694799" y="1284802"/>
            <a:ext cx="8793689" cy="4664478"/>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23</a:t>
            </a:fld>
            <a:endParaRPr lang="de-DE" dirty="0"/>
          </a:p>
        </p:txBody>
      </p:sp>
    </p:spTree>
    <p:extLst>
      <p:ext uri="{BB962C8B-B14F-4D97-AF65-F5344CB8AC3E}">
        <p14:creationId xmlns:p14="http://schemas.microsoft.com/office/powerpoint/2010/main" val="2925248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2" name="Inhaltsplatzhalter 1"/>
          <p:cNvSpPr>
            <a:spLocks noGrp="1"/>
          </p:cNvSpPr>
          <p:nvPr>
            <p:ph idx="1"/>
          </p:nvPr>
        </p:nvSpPr>
        <p:spPr>
          <a:xfrm>
            <a:off x="5039883" y="1772817"/>
            <a:ext cx="6816757" cy="2952327"/>
          </a:xfrm>
        </p:spPr>
        <p:txBody>
          <a:bodyPr>
            <a:noAutofit/>
          </a:bodyPr>
          <a:lstStyle/>
          <a:p>
            <a:pPr marL="0" indent="0">
              <a:buNone/>
            </a:pPr>
            <a:r>
              <a:rPr lang="de-DE" sz="2400" b="1" dirty="0" err="1">
                <a:solidFill>
                  <a:srgbClr val="4D4D4D"/>
                </a:solidFill>
              </a:rPr>
              <a:t>Diversity</a:t>
            </a:r>
            <a:r>
              <a:rPr lang="de-DE" sz="2400" b="1" dirty="0">
                <a:solidFill>
                  <a:srgbClr val="4D4D4D"/>
                </a:solidFill>
              </a:rPr>
              <a:t> </a:t>
            </a:r>
            <a:r>
              <a:rPr lang="de-DE" sz="2400" b="1" dirty="0" smtClean="0">
                <a:solidFill>
                  <a:srgbClr val="4D4D4D"/>
                </a:solidFill>
              </a:rPr>
              <a:t>Management</a:t>
            </a:r>
            <a:endParaRPr lang="de-DE" sz="2400" b="1" dirty="0">
              <a:solidFill>
                <a:srgbClr val="4D4D4D"/>
              </a:solidFill>
            </a:endParaRPr>
          </a:p>
          <a:p>
            <a:pPr marL="0" indent="0">
              <a:buClr>
                <a:schemeClr val="bg1"/>
              </a:buClr>
              <a:buNone/>
            </a:pPr>
            <a:r>
              <a:rPr lang="de-DE" dirty="0">
                <a:solidFill>
                  <a:schemeClr val="accent2">
                    <a:lumMod val="75000"/>
                  </a:schemeClr>
                </a:solidFill>
              </a:rPr>
              <a:t>Strategisches Unternehmensziel</a:t>
            </a:r>
          </a:p>
          <a:p>
            <a:pPr marL="0" indent="0">
              <a:buNone/>
            </a:pPr>
            <a:r>
              <a:rPr lang="de-DE" dirty="0">
                <a:solidFill>
                  <a:srgbClr val="4D4D4D"/>
                </a:solidFill>
              </a:rPr>
              <a:t>Beeinflusst fast alle Aspekte der Firma: Mitarbeiterführung, Unternehmensführung, Produktentwicklung, Human Resources, Marketing und Vertrieb, finanzielle Projekte und Kommunikation.</a:t>
            </a:r>
          </a:p>
          <a:p>
            <a:endParaRPr lang="de-DE" dirty="0">
              <a:solidFill>
                <a:srgbClr val="4D4D4D"/>
              </a:solidFill>
            </a:endParaRPr>
          </a:p>
          <a:p>
            <a:pPr marL="0" indent="0">
              <a:buNone/>
            </a:pPr>
            <a:r>
              <a:rPr lang="de-DE" sz="2400" b="1" dirty="0">
                <a:solidFill>
                  <a:srgbClr val="4D4D4D"/>
                </a:solidFill>
              </a:rPr>
              <a:t>Managing </a:t>
            </a:r>
            <a:r>
              <a:rPr lang="de-DE" sz="2400" b="1" dirty="0" err="1" smtClean="0">
                <a:solidFill>
                  <a:srgbClr val="4D4D4D"/>
                </a:solidFill>
              </a:rPr>
              <a:t>Diversity</a:t>
            </a:r>
            <a:endParaRPr lang="de-DE" sz="2400" b="1" dirty="0">
              <a:solidFill>
                <a:srgbClr val="4D4D4D"/>
              </a:solidFill>
            </a:endParaRPr>
          </a:p>
          <a:p>
            <a:pPr marL="0" indent="0">
              <a:buClr>
                <a:schemeClr val="bg1"/>
              </a:buClr>
              <a:buNone/>
            </a:pPr>
            <a:r>
              <a:rPr lang="de-DE" dirty="0">
                <a:solidFill>
                  <a:schemeClr val="accent2">
                    <a:lumMod val="75000"/>
                  </a:schemeClr>
                </a:solidFill>
              </a:rPr>
              <a:t>Innovative </a:t>
            </a:r>
            <a:r>
              <a:rPr lang="de-DE" dirty="0" smtClean="0">
                <a:solidFill>
                  <a:schemeClr val="accent2">
                    <a:lumMod val="75000"/>
                  </a:schemeClr>
                </a:solidFill>
              </a:rPr>
              <a:t>Personalstrategie</a:t>
            </a:r>
          </a:p>
          <a:p>
            <a:pPr marL="0" indent="0">
              <a:buClr>
                <a:schemeClr val="bg1"/>
              </a:buClr>
              <a:buNone/>
            </a:pPr>
            <a:r>
              <a:rPr lang="de-DE" dirty="0" smtClean="0">
                <a:solidFill>
                  <a:srgbClr val="4D4D4D"/>
                </a:solidFill>
              </a:rPr>
              <a:t>Eigenschaften </a:t>
            </a:r>
            <a:r>
              <a:rPr lang="de-DE" dirty="0">
                <a:solidFill>
                  <a:srgbClr val="4D4D4D"/>
                </a:solidFill>
              </a:rPr>
              <a:t>der Mitarbeiter sollen genauer definiert und dadurch effizienter genutzt werden</a:t>
            </a:r>
          </a:p>
        </p:txBody>
      </p:sp>
      <p:sp>
        <p:nvSpPr>
          <p:cNvPr id="11"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a:solidFill>
                  <a:schemeClr val="accent1"/>
                </a:solidFill>
              </a:rPr>
              <a:t>Unternehmensziel und Personalstrategie</a:t>
            </a:r>
          </a:p>
          <a:p>
            <a:pPr marL="0" indent="0">
              <a:buNone/>
            </a:pP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38975" t="44750" r="33463" b="23750"/>
          <a:stretch/>
        </p:blipFill>
        <p:spPr>
          <a:xfrm>
            <a:off x="506288" y="2001620"/>
            <a:ext cx="4437584" cy="3803644"/>
          </a:xfrm>
          <a:prstGeom prst="rect">
            <a:avLst/>
          </a:prstGeom>
        </p:spPr>
      </p:pic>
      <p:sp>
        <p:nvSpPr>
          <p:cNvPr id="4" name="Foliennummernplatzhalter 3"/>
          <p:cNvSpPr>
            <a:spLocks noGrp="1"/>
          </p:cNvSpPr>
          <p:nvPr>
            <p:ph type="sldNum" sz="quarter" idx="4"/>
          </p:nvPr>
        </p:nvSpPr>
        <p:spPr/>
        <p:txBody>
          <a:bodyPr/>
          <a:lstStyle/>
          <a:p>
            <a:fld id="{D913B18B-D139-4864-AE91-16ECF2125E47}" type="slidenum">
              <a:rPr lang="de-DE" smtClean="0"/>
              <a:pPr/>
              <a:t>24</a:t>
            </a:fld>
            <a:endParaRPr lang="de-DE" dirty="0"/>
          </a:p>
        </p:txBody>
      </p:sp>
    </p:spTree>
    <p:extLst>
      <p:ext uri="{BB962C8B-B14F-4D97-AF65-F5344CB8AC3E}">
        <p14:creationId xmlns:p14="http://schemas.microsoft.com/office/powerpoint/2010/main" val="298554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60648"/>
            <a:ext cx="779690" cy="831669"/>
          </a:xfrm>
          <a:prstGeom prst="rect">
            <a:avLst/>
          </a:prstGeom>
        </p:spPr>
      </p:pic>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16138" t="17451" r="20075" b="35300"/>
          <a:stretch/>
        </p:blipFill>
        <p:spPr>
          <a:xfrm>
            <a:off x="6312024" y="2852936"/>
            <a:ext cx="5832648" cy="3240360"/>
          </a:xfrm>
          <a:prstGeom prst="rect">
            <a:avLst/>
          </a:prstGeom>
        </p:spPr>
      </p:pic>
      <p:sp>
        <p:nvSpPr>
          <p:cNvPr id="10"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Definition </a:t>
            </a:r>
            <a:r>
              <a:rPr lang="de-DE" dirty="0">
                <a:solidFill>
                  <a:schemeClr val="accent1"/>
                </a:solidFill>
              </a:rPr>
              <a:t>verschiedener </a:t>
            </a:r>
            <a:r>
              <a:rPr lang="de-DE" dirty="0" smtClean="0">
                <a:solidFill>
                  <a:schemeClr val="accent1"/>
                </a:solidFill>
              </a:rPr>
              <a:t>Fördermaßnahmen</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PRAKTISCHE </a:t>
            </a:r>
            <a:r>
              <a:rPr lang="de-DE" b="0" dirty="0" smtClean="0">
                <a:solidFill>
                  <a:srgbClr val="4D4D4D"/>
                </a:solidFill>
              </a:rPr>
              <a:t>RELEVANZ </a:t>
            </a:r>
            <a:r>
              <a:rPr lang="de-DE" b="0" dirty="0">
                <a:solidFill>
                  <a:srgbClr val="4D4D4D"/>
                </a:solidFill>
              </a:rPr>
              <a:t>IN </a:t>
            </a:r>
            <a:r>
              <a:rPr lang="de-DE" b="0" dirty="0" smtClean="0">
                <a:solidFill>
                  <a:srgbClr val="4D4D4D"/>
                </a:solidFill>
              </a:rPr>
              <a:t>INDUSTRIE </a:t>
            </a:r>
            <a:r>
              <a:rPr lang="de-DE" b="0" dirty="0">
                <a:solidFill>
                  <a:srgbClr val="4D4D4D"/>
                </a:solidFill>
              </a:rPr>
              <a:t>UND WIRTSCHAFT</a:t>
            </a:r>
            <a:endParaRPr lang="de-DE" dirty="0">
              <a:solidFill>
                <a:srgbClr val="4D4D4D"/>
              </a:solidFill>
            </a:endParaRPr>
          </a:p>
        </p:txBody>
      </p:sp>
      <p:sp>
        <p:nvSpPr>
          <p:cNvPr id="12"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graphicFrame>
        <p:nvGraphicFramePr>
          <p:cNvPr id="4" name="Diagramm 3"/>
          <p:cNvGraphicFramePr/>
          <p:nvPr>
            <p:extLst>
              <p:ext uri="{D42A27DB-BD31-4B8C-83A1-F6EECF244321}">
                <p14:modId xmlns:p14="http://schemas.microsoft.com/office/powerpoint/2010/main" val="3894321794"/>
              </p:ext>
            </p:extLst>
          </p:nvPr>
        </p:nvGraphicFramePr>
        <p:xfrm>
          <a:off x="-200248" y="1556792"/>
          <a:ext cx="7448376" cy="45815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liennummernplatzhalter 1"/>
          <p:cNvSpPr>
            <a:spLocks noGrp="1"/>
          </p:cNvSpPr>
          <p:nvPr>
            <p:ph type="sldNum" sz="quarter" idx="4"/>
          </p:nvPr>
        </p:nvSpPr>
        <p:spPr/>
        <p:txBody>
          <a:bodyPr/>
          <a:lstStyle/>
          <a:p>
            <a:fld id="{D913B18B-D139-4864-AE91-16ECF2125E47}" type="slidenum">
              <a:rPr lang="de-DE" smtClean="0"/>
              <a:pPr/>
              <a:t>25</a:t>
            </a:fld>
            <a:endParaRPr lang="de-DE" dirty="0"/>
          </a:p>
        </p:txBody>
      </p:sp>
    </p:spTree>
    <p:extLst>
      <p:ext uri="{BB962C8B-B14F-4D97-AF65-F5344CB8AC3E}">
        <p14:creationId xmlns:p14="http://schemas.microsoft.com/office/powerpoint/2010/main" val="170586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11"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Empfehlungen zu </a:t>
            </a:r>
            <a:r>
              <a:rPr lang="de-DE" dirty="0" err="1" smtClean="0">
                <a:solidFill>
                  <a:schemeClr val="accent1"/>
                </a:solidFill>
              </a:rPr>
              <a:t>Diversity</a:t>
            </a:r>
            <a:r>
              <a:rPr lang="de-DE" dirty="0" smtClean="0">
                <a:solidFill>
                  <a:schemeClr val="accent1"/>
                </a:solidFill>
              </a:rPr>
              <a:t> Trainings</a:t>
            </a: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2023630201"/>
              </p:ext>
            </p:extLst>
          </p:nvPr>
        </p:nvGraphicFramePr>
        <p:xfrm>
          <a:off x="1415480" y="1549112"/>
          <a:ext cx="9361040" cy="4328160"/>
        </p:xfrm>
        <a:graphic>
          <a:graphicData uri="http://schemas.openxmlformats.org/drawingml/2006/table">
            <a:tbl>
              <a:tblPr bandRow="1">
                <a:tableStyleId>{21E4AEA4-8DFA-4A89-87EB-49C32662AFE0}</a:tableStyleId>
              </a:tblPr>
              <a:tblGrid>
                <a:gridCol w="1411585">
                  <a:extLst>
                    <a:ext uri="{9D8B030D-6E8A-4147-A177-3AD203B41FA5}">
                      <a16:colId xmlns:a16="http://schemas.microsoft.com/office/drawing/2014/main" val="418764697"/>
                    </a:ext>
                  </a:extLst>
                </a:gridCol>
                <a:gridCol w="2748877">
                  <a:extLst>
                    <a:ext uri="{9D8B030D-6E8A-4147-A177-3AD203B41FA5}">
                      <a16:colId xmlns:a16="http://schemas.microsoft.com/office/drawing/2014/main" val="470502593"/>
                    </a:ext>
                  </a:extLst>
                </a:gridCol>
                <a:gridCol w="5200578">
                  <a:extLst>
                    <a:ext uri="{9D8B030D-6E8A-4147-A177-3AD203B41FA5}">
                      <a16:colId xmlns:a16="http://schemas.microsoft.com/office/drawing/2014/main" val="95961078"/>
                    </a:ext>
                  </a:extLst>
                </a:gridCol>
              </a:tblGrid>
              <a:tr h="365760">
                <a:tc>
                  <a:txBody>
                    <a:bodyPr/>
                    <a:lstStyle/>
                    <a:p>
                      <a:r>
                        <a:rPr lang="de-DE" dirty="0" smtClean="0">
                          <a:solidFill>
                            <a:srgbClr val="4D4D4D"/>
                          </a:solidFill>
                        </a:rPr>
                        <a:t>Kontext</a:t>
                      </a:r>
                      <a:endParaRPr lang="de-DE" dirty="0">
                        <a:solidFill>
                          <a:srgbClr val="4D4D4D"/>
                        </a:solidFill>
                      </a:endParaRPr>
                    </a:p>
                  </a:txBody>
                  <a:tcPr/>
                </a:tc>
                <a:tc>
                  <a:txBody>
                    <a:bodyPr/>
                    <a:lstStyle/>
                    <a:p>
                      <a:r>
                        <a:rPr lang="de-DE" dirty="0" smtClean="0">
                          <a:solidFill>
                            <a:srgbClr val="4D4D4D"/>
                          </a:solidFill>
                        </a:rPr>
                        <a:t>Setting</a:t>
                      </a:r>
                      <a:endParaRPr lang="de-DE" dirty="0">
                        <a:solidFill>
                          <a:srgbClr val="4D4D4D"/>
                        </a:solidFill>
                      </a:endParaRPr>
                    </a:p>
                  </a:txBody>
                  <a:tcPr/>
                </a:tc>
                <a:tc>
                  <a:txBody>
                    <a:bodyPr/>
                    <a:lstStyle/>
                    <a:p>
                      <a:r>
                        <a:rPr lang="de-DE" dirty="0" smtClean="0">
                          <a:solidFill>
                            <a:srgbClr val="4D4D4D"/>
                          </a:solidFill>
                        </a:rPr>
                        <a:t>am</a:t>
                      </a:r>
                      <a:r>
                        <a:rPr lang="de-DE" baseline="0" dirty="0" smtClean="0">
                          <a:solidFill>
                            <a:srgbClr val="4D4D4D"/>
                          </a:solidFill>
                        </a:rPr>
                        <a:t> Arbeitsplatz (nicht außerhalb)</a:t>
                      </a:r>
                      <a:endParaRPr lang="de-DE" dirty="0">
                        <a:solidFill>
                          <a:srgbClr val="4D4D4D"/>
                        </a:solidFill>
                      </a:endParaRPr>
                    </a:p>
                  </a:txBody>
                  <a:tcPr/>
                </a:tc>
                <a:extLst>
                  <a:ext uri="{0D108BD9-81ED-4DB2-BD59-A6C34878D82A}">
                    <a16:rowId xmlns:a16="http://schemas.microsoft.com/office/drawing/2014/main" val="3640753854"/>
                  </a:ext>
                </a:extLst>
              </a:tr>
              <a:tr h="365760">
                <a:tc>
                  <a:txBody>
                    <a:bodyPr/>
                    <a:lstStyle/>
                    <a:p>
                      <a:endParaRPr lang="de-DE" dirty="0">
                        <a:solidFill>
                          <a:srgbClr val="4D4D4D"/>
                        </a:solidFill>
                      </a:endParaRPr>
                    </a:p>
                  </a:txBody>
                  <a:tcPr/>
                </a:tc>
                <a:tc>
                  <a:txBody>
                    <a:bodyPr/>
                    <a:lstStyle/>
                    <a:p>
                      <a:r>
                        <a:rPr lang="de-DE" dirty="0" smtClean="0">
                          <a:solidFill>
                            <a:srgbClr val="4D4D4D"/>
                          </a:solidFill>
                        </a:rPr>
                        <a:t>Ansatz</a:t>
                      </a:r>
                      <a:endParaRPr lang="de-DE" dirty="0">
                        <a:solidFill>
                          <a:srgbClr val="4D4D4D"/>
                        </a:solidFill>
                      </a:endParaRPr>
                    </a:p>
                  </a:txBody>
                  <a:tcPr/>
                </a:tc>
                <a:tc>
                  <a:txBody>
                    <a:bodyPr/>
                    <a:lstStyle/>
                    <a:p>
                      <a:r>
                        <a:rPr lang="de-DE" dirty="0" smtClean="0">
                          <a:solidFill>
                            <a:srgbClr val="4D4D4D"/>
                          </a:solidFill>
                        </a:rPr>
                        <a:t>integriert in den Arbeitskontext</a:t>
                      </a:r>
                      <a:endParaRPr lang="de-DE" dirty="0">
                        <a:solidFill>
                          <a:srgbClr val="4D4D4D"/>
                        </a:solidFill>
                      </a:endParaRPr>
                    </a:p>
                  </a:txBody>
                  <a:tcPr/>
                </a:tc>
                <a:extLst>
                  <a:ext uri="{0D108BD9-81ED-4DB2-BD59-A6C34878D82A}">
                    <a16:rowId xmlns:a16="http://schemas.microsoft.com/office/drawing/2014/main" val="3343669799"/>
                  </a:ext>
                </a:extLst>
              </a:tr>
              <a:tr h="132576">
                <a:tc>
                  <a:txBody>
                    <a:bodyPr/>
                    <a:lstStyle/>
                    <a:p>
                      <a:endParaRPr lang="de-DE" dirty="0">
                        <a:solidFill>
                          <a:srgbClr val="4D4D4D"/>
                        </a:solidFill>
                      </a:endParaRPr>
                    </a:p>
                  </a:txBody>
                  <a:tcPr/>
                </a:tc>
                <a:tc>
                  <a:txBody>
                    <a:bodyPr/>
                    <a:lstStyle/>
                    <a:p>
                      <a:r>
                        <a:rPr lang="de-DE" dirty="0" smtClean="0">
                          <a:solidFill>
                            <a:srgbClr val="4D4D4D"/>
                          </a:solidFill>
                        </a:rPr>
                        <a:t>Teilnahme</a:t>
                      </a:r>
                      <a:endParaRPr lang="de-DE" dirty="0">
                        <a:solidFill>
                          <a:srgbClr val="4D4D4D"/>
                        </a:solidFill>
                      </a:endParaRPr>
                    </a:p>
                  </a:txBody>
                  <a:tcPr/>
                </a:tc>
                <a:tc>
                  <a:txBody>
                    <a:bodyPr/>
                    <a:lstStyle/>
                    <a:p>
                      <a:r>
                        <a:rPr lang="de-DE" dirty="0" smtClean="0">
                          <a:solidFill>
                            <a:srgbClr val="4D4D4D"/>
                          </a:solidFill>
                        </a:rPr>
                        <a:t>Pflicht (nicht freiwillig)</a:t>
                      </a:r>
                      <a:endParaRPr lang="de-DE" dirty="0">
                        <a:solidFill>
                          <a:srgbClr val="4D4D4D"/>
                        </a:solidFill>
                      </a:endParaRPr>
                    </a:p>
                  </a:txBody>
                  <a:tcPr/>
                </a:tc>
                <a:extLst>
                  <a:ext uri="{0D108BD9-81ED-4DB2-BD59-A6C34878D82A}">
                    <a16:rowId xmlns:a16="http://schemas.microsoft.com/office/drawing/2014/main" val="1421512559"/>
                  </a:ext>
                </a:extLst>
              </a:tr>
              <a:tr h="132576">
                <a:tc>
                  <a:txBody>
                    <a:bodyPr/>
                    <a:lstStyle/>
                    <a:p>
                      <a:endParaRPr lang="de-DE" dirty="0">
                        <a:solidFill>
                          <a:srgbClr val="4D4D4D"/>
                        </a:solidFill>
                      </a:endParaRPr>
                    </a:p>
                  </a:txBody>
                  <a:tcPr/>
                </a:tc>
                <a:tc>
                  <a:txBody>
                    <a:bodyPr/>
                    <a:lstStyle/>
                    <a:p>
                      <a:r>
                        <a:rPr lang="de-DE" dirty="0" smtClean="0">
                          <a:solidFill>
                            <a:srgbClr val="4D4D4D"/>
                          </a:solidFill>
                        </a:rPr>
                        <a:t>Umfang</a:t>
                      </a:r>
                      <a:endParaRPr lang="de-DE" dirty="0">
                        <a:solidFill>
                          <a:srgbClr val="4D4D4D"/>
                        </a:solidFill>
                      </a:endParaRPr>
                    </a:p>
                  </a:txBody>
                  <a:tcPr/>
                </a:tc>
                <a:tc>
                  <a:txBody>
                    <a:bodyPr/>
                    <a:lstStyle/>
                    <a:p>
                      <a:r>
                        <a:rPr lang="de-DE" dirty="0" smtClean="0">
                          <a:solidFill>
                            <a:srgbClr val="4D4D4D"/>
                          </a:solidFill>
                        </a:rPr>
                        <a:t>für</a:t>
                      </a:r>
                      <a:r>
                        <a:rPr lang="de-DE" baseline="0" dirty="0" smtClean="0">
                          <a:solidFill>
                            <a:srgbClr val="4D4D4D"/>
                          </a:solidFill>
                        </a:rPr>
                        <a:t> die gesamte Belegschaft</a:t>
                      </a:r>
                      <a:endParaRPr lang="de-DE" dirty="0">
                        <a:solidFill>
                          <a:srgbClr val="4D4D4D"/>
                        </a:solidFill>
                      </a:endParaRPr>
                    </a:p>
                  </a:txBody>
                  <a:tcPr/>
                </a:tc>
                <a:extLst>
                  <a:ext uri="{0D108BD9-81ED-4DB2-BD59-A6C34878D82A}">
                    <a16:rowId xmlns:a16="http://schemas.microsoft.com/office/drawing/2014/main" val="951894106"/>
                  </a:ext>
                </a:extLst>
              </a:tr>
              <a:tr h="370840">
                <a:tc>
                  <a:txBody>
                    <a:bodyPr/>
                    <a:lstStyle/>
                    <a:p>
                      <a:r>
                        <a:rPr lang="de-DE" dirty="0" smtClean="0">
                          <a:solidFill>
                            <a:srgbClr val="4D4D4D"/>
                          </a:solidFill>
                        </a:rPr>
                        <a:t>Design</a:t>
                      </a:r>
                      <a:endParaRPr lang="de-DE" dirty="0">
                        <a:solidFill>
                          <a:srgbClr val="4D4D4D"/>
                        </a:solidFill>
                      </a:endParaRPr>
                    </a:p>
                  </a:txBody>
                  <a:tcPr/>
                </a:tc>
                <a:tc>
                  <a:txBody>
                    <a:bodyPr/>
                    <a:lstStyle/>
                    <a:p>
                      <a:r>
                        <a:rPr lang="de-DE" dirty="0" smtClean="0">
                          <a:solidFill>
                            <a:srgbClr val="4D4D4D"/>
                          </a:solidFill>
                        </a:rPr>
                        <a:t>Fokus</a:t>
                      </a:r>
                      <a:endParaRPr lang="de-DE" dirty="0">
                        <a:solidFill>
                          <a:srgbClr val="4D4D4D"/>
                        </a:solidFill>
                      </a:endParaRPr>
                    </a:p>
                  </a:txBody>
                  <a:tcPr/>
                </a:tc>
                <a:tc>
                  <a:txBody>
                    <a:bodyPr/>
                    <a:lstStyle/>
                    <a:p>
                      <a:r>
                        <a:rPr lang="de-DE" dirty="0" smtClean="0">
                          <a:solidFill>
                            <a:srgbClr val="4D4D4D"/>
                          </a:solidFill>
                        </a:rPr>
                        <a:t>mehrere Dimensionen</a:t>
                      </a:r>
                      <a:r>
                        <a:rPr lang="de-DE" baseline="0" dirty="0" smtClean="0">
                          <a:solidFill>
                            <a:srgbClr val="4D4D4D"/>
                          </a:solidFill>
                        </a:rPr>
                        <a:t> von Diversität, klarer Bezug zu ökonomischen Zielen der Organisation</a:t>
                      </a:r>
                      <a:endParaRPr lang="de-DE" dirty="0">
                        <a:solidFill>
                          <a:srgbClr val="4D4D4D"/>
                        </a:solidFill>
                      </a:endParaRPr>
                    </a:p>
                  </a:txBody>
                  <a:tcPr/>
                </a:tc>
                <a:extLst>
                  <a:ext uri="{0D108BD9-81ED-4DB2-BD59-A6C34878D82A}">
                    <a16:rowId xmlns:a16="http://schemas.microsoft.com/office/drawing/2014/main" val="3388681827"/>
                  </a:ext>
                </a:extLst>
              </a:tr>
              <a:tr h="370840">
                <a:tc>
                  <a:txBody>
                    <a:bodyPr/>
                    <a:lstStyle/>
                    <a:p>
                      <a:endParaRPr lang="de-DE" dirty="0">
                        <a:solidFill>
                          <a:srgbClr val="4D4D4D"/>
                        </a:solidFill>
                      </a:endParaRPr>
                    </a:p>
                  </a:txBody>
                  <a:tcPr/>
                </a:tc>
                <a:tc>
                  <a:txBody>
                    <a:bodyPr/>
                    <a:lstStyle/>
                    <a:p>
                      <a:r>
                        <a:rPr lang="de-DE" dirty="0" smtClean="0">
                          <a:solidFill>
                            <a:srgbClr val="4D4D4D"/>
                          </a:solidFill>
                        </a:rPr>
                        <a:t>Typ</a:t>
                      </a:r>
                      <a:endParaRPr lang="de-DE" dirty="0">
                        <a:solidFill>
                          <a:srgbClr val="4D4D4D"/>
                        </a:solidFill>
                      </a:endParaRPr>
                    </a:p>
                  </a:txBody>
                  <a:tcPr/>
                </a:tc>
                <a:tc>
                  <a:txBody>
                    <a:bodyPr/>
                    <a:lstStyle/>
                    <a:p>
                      <a:r>
                        <a:rPr lang="de-DE" dirty="0" smtClean="0">
                          <a:solidFill>
                            <a:srgbClr val="4D4D4D"/>
                          </a:solidFill>
                        </a:rPr>
                        <a:t>Theorie</a:t>
                      </a:r>
                      <a:r>
                        <a:rPr lang="de-DE" baseline="0" dirty="0" smtClean="0">
                          <a:solidFill>
                            <a:srgbClr val="4D4D4D"/>
                          </a:solidFill>
                        </a:rPr>
                        <a:t> plus praktische Übungen</a:t>
                      </a:r>
                      <a:endParaRPr lang="de-DE" dirty="0">
                        <a:solidFill>
                          <a:srgbClr val="4D4D4D"/>
                        </a:solidFill>
                      </a:endParaRPr>
                    </a:p>
                  </a:txBody>
                  <a:tcPr/>
                </a:tc>
                <a:extLst>
                  <a:ext uri="{0D108BD9-81ED-4DB2-BD59-A6C34878D82A}">
                    <a16:rowId xmlns:a16="http://schemas.microsoft.com/office/drawing/2014/main" val="4283054664"/>
                  </a:ext>
                </a:extLst>
              </a:tr>
              <a:tr h="370840">
                <a:tc>
                  <a:txBody>
                    <a:bodyPr/>
                    <a:lstStyle/>
                    <a:p>
                      <a:endParaRPr lang="de-DE" dirty="0">
                        <a:solidFill>
                          <a:srgbClr val="4D4D4D"/>
                        </a:solidFill>
                      </a:endParaRPr>
                    </a:p>
                  </a:txBody>
                  <a:tcPr/>
                </a:tc>
                <a:tc>
                  <a:txBody>
                    <a:bodyPr/>
                    <a:lstStyle/>
                    <a:p>
                      <a:r>
                        <a:rPr lang="de-DE" dirty="0" smtClean="0">
                          <a:solidFill>
                            <a:srgbClr val="4D4D4D"/>
                          </a:solidFill>
                        </a:rPr>
                        <a:t>Instruktion</a:t>
                      </a:r>
                      <a:endParaRPr lang="de-DE" dirty="0">
                        <a:solidFill>
                          <a:srgbClr val="4D4D4D"/>
                        </a:solidFill>
                      </a:endParaRPr>
                    </a:p>
                  </a:txBody>
                  <a:tcPr/>
                </a:tc>
                <a:tc>
                  <a:txBody>
                    <a:bodyPr/>
                    <a:lstStyle/>
                    <a:p>
                      <a:r>
                        <a:rPr lang="de-DE" dirty="0" smtClean="0">
                          <a:solidFill>
                            <a:srgbClr val="4D4D4D"/>
                          </a:solidFill>
                        </a:rPr>
                        <a:t>Methodenmix</a:t>
                      </a:r>
                      <a:endParaRPr lang="de-DE" dirty="0">
                        <a:solidFill>
                          <a:srgbClr val="4D4D4D"/>
                        </a:solidFill>
                      </a:endParaRPr>
                    </a:p>
                  </a:txBody>
                  <a:tcPr/>
                </a:tc>
                <a:extLst>
                  <a:ext uri="{0D108BD9-81ED-4DB2-BD59-A6C34878D82A}">
                    <a16:rowId xmlns:a16="http://schemas.microsoft.com/office/drawing/2014/main" val="3178045189"/>
                  </a:ext>
                </a:extLst>
              </a:tr>
              <a:tr h="370840">
                <a:tc>
                  <a:txBody>
                    <a:bodyPr/>
                    <a:lstStyle/>
                    <a:p>
                      <a:r>
                        <a:rPr lang="de-DE" dirty="0" smtClean="0">
                          <a:solidFill>
                            <a:srgbClr val="4D4D4D"/>
                          </a:solidFill>
                        </a:rPr>
                        <a:t>Ergebnisse</a:t>
                      </a:r>
                      <a:endParaRPr lang="de-DE" dirty="0">
                        <a:solidFill>
                          <a:srgbClr val="4D4D4D"/>
                        </a:solidFill>
                      </a:endParaRPr>
                    </a:p>
                  </a:txBody>
                  <a:tcPr/>
                </a:tc>
                <a:tc>
                  <a:txBody>
                    <a:bodyPr/>
                    <a:lstStyle/>
                    <a:p>
                      <a:r>
                        <a:rPr lang="de-DE" smtClean="0">
                          <a:solidFill>
                            <a:srgbClr val="4D4D4D"/>
                          </a:solidFill>
                        </a:rPr>
                        <a:t>unmittelbare </a:t>
                      </a:r>
                      <a:r>
                        <a:rPr lang="de-DE" dirty="0" smtClean="0">
                          <a:solidFill>
                            <a:srgbClr val="4D4D4D"/>
                          </a:solidFill>
                        </a:rPr>
                        <a:t>Reaktionen</a:t>
                      </a:r>
                      <a:endParaRPr lang="de-DE" dirty="0">
                        <a:solidFill>
                          <a:srgbClr val="4D4D4D"/>
                        </a:solidFill>
                      </a:endParaRPr>
                    </a:p>
                  </a:txBody>
                  <a:tcPr/>
                </a:tc>
                <a:tc>
                  <a:txBody>
                    <a:bodyPr/>
                    <a:lstStyle/>
                    <a:p>
                      <a:r>
                        <a:rPr lang="de-DE" dirty="0" smtClean="0">
                          <a:solidFill>
                            <a:srgbClr val="4D4D4D"/>
                          </a:solidFill>
                        </a:rPr>
                        <a:t>+++</a:t>
                      </a:r>
                      <a:endParaRPr lang="de-DE" dirty="0">
                        <a:solidFill>
                          <a:srgbClr val="4D4D4D"/>
                        </a:solidFill>
                      </a:endParaRPr>
                    </a:p>
                  </a:txBody>
                  <a:tcPr/>
                </a:tc>
                <a:extLst>
                  <a:ext uri="{0D108BD9-81ED-4DB2-BD59-A6C34878D82A}">
                    <a16:rowId xmlns:a16="http://schemas.microsoft.com/office/drawing/2014/main" val="452102374"/>
                  </a:ext>
                </a:extLst>
              </a:tr>
              <a:tr h="370840">
                <a:tc>
                  <a:txBody>
                    <a:bodyPr/>
                    <a:lstStyle/>
                    <a:p>
                      <a:endParaRPr lang="de-DE" dirty="0">
                        <a:solidFill>
                          <a:srgbClr val="4D4D4D"/>
                        </a:solidFill>
                      </a:endParaRPr>
                    </a:p>
                  </a:txBody>
                  <a:tcPr/>
                </a:tc>
                <a:tc>
                  <a:txBody>
                    <a:bodyPr/>
                    <a:lstStyle/>
                    <a:p>
                      <a:r>
                        <a:rPr lang="de-DE" dirty="0" smtClean="0">
                          <a:solidFill>
                            <a:srgbClr val="4D4D4D"/>
                          </a:solidFill>
                        </a:rPr>
                        <a:t>Wissen</a:t>
                      </a:r>
                      <a:endParaRPr lang="de-DE" dirty="0">
                        <a:solidFill>
                          <a:srgbClr val="4D4D4D"/>
                        </a:solidFill>
                      </a:endParaRPr>
                    </a:p>
                  </a:txBody>
                  <a:tcPr/>
                </a:tc>
                <a:tc>
                  <a:txBody>
                    <a:bodyPr/>
                    <a:lstStyle/>
                    <a:p>
                      <a:r>
                        <a:rPr lang="de-DE" dirty="0" smtClean="0">
                          <a:solidFill>
                            <a:srgbClr val="4D4D4D"/>
                          </a:solidFill>
                        </a:rPr>
                        <a:t>+++</a:t>
                      </a:r>
                      <a:endParaRPr lang="de-DE" dirty="0">
                        <a:solidFill>
                          <a:srgbClr val="4D4D4D"/>
                        </a:solidFill>
                      </a:endParaRPr>
                    </a:p>
                  </a:txBody>
                  <a:tcPr/>
                </a:tc>
                <a:extLst>
                  <a:ext uri="{0D108BD9-81ED-4DB2-BD59-A6C34878D82A}">
                    <a16:rowId xmlns:a16="http://schemas.microsoft.com/office/drawing/2014/main" val="1883590458"/>
                  </a:ext>
                </a:extLst>
              </a:tr>
              <a:tr h="370840">
                <a:tc>
                  <a:txBody>
                    <a:bodyPr/>
                    <a:lstStyle/>
                    <a:p>
                      <a:endParaRPr lang="de-DE" dirty="0">
                        <a:solidFill>
                          <a:srgbClr val="4D4D4D"/>
                        </a:solidFill>
                      </a:endParaRPr>
                    </a:p>
                  </a:txBody>
                  <a:tcPr/>
                </a:tc>
                <a:tc>
                  <a:txBody>
                    <a:bodyPr/>
                    <a:lstStyle/>
                    <a:p>
                      <a:r>
                        <a:rPr lang="de-DE" dirty="0" smtClean="0">
                          <a:solidFill>
                            <a:srgbClr val="4D4D4D"/>
                          </a:solidFill>
                        </a:rPr>
                        <a:t>Affekt und Einstellungen</a:t>
                      </a:r>
                      <a:endParaRPr lang="de-DE" dirty="0">
                        <a:solidFill>
                          <a:srgbClr val="4D4D4D"/>
                        </a:solidFill>
                      </a:endParaRPr>
                    </a:p>
                  </a:txBody>
                  <a:tcPr/>
                </a:tc>
                <a:tc>
                  <a:txBody>
                    <a:bodyPr/>
                    <a:lstStyle/>
                    <a:p>
                      <a:r>
                        <a:rPr lang="de-DE" dirty="0" smtClean="0">
                          <a:solidFill>
                            <a:srgbClr val="4D4D4D"/>
                          </a:solidFill>
                        </a:rPr>
                        <a:t>+</a:t>
                      </a:r>
                      <a:endParaRPr lang="de-DE" dirty="0">
                        <a:solidFill>
                          <a:srgbClr val="4D4D4D"/>
                        </a:solidFill>
                      </a:endParaRPr>
                    </a:p>
                  </a:txBody>
                  <a:tcPr/>
                </a:tc>
                <a:extLst>
                  <a:ext uri="{0D108BD9-81ED-4DB2-BD59-A6C34878D82A}">
                    <a16:rowId xmlns:a16="http://schemas.microsoft.com/office/drawing/2014/main" val="2959010598"/>
                  </a:ext>
                </a:extLst>
              </a:tr>
              <a:tr h="370840">
                <a:tc>
                  <a:txBody>
                    <a:bodyPr/>
                    <a:lstStyle/>
                    <a:p>
                      <a:endParaRPr lang="de-DE" dirty="0">
                        <a:solidFill>
                          <a:srgbClr val="4D4D4D"/>
                        </a:solidFill>
                      </a:endParaRPr>
                    </a:p>
                  </a:txBody>
                  <a:tcPr/>
                </a:tc>
                <a:tc>
                  <a:txBody>
                    <a:bodyPr/>
                    <a:lstStyle/>
                    <a:p>
                      <a:r>
                        <a:rPr lang="de-DE" dirty="0" smtClean="0">
                          <a:solidFill>
                            <a:srgbClr val="4D4D4D"/>
                          </a:solidFill>
                        </a:rPr>
                        <a:t>Verhalten</a:t>
                      </a:r>
                      <a:endParaRPr lang="de-DE" dirty="0">
                        <a:solidFill>
                          <a:srgbClr val="4D4D4D"/>
                        </a:solidFill>
                      </a:endParaRPr>
                    </a:p>
                  </a:txBody>
                  <a:tcPr/>
                </a:tc>
                <a:tc>
                  <a:txBody>
                    <a:bodyPr/>
                    <a:lstStyle/>
                    <a:p>
                      <a:r>
                        <a:rPr lang="de-DE" dirty="0" smtClean="0">
                          <a:solidFill>
                            <a:srgbClr val="4D4D4D"/>
                          </a:solidFill>
                        </a:rPr>
                        <a:t>++</a:t>
                      </a:r>
                      <a:endParaRPr lang="de-DE" dirty="0">
                        <a:solidFill>
                          <a:srgbClr val="4D4D4D"/>
                        </a:solidFill>
                      </a:endParaRPr>
                    </a:p>
                  </a:txBody>
                  <a:tcPr/>
                </a:tc>
                <a:extLst>
                  <a:ext uri="{0D108BD9-81ED-4DB2-BD59-A6C34878D82A}">
                    <a16:rowId xmlns:a16="http://schemas.microsoft.com/office/drawing/2014/main" val="4280145728"/>
                  </a:ext>
                </a:extLst>
              </a:tr>
            </a:tbl>
          </a:graphicData>
        </a:graphic>
      </p:graphicFrame>
      <p:sp>
        <p:nvSpPr>
          <p:cNvPr id="2" name="Foliennummernplatzhalter 1"/>
          <p:cNvSpPr>
            <a:spLocks noGrp="1"/>
          </p:cNvSpPr>
          <p:nvPr>
            <p:ph type="sldNum" sz="quarter" idx="4"/>
          </p:nvPr>
        </p:nvSpPr>
        <p:spPr/>
        <p:txBody>
          <a:bodyPr/>
          <a:lstStyle/>
          <a:p>
            <a:fld id="{D913B18B-D139-4864-AE91-16ECF2125E47}" type="slidenum">
              <a:rPr lang="de-DE" smtClean="0"/>
              <a:pPr/>
              <a:t>26</a:t>
            </a:fld>
            <a:endParaRPr lang="de-DE" dirty="0"/>
          </a:p>
        </p:txBody>
      </p:sp>
    </p:spTree>
    <p:extLst>
      <p:ext uri="{BB962C8B-B14F-4D97-AF65-F5344CB8AC3E}">
        <p14:creationId xmlns:p14="http://schemas.microsoft.com/office/powerpoint/2010/main" val="424391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11"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a:solidFill>
                  <a:schemeClr val="accent1"/>
                </a:solidFill>
              </a:rPr>
              <a:t>Beispiele aus der Praxis: Bosch</a:t>
            </a: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1205" t="8709" r="893" b="5661"/>
          <a:stretch/>
        </p:blipFill>
        <p:spPr>
          <a:xfrm>
            <a:off x="1643079" y="1556791"/>
            <a:ext cx="8928992" cy="4392489"/>
          </a:xfrm>
          <a:prstGeom prst="rect">
            <a:avLst/>
          </a:prstGeom>
        </p:spPr>
      </p:pic>
      <p:sp>
        <p:nvSpPr>
          <p:cNvPr id="2" name="Foliennummernplatzhalter 1"/>
          <p:cNvSpPr>
            <a:spLocks noGrp="1"/>
          </p:cNvSpPr>
          <p:nvPr>
            <p:ph type="sldNum" sz="quarter" idx="4"/>
          </p:nvPr>
        </p:nvSpPr>
        <p:spPr/>
        <p:txBody>
          <a:bodyPr/>
          <a:lstStyle/>
          <a:p>
            <a:fld id="{D913B18B-D139-4864-AE91-16ECF2125E47}" type="slidenum">
              <a:rPr lang="de-DE" smtClean="0"/>
              <a:pPr/>
              <a:t>27</a:t>
            </a:fld>
            <a:endParaRPr lang="de-DE" dirty="0"/>
          </a:p>
        </p:txBody>
      </p:sp>
    </p:spTree>
    <p:extLst>
      <p:ext uri="{BB962C8B-B14F-4D97-AF65-F5344CB8AC3E}">
        <p14:creationId xmlns:p14="http://schemas.microsoft.com/office/powerpoint/2010/main" val="341230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7" name="Subtitle 8"/>
          <p:cNvSpPr txBox="1">
            <a:spLocks/>
          </p:cNvSpPr>
          <p:nvPr/>
        </p:nvSpPr>
        <p:spPr>
          <a:xfrm>
            <a:off x="1801406" y="2625579"/>
            <a:ext cx="8607356" cy="217157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Font typeface="Calibri" pitchFamily="34" charset="0"/>
              <a:buNone/>
            </a:pPr>
            <a:r>
              <a:rPr lang="de-DE" i="1" dirty="0" err="1" smtClean="0">
                <a:solidFill>
                  <a:srgbClr val="4D4D4D"/>
                </a:solidFill>
                <a:latin typeface="Yu Gothic Medium" panose="020B0500000000000000" pitchFamily="34" charset="-128"/>
                <a:ea typeface="Yu Gothic Medium" panose="020B0500000000000000" pitchFamily="34" charset="-128"/>
              </a:rPr>
              <a:t>Diversity</a:t>
            </a:r>
            <a:r>
              <a:rPr lang="de-DE" i="1" dirty="0" smtClean="0">
                <a:solidFill>
                  <a:srgbClr val="4D4D4D"/>
                </a:solidFill>
                <a:latin typeface="Yu Gothic Medium" panose="020B0500000000000000" pitchFamily="34" charset="-128"/>
                <a:ea typeface="Yu Gothic Medium" panose="020B0500000000000000" pitchFamily="34" charset="-128"/>
              </a:rPr>
              <a:t> </a:t>
            </a:r>
            <a:r>
              <a:rPr lang="de-DE" i="1" dirty="0">
                <a:solidFill>
                  <a:srgbClr val="4D4D4D"/>
                </a:solidFill>
                <a:latin typeface="Yu Gothic Medium" panose="020B0500000000000000" pitchFamily="34" charset="-128"/>
                <a:ea typeface="Yu Gothic Medium" panose="020B0500000000000000" pitchFamily="34" charset="-128"/>
              </a:rPr>
              <a:t>ist ein Schlüsselfaktor für den wirtschaftlichen Erfolg von Bosch, weil </a:t>
            </a:r>
            <a:r>
              <a:rPr lang="de-DE" sz="1600" b="1" i="1" dirty="0">
                <a:solidFill>
                  <a:srgbClr val="4D4D4D"/>
                </a:solidFill>
                <a:latin typeface="Yu Gothic Medium" panose="020B0500000000000000" pitchFamily="34" charset="-128"/>
                <a:ea typeface="Yu Gothic Medium" panose="020B0500000000000000" pitchFamily="34" charset="-128"/>
              </a:rPr>
              <a:t>Vielfalt die Voraussetzung für innovative Ideen</a:t>
            </a:r>
            <a:r>
              <a:rPr lang="de-DE" i="1" dirty="0">
                <a:solidFill>
                  <a:srgbClr val="4D4D4D"/>
                </a:solidFill>
                <a:latin typeface="Yu Gothic Medium" panose="020B0500000000000000" pitchFamily="34" charset="-128"/>
                <a:ea typeface="Yu Gothic Medium" panose="020B0500000000000000" pitchFamily="34" charset="-128"/>
              </a:rPr>
              <a:t> schafft. Daher denken wir in Kompetenzen – unabhängig von Aspekten wie Alter, Geschlecht oder Herkunft</a:t>
            </a:r>
            <a:r>
              <a:rPr lang="de-DE" i="1" dirty="0" smtClean="0">
                <a:solidFill>
                  <a:srgbClr val="4D4D4D"/>
                </a:solidFill>
                <a:latin typeface="Yu Gothic Medium" panose="020B0500000000000000" pitchFamily="34" charset="-128"/>
                <a:ea typeface="Yu Gothic Medium" panose="020B0500000000000000" pitchFamily="34" charset="-128"/>
              </a:rPr>
              <a:t>.</a:t>
            </a:r>
            <a:endParaRPr lang="de-DE" i="1" dirty="0">
              <a:solidFill>
                <a:srgbClr val="4D4D4D"/>
              </a:solidFill>
              <a:latin typeface="Yu Gothic Medium" panose="020B0500000000000000" pitchFamily="34" charset="-128"/>
              <a:ea typeface="Yu Gothic Medium" panose="020B0500000000000000" pitchFamily="34" charset="-128"/>
            </a:endParaRPr>
          </a:p>
        </p:txBody>
      </p:sp>
      <p:pic>
        <p:nvPicPr>
          <p:cNvPr id="9" name="Picture 10" descr="http://iconmonstr.com/g/gd/makefg.php?i=s2/default/iconmonstr-quote-icon.png&amp;r=0&amp;g=0&amp;b=0"/>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01478" y="3806086"/>
            <a:ext cx="1135082" cy="11350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iconmonstr.com/g/gd/makefg.php?i=s2/default/iconmonstr-quote-icon.png&amp;r=0&amp;g=0&amp;b=0"/>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041526" y="1881131"/>
            <a:ext cx="1135082" cy="11350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Bosch</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4616756"/>
            <a:ext cx="4181450" cy="1764572"/>
          </a:xfrm>
          <a:prstGeom prst="rect">
            <a:avLst/>
          </a:prstGeom>
        </p:spPr>
      </p:pic>
      <p:sp>
        <p:nvSpPr>
          <p:cNvPr id="2" name="Foliennummernplatzhalter 1"/>
          <p:cNvSpPr>
            <a:spLocks noGrp="1"/>
          </p:cNvSpPr>
          <p:nvPr>
            <p:ph type="sldNum" sz="quarter" idx="4"/>
          </p:nvPr>
        </p:nvSpPr>
        <p:spPr/>
        <p:txBody>
          <a:bodyPr/>
          <a:lstStyle/>
          <a:p>
            <a:fld id="{D913B18B-D139-4864-AE91-16ECF2125E47}" type="slidenum">
              <a:rPr lang="de-DE" smtClean="0"/>
              <a:pPr/>
              <a:t>28</a:t>
            </a:fld>
            <a:endParaRPr lang="de-DE" dirty="0"/>
          </a:p>
        </p:txBody>
      </p:sp>
    </p:spTree>
    <p:extLst>
      <p:ext uri="{BB962C8B-B14F-4D97-AF65-F5344CB8AC3E}">
        <p14:creationId xmlns:p14="http://schemas.microsoft.com/office/powerpoint/2010/main" val="187255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2" name="Inhaltsplatzhalter 1"/>
          <p:cNvSpPr>
            <a:spLocks noGrp="1"/>
          </p:cNvSpPr>
          <p:nvPr>
            <p:ph idx="1"/>
          </p:nvPr>
        </p:nvSpPr>
        <p:spPr>
          <a:xfrm>
            <a:off x="289074" y="1498871"/>
            <a:ext cx="11567567" cy="4882457"/>
          </a:xfrm>
        </p:spPr>
        <p:txBody>
          <a:bodyPr>
            <a:noAutofit/>
          </a:bodyPr>
          <a:lstStyle/>
          <a:p>
            <a:pPr marL="0" lvl="1" indent="0" algn="ctr">
              <a:buClr>
                <a:srgbClr val="92D050"/>
              </a:buClr>
              <a:buNone/>
            </a:pPr>
            <a:r>
              <a:rPr lang="de-DE" sz="1850" dirty="0" smtClean="0">
                <a:solidFill>
                  <a:schemeClr val="accent2">
                    <a:lumMod val="60000"/>
                    <a:lumOff val="40000"/>
                  </a:schemeClr>
                </a:solidFill>
              </a:rPr>
              <a:t>Mitarbeiternetzwerke </a:t>
            </a:r>
            <a:r>
              <a:rPr lang="de-DE" sz="1850" dirty="0" err="1">
                <a:solidFill>
                  <a:schemeClr val="accent2">
                    <a:lumMod val="60000"/>
                    <a:lumOff val="40000"/>
                  </a:schemeClr>
                </a:solidFill>
              </a:rPr>
              <a:t>afric@bosch</a:t>
            </a:r>
            <a:r>
              <a:rPr lang="de-DE" sz="1850" dirty="0">
                <a:solidFill>
                  <a:schemeClr val="accent2">
                    <a:lumMod val="60000"/>
                    <a:lumOff val="40000"/>
                  </a:schemeClr>
                </a:solidFill>
              </a:rPr>
              <a:t>, </a:t>
            </a:r>
            <a:r>
              <a:rPr lang="de-DE" sz="1850" dirty="0" err="1">
                <a:solidFill>
                  <a:schemeClr val="accent2">
                    <a:lumMod val="60000"/>
                    <a:lumOff val="40000"/>
                  </a:schemeClr>
                </a:solidFill>
              </a:rPr>
              <a:t>For</a:t>
            </a:r>
            <a:r>
              <a:rPr lang="de-DE" sz="1850" dirty="0">
                <a:solidFill>
                  <a:schemeClr val="accent2">
                    <a:lumMod val="60000"/>
                    <a:lumOff val="40000"/>
                  </a:schemeClr>
                </a:solidFill>
              </a:rPr>
              <a:t> Bosch </a:t>
            </a:r>
            <a:r>
              <a:rPr lang="de-DE" sz="1850" dirty="0" err="1">
                <a:solidFill>
                  <a:schemeClr val="accent2">
                    <a:lumMod val="60000"/>
                    <a:lumOff val="40000"/>
                  </a:schemeClr>
                </a:solidFill>
              </a:rPr>
              <a:t>abroad</a:t>
            </a:r>
            <a:r>
              <a:rPr lang="de-DE" sz="1850" dirty="0">
                <a:solidFill>
                  <a:schemeClr val="accent2">
                    <a:lumMod val="60000"/>
                    <a:lumOff val="40000"/>
                  </a:schemeClr>
                </a:solidFill>
              </a:rPr>
              <a:t>, Türkisches Forum Bosch, </a:t>
            </a:r>
            <a:r>
              <a:rPr lang="de-DE" sz="1850" dirty="0" err="1" smtClean="0">
                <a:solidFill>
                  <a:schemeClr val="accent2">
                    <a:lumMod val="60000"/>
                    <a:lumOff val="40000"/>
                  </a:schemeClr>
                </a:solidFill>
              </a:rPr>
              <a:t>chinese@bosch</a:t>
            </a:r>
            <a:r>
              <a:rPr lang="de-DE" sz="1850" dirty="0" smtClean="0">
                <a:solidFill>
                  <a:schemeClr val="accent2">
                    <a:lumMod val="60000"/>
                    <a:lumOff val="40000"/>
                  </a:schemeClr>
                </a:solidFill>
              </a:rPr>
              <a:t>, diverse </a:t>
            </a:r>
            <a:r>
              <a:rPr lang="de-DE" sz="1850" dirty="0">
                <a:solidFill>
                  <a:schemeClr val="accent2">
                    <a:lumMod val="60000"/>
                    <a:lumOff val="40000"/>
                  </a:schemeClr>
                </a:solidFill>
              </a:rPr>
              <a:t>Seminare rund um Internationalität, globales Zusammenarbeiten und </a:t>
            </a:r>
            <a:r>
              <a:rPr lang="de-DE" sz="1850" dirty="0" smtClean="0">
                <a:solidFill>
                  <a:schemeClr val="accent2">
                    <a:lumMod val="60000"/>
                    <a:lumOff val="40000"/>
                  </a:schemeClr>
                </a:solidFill>
              </a:rPr>
              <a:t>Kulturen, Zusammenarbeit </a:t>
            </a:r>
            <a:r>
              <a:rPr lang="de-DE" sz="1850" dirty="0">
                <a:solidFill>
                  <a:schemeClr val="accent2">
                    <a:lumMod val="60000"/>
                    <a:lumOff val="40000"/>
                  </a:schemeClr>
                </a:solidFill>
              </a:rPr>
              <a:t>von bis zu fünf </a:t>
            </a:r>
            <a:r>
              <a:rPr lang="de-DE" sz="1850" dirty="0" smtClean="0">
                <a:solidFill>
                  <a:schemeClr val="accent2">
                    <a:lumMod val="60000"/>
                    <a:lumOff val="40000"/>
                  </a:schemeClr>
                </a:solidFill>
              </a:rPr>
              <a:t>Generationen, Kooperationen </a:t>
            </a:r>
            <a:r>
              <a:rPr lang="de-DE" sz="1850" dirty="0">
                <a:solidFill>
                  <a:schemeClr val="accent2">
                    <a:lumMod val="60000"/>
                    <a:lumOff val="40000"/>
                  </a:schemeClr>
                </a:solidFill>
              </a:rPr>
              <a:t>mit Werkstätten für Menschen mit </a:t>
            </a:r>
            <a:r>
              <a:rPr lang="de-DE" sz="1850" dirty="0" smtClean="0">
                <a:solidFill>
                  <a:schemeClr val="accent2">
                    <a:lumMod val="60000"/>
                    <a:lumOff val="40000"/>
                  </a:schemeClr>
                </a:solidFill>
              </a:rPr>
              <a:t>Behinderung, </a:t>
            </a:r>
            <a:r>
              <a:rPr lang="de-DE" sz="1850" dirty="0" err="1" smtClean="0">
                <a:solidFill>
                  <a:schemeClr val="accent2">
                    <a:lumMod val="60000"/>
                    <a:lumOff val="40000"/>
                  </a:schemeClr>
                </a:solidFill>
              </a:rPr>
              <a:t>Women@Bosch</a:t>
            </a:r>
            <a:r>
              <a:rPr lang="de-DE" sz="1850" dirty="0" smtClean="0">
                <a:solidFill>
                  <a:schemeClr val="accent2">
                    <a:lumMod val="60000"/>
                    <a:lumOff val="40000"/>
                  </a:schemeClr>
                </a:solidFill>
              </a:rPr>
              <a:t>, Forum </a:t>
            </a:r>
            <a:r>
              <a:rPr lang="de-DE" sz="1850" dirty="0">
                <a:solidFill>
                  <a:schemeClr val="accent2">
                    <a:lumMod val="60000"/>
                    <a:lumOff val="40000"/>
                  </a:schemeClr>
                </a:solidFill>
              </a:rPr>
              <a:t>FIT- Frauen in die </a:t>
            </a:r>
            <a:r>
              <a:rPr lang="de-DE" sz="1850" dirty="0" smtClean="0">
                <a:solidFill>
                  <a:schemeClr val="accent2">
                    <a:lumMod val="60000"/>
                    <a:lumOff val="40000"/>
                  </a:schemeClr>
                </a:solidFill>
              </a:rPr>
              <a:t>Technik“, Ingenieurinnennetzwerk </a:t>
            </a:r>
            <a:r>
              <a:rPr lang="de-DE" sz="1850" dirty="0">
                <a:solidFill>
                  <a:schemeClr val="accent2">
                    <a:lumMod val="60000"/>
                    <a:lumOff val="40000"/>
                  </a:schemeClr>
                </a:solidFill>
              </a:rPr>
              <a:t>„</a:t>
            </a:r>
            <a:r>
              <a:rPr lang="de-DE" sz="1850" dirty="0" err="1" smtClean="0">
                <a:solidFill>
                  <a:schemeClr val="accent2">
                    <a:lumMod val="60000"/>
                    <a:lumOff val="40000"/>
                  </a:schemeClr>
                </a:solidFill>
              </a:rPr>
              <a:t>heratec</a:t>
            </a:r>
            <a:r>
              <a:rPr lang="de-DE" sz="1850" dirty="0" smtClean="0">
                <a:solidFill>
                  <a:schemeClr val="accent2">
                    <a:lumMod val="60000"/>
                    <a:lumOff val="40000"/>
                  </a:schemeClr>
                </a:solidFill>
              </a:rPr>
              <a:t>“, Business </a:t>
            </a:r>
            <a:r>
              <a:rPr lang="de-DE" sz="1850" dirty="0" err="1">
                <a:solidFill>
                  <a:schemeClr val="accent2">
                    <a:lumMod val="60000"/>
                    <a:lumOff val="40000"/>
                  </a:schemeClr>
                </a:solidFill>
              </a:rPr>
              <a:t>Women`s</a:t>
            </a:r>
            <a:r>
              <a:rPr lang="de-DE" sz="1850" dirty="0">
                <a:solidFill>
                  <a:schemeClr val="accent2">
                    <a:lumMod val="60000"/>
                    <a:lumOff val="40000"/>
                  </a:schemeClr>
                </a:solidFill>
              </a:rPr>
              <a:t> </a:t>
            </a:r>
            <a:r>
              <a:rPr lang="de-DE" sz="1850" dirty="0" err="1" smtClean="0">
                <a:solidFill>
                  <a:schemeClr val="accent2">
                    <a:lumMod val="60000"/>
                    <a:lumOff val="40000"/>
                  </a:schemeClr>
                </a:solidFill>
              </a:rPr>
              <a:t>Program</a:t>
            </a:r>
            <a:r>
              <a:rPr lang="de-DE" sz="1850" dirty="0" smtClean="0">
                <a:solidFill>
                  <a:schemeClr val="accent2">
                    <a:lumMod val="60000"/>
                    <a:lumOff val="40000"/>
                  </a:schemeClr>
                </a:solidFill>
              </a:rPr>
              <a:t>, lebensphasenorientierte </a:t>
            </a:r>
            <a:r>
              <a:rPr lang="de-DE" sz="1850" dirty="0">
                <a:solidFill>
                  <a:schemeClr val="accent2">
                    <a:lumMod val="60000"/>
                    <a:lumOff val="40000"/>
                  </a:schemeClr>
                </a:solidFill>
              </a:rPr>
              <a:t>berufliche </a:t>
            </a:r>
            <a:r>
              <a:rPr lang="de-DE" sz="1850" dirty="0" smtClean="0">
                <a:solidFill>
                  <a:schemeClr val="accent2">
                    <a:lumMod val="60000"/>
                    <a:lumOff val="40000"/>
                  </a:schemeClr>
                </a:solidFill>
              </a:rPr>
              <a:t>Weiterentwicklung, generationsübergreifender </a:t>
            </a:r>
            <a:r>
              <a:rPr lang="de-DE" sz="1850" dirty="0">
                <a:solidFill>
                  <a:schemeClr val="accent2">
                    <a:lumMod val="60000"/>
                    <a:lumOff val="40000"/>
                  </a:schemeClr>
                </a:solidFill>
              </a:rPr>
              <a:t>Austausch und Zusammenarbeit mit dem </a:t>
            </a:r>
            <a:r>
              <a:rPr lang="de-DE" sz="1850" dirty="0" smtClean="0">
                <a:solidFill>
                  <a:schemeClr val="accent2">
                    <a:lumMod val="60000"/>
                    <a:lumOff val="40000"/>
                  </a:schemeClr>
                </a:solidFill>
              </a:rPr>
              <a:t>Generationentandem, Bosch </a:t>
            </a:r>
            <a:r>
              <a:rPr lang="de-DE" sz="1850" dirty="0">
                <a:solidFill>
                  <a:schemeClr val="accent2">
                    <a:lumMod val="60000"/>
                    <a:lumOff val="40000"/>
                  </a:schemeClr>
                </a:solidFill>
              </a:rPr>
              <a:t>Management Support mit weltweit eingesetzten </a:t>
            </a:r>
            <a:r>
              <a:rPr lang="de-DE" sz="1850" dirty="0" err="1" smtClean="0">
                <a:solidFill>
                  <a:schemeClr val="accent2">
                    <a:lumMod val="60000"/>
                    <a:lumOff val="40000"/>
                  </a:schemeClr>
                </a:solidFill>
              </a:rPr>
              <a:t>Seniorexpert</a:t>
            </a:r>
            <a:r>
              <a:rPr lang="de-DE" sz="1850" dirty="0" smtClean="0">
                <a:solidFill>
                  <a:schemeClr val="accent2">
                    <a:lumMod val="60000"/>
                    <a:lumOff val="40000"/>
                  </a:schemeClr>
                </a:solidFill>
              </a:rPr>
              <a:t>*innen, Schulungen </a:t>
            </a:r>
            <a:r>
              <a:rPr lang="de-DE" sz="1850" dirty="0">
                <a:solidFill>
                  <a:schemeClr val="accent2">
                    <a:lumMod val="60000"/>
                    <a:lumOff val="40000"/>
                  </a:schemeClr>
                </a:solidFill>
              </a:rPr>
              <a:t>zum demographischen Wandel und generationsübergreifender </a:t>
            </a:r>
            <a:r>
              <a:rPr lang="de-DE" sz="1850" dirty="0" smtClean="0">
                <a:solidFill>
                  <a:schemeClr val="accent2">
                    <a:lumMod val="60000"/>
                    <a:lumOff val="40000"/>
                  </a:schemeClr>
                </a:solidFill>
              </a:rPr>
              <a:t>Kooperation, Leitlinien </a:t>
            </a:r>
            <a:r>
              <a:rPr lang="de-DE" sz="1850" dirty="0">
                <a:solidFill>
                  <a:schemeClr val="accent2">
                    <a:lumMod val="60000"/>
                    <a:lumOff val="40000"/>
                  </a:schemeClr>
                </a:solidFill>
              </a:rPr>
              <a:t>für eine flexible und familienbewusste Arbeitskultur sowie Konzernbetriebsvereinbarungen zum mobilen </a:t>
            </a:r>
            <a:r>
              <a:rPr lang="de-DE" sz="1850" dirty="0" smtClean="0">
                <a:solidFill>
                  <a:schemeClr val="accent2">
                    <a:lumMod val="60000"/>
                    <a:lumOff val="40000"/>
                  </a:schemeClr>
                </a:solidFill>
              </a:rPr>
              <a:t>Arbeiten, vielfältige</a:t>
            </a:r>
            <a:r>
              <a:rPr lang="de-DE" sz="1850" dirty="0">
                <a:solidFill>
                  <a:schemeClr val="accent2">
                    <a:lumMod val="60000"/>
                    <a:lumOff val="40000"/>
                  </a:schemeClr>
                </a:solidFill>
              </a:rPr>
              <a:t>, flexible und mobile Arbeitsmodelle: Jobsharing, Teilzeit, Home Office, </a:t>
            </a:r>
            <a:r>
              <a:rPr lang="de-DE" sz="1850" dirty="0" err="1" smtClean="0">
                <a:solidFill>
                  <a:schemeClr val="accent2">
                    <a:lumMod val="60000"/>
                    <a:lumOff val="40000"/>
                  </a:schemeClr>
                </a:solidFill>
              </a:rPr>
              <a:t>Sabbatical</a:t>
            </a:r>
            <a:r>
              <a:rPr lang="de-DE" sz="1850" dirty="0" smtClean="0">
                <a:solidFill>
                  <a:schemeClr val="accent2">
                    <a:lumMod val="60000"/>
                    <a:lumOff val="40000"/>
                  </a:schemeClr>
                </a:solidFill>
              </a:rPr>
              <a:t>, Projekt </a:t>
            </a:r>
            <a:r>
              <a:rPr lang="de-DE" sz="1850" dirty="0">
                <a:solidFill>
                  <a:schemeClr val="accent2">
                    <a:lumMod val="60000"/>
                    <a:lumOff val="40000"/>
                  </a:schemeClr>
                </a:solidFill>
              </a:rPr>
              <a:t>MORE (</a:t>
            </a:r>
            <a:r>
              <a:rPr lang="de-DE" sz="1850" dirty="0" err="1">
                <a:solidFill>
                  <a:schemeClr val="accent2">
                    <a:lumMod val="60000"/>
                    <a:lumOff val="40000"/>
                  </a:schemeClr>
                </a:solidFill>
              </a:rPr>
              <a:t>Mindset</a:t>
            </a:r>
            <a:r>
              <a:rPr lang="de-DE" sz="1850" dirty="0">
                <a:solidFill>
                  <a:schemeClr val="accent2">
                    <a:lumMod val="60000"/>
                    <a:lumOff val="40000"/>
                  </a:schemeClr>
                </a:solidFill>
              </a:rPr>
              <a:t> </a:t>
            </a:r>
            <a:r>
              <a:rPr lang="de-DE" sz="1850" dirty="0" err="1">
                <a:solidFill>
                  <a:schemeClr val="accent2">
                    <a:lumMod val="60000"/>
                    <a:lumOff val="40000"/>
                  </a:schemeClr>
                </a:solidFill>
              </a:rPr>
              <a:t>ORganization</a:t>
            </a:r>
            <a:r>
              <a:rPr lang="de-DE" sz="1850" dirty="0">
                <a:solidFill>
                  <a:schemeClr val="accent2">
                    <a:lumMod val="60000"/>
                    <a:lumOff val="40000"/>
                  </a:schemeClr>
                </a:solidFill>
              </a:rPr>
              <a:t> </a:t>
            </a:r>
            <a:r>
              <a:rPr lang="de-DE" sz="1850" dirty="0" err="1">
                <a:solidFill>
                  <a:schemeClr val="accent2">
                    <a:lumMod val="60000"/>
                    <a:lumOff val="40000"/>
                  </a:schemeClr>
                </a:solidFill>
              </a:rPr>
              <a:t>Executives</a:t>
            </a:r>
            <a:r>
              <a:rPr lang="de-DE" sz="1850" dirty="0">
                <a:solidFill>
                  <a:schemeClr val="accent2">
                    <a:lumMod val="60000"/>
                    <a:lumOff val="40000"/>
                  </a:schemeClr>
                </a:solidFill>
              </a:rPr>
              <a:t>) für Führungskräfte zum Erleben flexibler und mobiler </a:t>
            </a:r>
            <a:r>
              <a:rPr lang="de-DE" sz="1850" dirty="0" smtClean="0">
                <a:solidFill>
                  <a:schemeClr val="accent2">
                    <a:lumMod val="60000"/>
                    <a:lumOff val="40000"/>
                  </a:schemeClr>
                </a:solidFill>
              </a:rPr>
              <a:t>Arbeitsmodelle, Online-Tool </a:t>
            </a:r>
            <a:r>
              <a:rPr lang="de-DE" sz="1850" dirty="0">
                <a:solidFill>
                  <a:schemeClr val="accent2">
                    <a:lumMod val="60000"/>
                    <a:lumOff val="40000"/>
                  </a:schemeClr>
                </a:solidFill>
              </a:rPr>
              <a:t>„</a:t>
            </a:r>
            <a:r>
              <a:rPr lang="de-DE" sz="1850" dirty="0" err="1">
                <a:solidFill>
                  <a:schemeClr val="accent2">
                    <a:lumMod val="60000"/>
                    <a:lumOff val="40000"/>
                  </a:schemeClr>
                </a:solidFill>
              </a:rPr>
              <a:t>JobConnector</a:t>
            </a:r>
            <a:r>
              <a:rPr lang="de-DE" sz="1850" dirty="0">
                <a:solidFill>
                  <a:schemeClr val="accent2">
                    <a:lumMod val="60000"/>
                    <a:lumOff val="40000"/>
                  </a:schemeClr>
                </a:solidFill>
              </a:rPr>
              <a:t>“ fürs </a:t>
            </a:r>
            <a:r>
              <a:rPr lang="de-DE" sz="1850" dirty="0" err="1">
                <a:solidFill>
                  <a:schemeClr val="accent2">
                    <a:lumMod val="60000"/>
                    <a:lumOff val="40000"/>
                  </a:schemeClr>
                </a:solidFill>
              </a:rPr>
              <a:t>Matching</a:t>
            </a:r>
            <a:r>
              <a:rPr lang="de-DE" sz="1850" dirty="0">
                <a:solidFill>
                  <a:schemeClr val="accent2">
                    <a:lumMod val="60000"/>
                    <a:lumOff val="40000"/>
                  </a:schemeClr>
                </a:solidFill>
              </a:rPr>
              <a:t> von Jobsharing- und </a:t>
            </a:r>
            <a:r>
              <a:rPr lang="de-DE" sz="1850" dirty="0" smtClean="0">
                <a:solidFill>
                  <a:schemeClr val="accent2">
                    <a:lumMod val="60000"/>
                    <a:lumOff val="40000"/>
                  </a:schemeClr>
                </a:solidFill>
              </a:rPr>
              <a:t>Teilzeitinteressierten, Lohngleichheit </a:t>
            </a:r>
            <a:r>
              <a:rPr lang="de-DE" sz="1850" dirty="0">
                <a:solidFill>
                  <a:schemeClr val="accent2">
                    <a:lumMod val="60000"/>
                    <a:lumOff val="40000"/>
                  </a:schemeClr>
                </a:solidFill>
              </a:rPr>
              <a:t>(</a:t>
            </a:r>
            <a:r>
              <a:rPr lang="de-DE" sz="1850" dirty="0" err="1">
                <a:solidFill>
                  <a:schemeClr val="accent2">
                    <a:lumMod val="60000"/>
                    <a:lumOff val="40000"/>
                  </a:schemeClr>
                </a:solidFill>
              </a:rPr>
              <a:t>Equal</a:t>
            </a:r>
            <a:r>
              <a:rPr lang="de-DE" sz="1850" dirty="0">
                <a:solidFill>
                  <a:schemeClr val="accent2">
                    <a:lumMod val="60000"/>
                    <a:lumOff val="40000"/>
                  </a:schemeClr>
                </a:solidFill>
              </a:rPr>
              <a:t> </a:t>
            </a:r>
            <a:r>
              <a:rPr lang="de-DE" sz="1850" dirty="0" smtClean="0">
                <a:solidFill>
                  <a:schemeClr val="accent2">
                    <a:lumMod val="60000"/>
                    <a:lumOff val="40000"/>
                  </a:schemeClr>
                </a:solidFill>
              </a:rPr>
              <a:t>Pay), </a:t>
            </a:r>
            <a:r>
              <a:rPr lang="de-DE" sz="1850" dirty="0" err="1" smtClean="0">
                <a:solidFill>
                  <a:schemeClr val="accent2">
                    <a:lumMod val="60000"/>
                    <a:lumOff val="40000"/>
                  </a:schemeClr>
                </a:solidFill>
              </a:rPr>
              <a:t>Mentoringprogramme</a:t>
            </a:r>
            <a:r>
              <a:rPr lang="de-DE" sz="1850" dirty="0" smtClean="0">
                <a:solidFill>
                  <a:schemeClr val="accent2">
                    <a:lumMod val="60000"/>
                    <a:lumOff val="40000"/>
                  </a:schemeClr>
                </a:solidFill>
              </a:rPr>
              <a:t> </a:t>
            </a:r>
            <a:r>
              <a:rPr lang="de-DE" sz="1850" dirty="0">
                <a:solidFill>
                  <a:schemeClr val="accent2">
                    <a:lumMod val="60000"/>
                    <a:lumOff val="40000"/>
                  </a:schemeClr>
                </a:solidFill>
              </a:rPr>
              <a:t>und Seminarprogramm „Business </a:t>
            </a:r>
            <a:r>
              <a:rPr lang="de-DE" sz="1850" dirty="0" err="1">
                <a:solidFill>
                  <a:schemeClr val="accent2">
                    <a:lumMod val="60000"/>
                    <a:lumOff val="40000"/>
                  </a:schemeClr>
                </a:solidFill>
              </a:rPr>
              <a:t>Women`s</a:t>
            </a:r>
            <a:r>
              <a:rPr lang="de-DE" sz="1850" dirty="0">
                <a:solidFill>
                  <a:schemeClr val="accent2">
                    <a:lumMod val="60000"/>
                    <a:lumOff val="40000"/>
                  </a:schemeClr>
                </a:solidFill>
              </a:rPr>
              <a:t> </a:t>
            </a:r>
            <a:r>
              <a:rPr lang="de-DE" sz="1850" dirty="0" err="1">
                <a:solidFill>
                  <a:schemeClr val="accent2">
                    <a:lumMod val="60000"/>
                    <a:lumOff val="40000"/>
                  </a:schemeClr>
                </a:solidFill>
              </a:rPr>
              <a:t>Program</a:t>
            </a:r>
            <a:r>
              <a:rPr lang="de-DE" sz="1850" dirty="0">
                <a:solidFill>
                  <a:schemeClr val="accent2">
                    <a:lumMod val="60000"/>
                    <a:lumOff val="40000"/>
                  </a:schemeClr>
                </a:solidFill>
              </a:rPr>
              <a:t>“ für Frauen in Fach-, Projekt- und </a:t>
            </a:r>
            <a:r>
              <a:rPr lang="de-DE" sz="1850" dirty="0" smtClean="0">
                <a:solidFill>
                  <a:schemeClr val="accent2">
                    <a:lumMod val="60000"/>
                    <a:lumOff val="40000"/>
                  </a:schemeClr>
                </a:solidFill>
              </a:rPr>
              <a:t>Führungspositionen, Gründungsmitglied </a:t>
            </a:r>
            <a:r>
              <a:rPr lang="de-DE" sz="1850" dirty="0">
                <a:solidFill>
                  <a:schemeClr val="accent2">
                    <a:lumMod val="60000"/>
                    <a:lumOff val="40000"/>
                  </a:schemeClr>
                </a:solidFill>
              </a:rPr>
              <a:t>der Initiative </a:t>
            </a:r>
            <a:r>
              <a:rPr lang="de-DE" sz="1850" dirty="0" smtClean="0">
                <a:solidFill>
                  <a:schemeClr val="accent2">
                    <a:lumMod val="60000"/>
                    <a:lumOff val="40000"/>
                  </a:schemeClr>
                </a:solidFill>
              </a:rPr>
              <a:t>Chefsache, Mitarbeiternetzwerk </a:t>
            </a:r>
            <a:r>
              <a:rPr lang="de-DE" sz="1850" dirty="0" err="1">
                <a:solidFill>
                  <a:schemeClr val="accent2">
                    <a:lumMod val="60000"/>
                    <a:lumOff val="40000"/>
                  </a:schemeClr>
                </a:solidFill>
              </a:rPr>
              <a:t>RBg</a:t>
            </a:r>
            <a:r>
              <a:rPr lang="de-DE" sz="1850" dirty="0">
                <a:solidFill>
                  <a:schemeClr val="accent2">
                    <a:lumMod val="60000"/>
                    <a:lumOff val="40000"/>
                  </a:schemeClr>
                </a:solidFill>
              </a:rPr>
              <a:t> (Robert Bosch </a:t>
            </a:r>
            <a:r>
              <a:rPr lang="de-DE" sz="1850" dirty="0" smtClean="0">
                <a:solidFill>
                  <a:schemeClr val="accent2">
                    <a:lumMod val="60000"/>
                    <a:lumOff val="40000"/>
                  </a:schemeClr>
                </a:solidFill>
              </a:rPr>
              <a:t>gay), Förderung </a:t>
            </a:r>
            <a:r>
              <a:rPr lang="de-DE" sz="1850" dirty="0">
                <a:solidFill>
                  <a:schemeClr val="accent2">
                    <a:lumMod val="60000"/>
                    <a:lumOff val="40000"/>
                  </a:schemeClr>
                </a:solidFill>
              </a:rPr>
              <a:t>und Sponsor der Initiative </a:t>
            </a:r>
            <a:r>
              <a:rPr lang="de-DE" sz="1850" dirty="0" err="1" smtClean="0">
                <a:solidFill>
                  <a:schemeClr val="accent2">
                    <a:lumMod val="60000"/>
                    <a:lumOff val="40000"/>
                  </a:schemeClr>
                </a:solidFill>
              </a:rPr>
              <a:t>PrOut@Work</a:t>
            </a:r>
            <a:r>
              <a:rPr lang="de-DE" sz="1850" dirty="0" smtClean="0">
                <a:solidFill>
                  <a:schemeClr val="accent2">
                    <a:lumMod val="60000"/>
                    <a:lumOff val="40000"/>
                  </a:schemeClr>
                </a:solidFill>
              </a:rPr>
              <a:t>, Initiierung </a:t>
            </a:r>
            <a:r>
              <a:rPr lang="de-DE" sz="1850" dirty="0">
                <a:solidFill>
                  <a:schemeClr val="accent2">
                    <a:lumMod val="60000"/>
                    <a:lumOff val="40000"/>
                  </a:schemeClr>
                </a:solidFill>
              </a:rPr>
              <a:t>eines Straight Allies Netzwerks (durch </a:t>
            </a:r>
            <a:r>
              <a:rPr lang="de-DE" sz="1850" dirty="0" err="1" smtClean="0">
                <a:solidFill>
                  <a:schemeClr val="accent2">
                    <a:lumMod val="60000"/>
                    <a:lumOff val="40000"/>
                  </a:schemeClr>
                </a:solidFill>
              </a:rPr>
              <a:t>RBg</a:t>
            </a:r>
            <a:r>
              <a:rPr lang="de-DE" sz="1850" dirty="0" smtClean="0">
                <a:solidFill>
                  <a:schemeClr val="accent2">
                    <a:lumMod val="60000"/>
                    <a:lumOff val="40000"/>
                  </a:schemeClr>
                </a:solidFill>
              </a:rPr>
              <a:t>), Schwerbehindertenvertretungen </a:t>
            </a:r>
            <a:r>
              <a:rPr lang="de-DE" sz="1850" dirty="0">
                <a:solidFill>
                  <a:schemeClr val="accent2">
                    <a:lumMod val="60000"/>
                    <a:lumOff val="40000"/>
                  </a:schemeClr>
                </a:solidFill>
              </a:rPr>
              <a:t>an den </a:t>
            </a:r>
            <a:r>
              <a:rPr lang="de-DE" sz="1850" dirty="0" smtClean="0">
                <a:solidFill>
                  <a:schemeClr val="accent2">
                    <a:lumMod val="60000"/>
                    <a:lumOff val="40000"/>
                  </a:schemeClr>
                </a:solidFill>
              </a:rPr>
              <a:t>Standorten</a:t>
            </a:r>
            <a:endParaRPr lang="de-DE" sz="1850" dirty="0">
              <a:solidFill>
                <a:schemeClr val="accent2">
                  <a:lumMod val="60000"/>
                  <a:lumOff val="40000"/>
                </a:schemeClr>
              </a:solidFill>
            </a:endParaRPr>
          </a:p>
          <a:p>
            <a:pPr marL="342900" lvl="1" indent="-342900" algn="ctr">
              <a:buClr>
                <a:srgbClr val="92D050"/>
              </a:buClr>
            </a:pPr>
            <a:endParaRPr lang="de-DE" sz="1850" dirty="0">
              <a:solidFill>
                <a:schemeClr val="accent2">
                  <a:lumMod val="60000"/>
                  <a:lumOff val="40000"/>
                </a:schemeClr>
              </a:solidFill>
            </a:endParaRPr>
          </a:p>
          <a:p>
            <a:pPr algn="ctr"/>
            <a:endParaRPr lang="de-DE" sz="1850" dirty="0">
              <a:solidFill>
                <a:schemeClr val="accent2">
                  <a:lumMod val="60000"/>
                  <a:lumOff val="40000"/>
                </a:schemeClr>
              </a:solidFill>
            </a:endParaRPr>
          </a:p>
        </p:txBody>
      </p:sp>
      <p:sp>
        <p:nvSpPr>
          <p:cNvPr id="12"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Bosch</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Textfeld 2"/>
          <p:cNvSpPr txBox="1"/>
          <p:nvPr/>
        </p:nvSpPr>
        <p:spPr>
          <a:xfrm>
            <a:off x="1775520" y="2971552"/>
            <a:ext cx="8640960" cy="954107"/>
          </a:xfrm>
          <a:prstGeom prst="rect">
            <a:avLst/>
          </a:prstGeom>
          <a:solidFill>
            <a:schemeClr val="bg1">
              <a:alpha val="50000"/>
            </a:schemeClr>
          </a:solidFill>
        </p:spPr>
        <p:txBody>
          <a:bodyPr wrap="square" rtlCol="0">
            <a:spAutoFit/>
          </a:bodyPr>
          <a:lstStyle/>
          <a:p>
            <a:pPr algn="ctr"/>
            <a:r>
              <a:rPr lang="de-DE" sz="2800" b="1" dirty="0" smtClean="0">
                <a:solidFill>
                  <a:srgbClr val="4D4D4D"/>
                </a:solidFill>
              </a:rPr>
              <a:t>410.000 MITARBEITERINNEN UND MITARBEITER</a:t>
            </a:r>
          </a:p>
          <a:p>
            <a:pPr algn="ctr"/>
            <a:r>
              <a:rPr lang="de-DE" sz="2800" b="1" dirty="0" smtClean="0">
                <a:solidFill>
                  <a:srgbClr val="4D4D4D"/>
                </a:solidFill>
              </a:rPr>
              <a:t>IN 150 </a:t>
            </a:r>
            <a:r>
              <a:rPr lang="de-DE" sz="2800" b="1" cap="all" dirty="0" smtClean="0">
                <a:solidFill>
                  <a:srgbClr val="4D4D4D"/>
                </a:solidFill>
              </a:rPr>
              <a:t>Ländern </a:t>
            </a:r>
            <a:r>
              <a:rPr lang="de-DE" sz="2800" b="1" cap="all" dirty="0">
                <a:solidFill>
                  <a:srgbClr val="4D4D4D"/>
                </a:solidFill>
              </a:rPr>
              <a:t>und Regionen</a:t>
            </a:r>
          </a:p>
        </p:txBody>
      </p:sp>
      <p:sp>
        <p:nvSpPr>
          <p:cNvPr id="4" name="Foliennummernplatzhalter 3"/>
          <p:cNvSpPr>
            <a:spLocks noGrp="1"/>
          </p:cNvSpPr>
          <p:nvPr>
            <p:ph type="sldNum" sz="quarter" idx="4"/>
          </p:nvPr>
        </p:nvSpPr>
        <p:spPr/>
        <p:txBody>
          <a:bodyPr/>
          <a:lstStyle/>
          <a:p>
            <a:fld id="{D913B18B-D139-4864-AE91-16ECF2125E47}" type="slidenum">
              <a:rPr lang="de-DE" smtClean="0"/>
              <a:pPr/>
              <a:t>29</a:t>
            </a:fld>
            <a:endParaRPr lang="de-DE" dirty="0"/>
          </a:p>
        </p:txBody>
      </p:sp>
    </p:spTree>
    <p:extLst>
      <p:ext uri="{BB962C8B-B14F-4D97-AF65-F5344CB8AC3E}">
        <p14:creationId xmlns:p14="http://schemas.microsoft.com/office/powerpoint/2010/main" val="167320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solidFill>
                  <a:srgbClr val="4D4D4D"/>
                </a:solidFill>
              </a:rPr>
              <a:t>INHALT &amp; ABLAUF</a:t>
            </a:r>
            <a:endParaRPr lang="de-DE" dirty="0">
              <a:solidFill>
                <a:srgbClr val="4D4D4D"/>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solidFill>
                  <a:srgbClr val="4D4D4D"/>
                </a:solidFill>
              </a:rPr>
              <a:t>Einleitung</a:t>
            </a:r>
            <a:endParaRPr lang="de-DE" sz="2000" dirty="0">
              <a:solidFill>
                <a:srgbClr val="4D4D4D"/>
              </a:solidFill>
            </a:endParaRPr>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solidFill>
                  <a:srgbClr val="4D4D4D"/>
                </a:solidFill>
              </a:rPr>
              <a:t>Dimensionenvielfalt</a:t>
            </a:r>
            <a:endParaRPr lang="de-DE" sz="2000" dirty="0">
              <a:solidFill>
                <a:srgbClr val="4D4D4D"/>
              </a:solidFill>
            </a:endParaRPr>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solidFill>
                  <a:srgbClr val="4D4D4D"/>
                </a:solidFill>
              </a:rPr>
              <a:t>Dimension Gender</a:t>
            </a:r>
            <a:endParaRPr lang="de-DE" sz="2000" dirty="0">
              <a:solidFill>
                <a:srgbClr val="4D4D4D"/>
              </a:solidFill>
            </a:endParaRPr>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solidFill>
                  <a:srgbClr val="4D4D4D"/>
                </a:solidFill>
              </a:rPr>
              <a:t>Dimension Ethnie</a:t>
            </a:r>
            <a:endParaRPr lang="de-DE" sz="2000" dirty="0">
              <a:solidFill>
                <a:srgbClr val="4D4D4D"/>
              </a:solidFill>
            </a:endParaRPr>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solidFill>
                  <a:srgbClr val="4D4D4D"/>
                </a:solidFill>
              </a:rPr>
              <a:t>Dimension Alter</a:t>
            </a:r>
            <a:endParaRPr lang="de-DE" sz="2000" dirty="0">
              <a:solidFill>
                <a:srgbClr val="4D4D4D"/>
              </a:solidFill>
            </a:endParaRPr>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solidFill>
                  <a:srgbClr val="4D4D4D"/>
                </a:solidFill>
              </a:rPr>
              <a:t>w</a:t>
            </a:r>
            <a:r>
              <a:rPr lang="de-DE" sz="2000" dirty="0" smtClean="0">
                <a:solidFill>
                  <a:srgbClr val="4D4D4D"/>
                </a:solidFill>
              </a:rPr>
              <a:t>irtschaftliche Relevanz</a:t>
            </a:r>
            <a:endParaRPr lang="de-DE" sz="2000" dirty="0">
              <a:solidFill>
                <a:srgbClr val="4D4D4D"/>
              </a:solidFill>
            </a:endParaRPr>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solidFill>
                  <a:srgbClr val="4D4D4D"/>
                </a:solidFill>
              </a:rPr>
              <a:t>Abschluss</a:t>
            </a:r>
            <a:endParaRPr lang="de-DE" sz="2000" dirty="0">
              <a:solidFill>
                <a:srgbClr val="4D4D4D"/>
              </a:solidFill>
            </a:endParaRPr>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solidFill>
                  <a:srgbClr val="4D4D4D"/>
                </a:solidFill>
              </a:rPr>
              <a:t>Dimension Behinderung</a:t>
            </a:r>
            <a:endParaRPr lang="de-DE" sz="2000" dirty="0">
              <a:solidFill>
                <a:srgbClr val="4D4D4D"/>
              </a:solidFill>
            </a:endParaRPr>
          </a:p>
        </p:txBody>
      </p:sp>
      <p:sp>
        <p:nvSpPr>
          <p:cNvPr id="86" name="Ellipse 4"/>
          <p:cNvSpPr/>
          <p:nvPr/>
        </p:nvSpPr>
        <p:spPr>
          <a:xfrm>
            <a:off x="983432" y="3881578"/>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3751600"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55920"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6600056"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9372544" y="3861048"/>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1580789"/>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65642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3</a:t>
            </a:fld>
            <a:endParaRPr lang="de-DE" dirty="0"/>
          </a:p>
        </p:txBody>
      </p:sp>
    </p:spTree>
    <p:extLst>
      <p:ext uri="{BB962C8B-B14F-4D97-AF65-F5344CB8AC3E}">
        <p14:creationId xmlns:p14="http://schemas.microsoft.com/office/powerpoint/2010/main" val="701491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817" y="1152128"/>
            <a:ext cx="8636663" cy="4941168"/>
          </a:xfrm>
          <a:prstGeom prst="rect">
            <a:avLst/>
          </a:prstGeom>
        </p:spPr>
      </p:pic>
      <p:sp>
        <p:nvSpPr>
          <p:cNvPr id="9"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Daimler</a:t>
            </a:r>
            <a:endParaRPr lang="de-DE" dirty="0">
              <a:solidFill>
                <a:schemeClr val="accent1"/>
              </a:solidFill>
            </a:endParaRPr>
          </a:p>
        </p:txBody>
      </p:sp>
      <p:sp>
        <p:nvSpPr>
          <p:cNvPr id="10"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1"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30</a:t>
            </a:fld>
            <a:endParaRPr lang="de-DE" dirty="0"/>
          </a:p>
        </p:txBody>
      </p:sp>
    </p:spTree>
    <p:extLst>
      <p:ext uri="{BB962C8B-B14F-4D97-AF65-F5344CB8AC3E}">
        <p14:creationId xmlns:p14="http://schemas.microsoft.com/office/powerpoint/2010/main" val="43771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2" name="Inhaltsplatzhalter 1"/>
          <p:cNvSpPr>
            <a:spLocks noGrp="1"/>
          </p:cNvSpPr>
          <p:nvPr>
            <p:ph idx="1"/>
          </p:nvPr>
        </p:nvSpPr>
        <p:spPr>
          <a:xfrm>
            <a:off x="289074" y="1498871"/>
            <a:ext cx="11567567" cy="4882457"/>
          </a:xfrm>
        </p:spPr>
        <p:txBody>
          <a:bodyPr>
            <a:noAutofit/>
          </a:bodyPr>
          <a:lstStyle/>
          <a:p>
            <a:pPr marL="0" lvl="1" indent="0" algn="ctr">
              <a:buClr>
                <a:srgbClr val="92D050"/>
              </a:buClr>
              <a:buNone/>
            </a:pPr>
            <a:r>
              <a:rPr lang="de-DE" sz="2200" dirty="0" smtClean="0">
                <a:solidFill>
                  <a:schemeClr val="bg1">
                    <a:lumMod val="65000"/>
                  </a:schemeClr>
                </a:solidFill>
              </a:rPr>
              <a:t>weltweiter </a:t>
            </a:r>
            <a:r>
              <a:rPr lang="de-DE" sz="2200" dirty="0">
                <a:solidFill>
                  <a:schemeClr val="bg1">
                    <a:lumMod val="65000"/>
                  </a:schemeClr>
                </a:solidFill>
              </a:rPr>
              <a:t>Einsatz von </a:t>
            </a:r>
            <a:r>
              <a:rPr lang="de-DE" sz="2200" dirty="0" smtClean="0">
                <a:solidFill>
                  <a:schemeClr val="bg1">
                    <a:lumMod val="65000"/>
                  </a:schemeClr>
                </a:solidFill>
              </a:rPr>
              <a:t>Seniorexperten, </a:t>
            </a:r>
            <a:r>
              <a:rPr lang="en-US" sz="2200" dirty="0" err="1" smtClean="0">
                <a:solidFill>
                  <a:schemeClr val="bg1">
                    <a:lumMod val="65000"/>
                  </a:schemeClr>
                </a:solidFill>
              </a:rPr>
              <a:t>Demografie</a:t>
            </a:r>
            <a:r>
              <a:rPr lang="en-US" sz="2200" dirty="0" smtClean="0">
                <a:solidFill>
                  <a:schemeClr val="bg1">
                    <a:lumMod val="65000"/>
                  </a:schemeClr>
                </a:solidFill>
              </a:rPr>
              <a:t>-Initiative </a:t>
            </a:r>
            <a:r>
              <a:rPr lang="en-US" sz="2200" dirty="0">
                <a:solidFill>
                  <a:schemeClr val="bg1">
                    <a:lumMod val="65000"/>
                  </a:schemeClr>
                </a:solidFill>
              </a:rPr>
              <a:t>YES - Young and Experienced together </a:t>
            </a:r>
            <a:r>
              <a:rPr lang="en-US" sz="2200" dirty="0" smtClean="0">
                <a:solidFill>
                  <a:schemeClr val="bg1">
                    <a:lumMod val="65000"/>
                  </a:schemeClr>
                </a:solidFill>
              </a:rPr>
              <a:t>Successful, </a:t>
            </a:r>
            <a:r>
              <a:rPr lang="en-US" sz="2200" dirty="0" err="1" smtClean="0">
                <a:solidFill>
                  <a:schemeClr val="bg1">
                    <a:lumMod val="65000"/>
                  </a:schemeClr>
                </a:solidFill>
              </a:rPr>
              <a:t>Standort</a:t>
            </a:r>
            <a:r>
              <a:rPr lang="en-US" sz="2200" dirty="0" smtClean="0">
                <a:solidFill>
                  <a:schemeClr val="bg1">
                    <a:lumMod val="65000"/>
                  </a:schemeClr>
                </a:solidFill>
              </a:rPr>
              <a:t> </a:t>
            </a:r>
            <a:r>
              <a:rPr lang="en-US" sz="2200" dirty="0" err="1">
                <a:solidFill>
                  <a:schemeClr val="bg1">
                    <a:lumMod val="65000"/>
                  </a:schemeClr>
                </a:solidFill>
              </a:rPr>
              <a:t>Mexiko</a:t>
            </a:r>
            <a:r>
              <a:rPr lang="en-US" sz="2200" dirty="0">
                <a:solidFill>
                  <a:schemeClr val="bg1">
                    <a:lumMod val="65000"/>
                  </a:schemeClr>
                </a:solidFill>
              </a:rPr>
              <a:t>: </a:t>
            </a:r>
            <a:r>
              <a:rPr lang="de-DE" sz="2200" dirty="0" err="1">
                <a:solidFill>
                  <a:schemeClr val="bg1">
                    <a:lumMod val="65000"/>
                  </a:schemeClr>
                </a:solidFill>
              </a:rPr>
              <a:t>Movilidad</a:t>
            </a:r>
            <a:r>
              <a:rPr lang="de-DE" sz="2200" dirty="0">
                <a:solidFill>
                  <a:schemeClr val="bg1">
                    <a:lumMod val="65000"/>
                  </a:schemeClr>
                </a:solidFill>
              </a:rPr>
              <a:t> </a:t>
            </a:r>
            <a:r>
              <a:rPr lang="de-DE" sz="2200" dirty="0" err="1">
                <a:solidFill>
                  <a:schemeClr val="bg1">
                    <a:lumMod val="65000"/>
                  </a:schemeClr>
                </a:solidFill>
              </a:rPr>
              <a:t>Incluyente</a:t>
            </a:r>
            <a:r>
              <a:rPr lang="de-DE" sz="2200" dirty="0">
                <a:solidFill>
                  <a:schemeClr val="bg1">
                    <a:lumMod val="65000"/>
                  </a:schemeClr>
                </a:solidFill>
              </a:rPr>
              <a:t>-Programm (Workshops, Aktionen und behindertengerechten </a:t>
            </a:r>
            <a:r>
              <a:rPr lang="de-DE" sz="2200" dirty="0" smtClean="0">
                <a:solidFill>
                  <a:schemeClr val="bg1">
                    <a:lumMod val="65000"/>
                  </a:schemeClr>
                </a:solidFill>
              </a:rPr>
              <a:t>Arbeitsplätzen), Mitarbeiternetzwerk </a:t>
            </a:r>
            <a:r>
              <a:rPr lang="de-DE" sz="2200" dirty="0">
                <a:solidFill>
                  <a:schemeClr val="bg1">
                    <a:lumMod val="65000"/>
                  </a:schemeClr>
                </a:solidFill>
              </a:rPr>
              <a:t>GL@D (Erfahrungsaustausch LGBTI, Vorträge, Workshops, Karrieremessen, Beteiligung an der </a:t>
            </a:r>
            <a:r>
              <a:rPr lang="en-US" sz="2200" dirty="0">
                <a:solidFill>
                  <a:schemeClr val="bg1">
                    <a:lumMod val="65000"/>
                  </a:schemeClr>
                </a:solidFill>
              </a:rPr>
              <a:t>Pride Parade in New York City, </a:t>
            </a:r>
            <a:r>
              <a:rPr lang="en-US" sz="2200" dirty="0" err="1">
                <a:solidFill>
                  <a:schemeClr val="bg1">
                    <a:lumMod val="65000"/>
                  </a:schemeClr>
                </a:solidFill>
              </a:rPr>
              <a:t>dem</a:t>
            </a:r>
            <a:r>
              <a:rPr lang="en-US" sz="2200" dirty="0">
                <a:solidFill>
                  <a:schemeClr val="bg1">
                    <a:lumMod val="65000"/>
                  </a:schemeClr>
                </a:solidFill>
              </a:rPr>
              <a:t> </a:t>
            </a:r>
            <a:r>
              <a:rPr lang="de-DE" sz="2200" dirty="0">
                <a:solidFill>
                  <a:schemeClr val="bg1">
                    <a:lumMod val="65000"/>
                  </a:schemeClr>
                </a:solidFill>
              </a:rPr>
              <a:t>Christopher Street Day in </a:t>
            </a:r>
            <a:r>
              <a:rPr lang="de-DE" sz="2200" dirty="0" err="1">
                <a:solidFill>
                  <a:schemeClr val="bg1">
                    <a:lumMod val="65000"/>
                  </a:schemeClr>
                </a:solidFill>
              </a:rPr>
              <a:t>Stuttgard</a:t>
            </a:r>
            <a:r>
              <a:rPr lang="de-DE" sz="2200" dirty="0">
                <a:solidFill>
                  <a:schemeClr val="bg1">
                    <a:lumMod val="65000"/>
                  </a:schemeClr>
                </a:solidFill>
              </a:rPr>
              <a:t>, dem CDS in </a:t>
            </a:r>
            <a:r>
              <a:rPr lang="de-DE" sz="2200" dirty="0" smtClean="0">
                <a:solidFill>
                  <a:schemeClr val="bg1">
                    <a:lumMod val="65000"/>
                  </a:schemeClr>
                </a:solidFill>
              </a:rPr>
              <a:t>Berlin), Girls Day, Initiative </a:t>
            </a:r>
            <a:r>
              <a:rPr lang="de-DE" sz="2200" dirty="0">
                <a:solidFill>
                  <a:schemeClr val="bg1">
                    <a:lumMod val="65000"/>
                  </a:schemeClr>
                </a:solidFill>
              </a:rPr>
              <a:t>MACH </a:t>
            </a:r>
            <a:r>
              <a:rPr lang="de-DE" sz="2200" dirty="0" err="1" smtClean="0">
                <a:solidFill>
                  <a:schemeClr val="bg1">
                    <a:lumMod val="65000"/>
                  </a:schemeClr>
                </a:solidFill>
              </a:rPr>
              <a:t>MiT</a:t>
            </a:r>
            <a:r>
              <a:rPr lang="de-DE" sz="2200" dirty="0" smtClean="0">
                <a:solidFill>
                  <a:schemeClr val="bg1">
                    <a:lumMod val="65000"/>
                  </a:schemeClr>
                </a:solidFill>
              </a:rPr>
              <a:t>, Plattform </a:t>
            </a:r>
            <a:r>
              <a:rPr lang="de-DE" sz="2200" dirty="0">
                <a:solidFill>
                  <a:schemeClr val="bg1">
                    <a:lumMod val="65000"/>
                  </a:schemeClr>
                </a:solidFill>
              </a:rPr>
              <a:t>„</a:t>
            </a:r>
            <a:r>
              <a:rPr lang="de-DE" sz="2200" dirty="0" err="1">
                <a:solidFill>
                  <a:schemeClr val="bg1">
                    <a:lumMod val="65000"/>
                  </a:schemeClr>
                </a:solidFill>
              </a:rPr>
              <a:t>She’s</a:t>
            </a:r>
            <a:r>
              <a:rPr lang="de-DE" sz="2200" dirty="0">
                <a:solidFill>
                  <a:schemeClr val="bg1">
                    <a:lumMod val="65000"/>
                  </a:schemeClr>
                </a:solidFill>
              </a:rPr>
              <a:t> Mercedes“ (Networking-Veranstaltungen, Magazin, </a:t>
            </a:r>
            <a:r>
              <a:rPr lang="de-DE" sz="2200" dirty="0" smtClean="0">
                <a:solidFill>
                  <a:schemeClr val="bg1">
                    <a:lumMod val="65000"/>
                  </a:schemeClr>
                </a:solidFill>
              </a:rPr>
              <a:t>Website), Job-Tandem, Home-Office, Elternzeit </a:t>
            </a:r>
            <a:r>
              <a:rPr lang="de-DE" sz="2200" dirty="0">
                <a:solidFill>
                  <a:schemeClr val="bg1">
                    <a:lumMod val="65000"/>
                  </a:schemeClr>
                </a:solidFill>
              </a:rPr>
              <a:t>bis zu drei Jahren, darüber hinaus Familienzeit für weitere drei </a:t>
            </a:r>
            <a:r>
              <a:rPr lang="de-DE" sz="2200" dirty="0" smtClean="0">
                <a:solidFill>
                  <a:schemeClr val="bg1">
                    <a:lumMod val="65000"/>
                  </a:schemeClr>
                </a:solidFill>
              </a:rPr>
              <a:t>Jahre, Betriebskindertagesstätten, Mother </a:t>
            </a:r>
            <a:r>
              <a:rPr lang="de-DE" sz="2200" dirty="0" err="1" smtClean="0">
                <a:solidFill>
                  <a:schemeClr val="bg1">
                    <a:lumMod val="65000"/>
                  </a:schemeClr>
                </a:solidFill>
              </a:rPr>
              <a:t>Rooms</a:t>
            </a:r>
            <a:r>
              <a:rPr lang="de-DE" sz="2200" dirty="0" smtClean="0">
                <a:solidFill>
                  <a:schemeClr val="bg1">
                    <a:lumMod val="65000"/>
                  </a:schemeClr>
                </a:solidFill>
              </a:rPr>
              <a:t>/Eltern-Kind-Büros, Vermittlung </a:t>
            </a:r>
            <a:r>
              <a:rPr lang="de-DE" sz="2200" dirty="0">
                <a:solidFill>
                  <a:schemeClr val="bg1">
                    <a:lumMod val="65000"/>
                  </a:schemeClr>
                </a:solidFill>
              </a:rPr>
              <a:t>von Tageseltern, Babysittern, </a:t>
            </a:r>
            <a:r>
              <a:rPr lang="de-DE" sz="2200" dirty="0" smtClean="0">
                <a:solidFill>
                  <a:schemeClr val="bg1">
                    <a:lumMod val="65000"/>
                  </a:schemeClr>
                </a:solidFill>
              </a:rPr>
              <a:t>Nachhilfekräften, Betriebsvereinbarung </a:t>
            </a:r>
            <a:r>
              <a:rPr lang="de-DE" sz="2200" dirty="0">
                <a:solidFill>
                  <a:schemeClr val="bg1">
                    <a:lumMod val="65000"/>
                  </a:schemeClr>
                </a:solidFill>
              </a:rPr>
              <a:t>für Häusliche </a:t>
            </a:r>
            <a:r>
              <a:rPr lang="de-DE" sz="2200" dirty="0" smtClean="0">
                <a:solidFill>
                  <a:schemeClr val="bg1">
                    <a:lumMod val="65000"/>
                  </a:schemeClr>
                </a:solidFill>
              </a:rPr>
              <a:t>Krankenpflege, </a:t>
            </a:r>
            <a:r>
              <a:rPr lang="de-DE" sz="2200" dirty="0" err="1" smtClean="0">
                <a:solidFill>
                  <a:schemeClr val="bg1">
                    <a:lumMod val="65000"/>
                  </a:schemeClr>
                </a:solidFill>
              </a:rPr>
              <a:t>Sabbatical</a:t>
            </a:r>
            <a:r>
              <a:rPr lang="de-DE" sz="2200" dirty="0" smtClean="0">
                <a:solidFill>
                  <a:schemeClr val="bg1">
                    <a:lumMod val="65000"/>
                  </a:schemeClr>
                </a:solidFill>
              </a:rPr>
              <a:t>, flexible Arbeitszeitregelungen, </a:t>
            </a:r>
            <a:r>
              <a:rPr lang="de-DE" sz="2200" dirty="0" err="1" smtClean="0">
                <a:solidFill>
                  <a:schemeClr val="bg1">
                    <a:lumMod val="65000"/>
                  </a:schemeClr>
                </a:solidFill>
              </a:rPr>
              <a:t>Inclusion</a:t>
            </a:r>
            <a:r>
              <a:rPr lang="de-DE" sz="2200" dirty="0" smtClean="0">
                <a:solidFill>
                  <a:schemeClr val="bg1">
                    <a:lumMod val="65000"/>
                  </a:schemeClr>
                </a:solidFill>
              </a:rPr>
              <a:t> </a:t>
            </a:r>
            <a:r>
              <a:rPr lang="de-DE" sz="2200" dirty="0">
                <a:solidFill>
                  <a:schemeClr val="bg1">
                    <a:lumMod val="65000"/>
                  </a:schemeClr>
                </a:solidFill>
              </a:rPr>
              <a:t>Day: international (jährlich 100 Aktionen, jeder Standort setzt seinen eigenen kulturellen und politischen Schwerpunkt)</a:t>
            </a:r>
          </a:p>
        </p:txBody>
      </p:sp>
      <p:sp>
        <p:nvSpPr>
          <p:cNvPr id="12"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Daimler</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 name="Textfeld 7"/>
          <p:cNvSpPr txBox="1"/>
          <p:nvPr/>
        </p:nvSpPr>
        <p:spPr>
          <a:xfrm>
            <a:off x="1856036" y="2963044"/>
            <a:ext cx="8496944" cy="954107"/>
          </a:xfrm>
          <a:prstGeom prst="rect">
            <a:avLst/>
          </a:prstGeom>
          <a:solidFill>
            <a:schemeClr val="bg1">
              <a:alpha val="80000"/>
            </a:schemeClr>
          </a:solidFill>
          <a:effectLst>
            <a:softEdge rad="0"/>
          </a:effectLst>
        </p:spPr>
        <p:txBody>
          <a:bodyPr wrap="square" rtlCol="0">
            <a:spAutoFit/>
          </a:bodyPr>
          <a:lstStyle/>
          <a:p>
            <a:pPr algn="ctr"/>
            <a:r>
              <a:rPr lang="de-DE" sz="2800" b="1" dirty="0" smtClean="0">
                <a:solidFill>
                  <a:srgbClr val="4D4D4D"/>
                </a:solidFill>
              </a:rPr>
              <a:t>289.000 MITARBEITERINNEN UND MITARBEITER</a:t>
            </a:r>
          </a:p>
          <a:p>
            <a:pPr algn="ctr"/>
            <a:r>
              <a:rPr lang="de-DE" sz="2800" b="1" dirty="0" smtClean="0">
                <a:solidFill>
                  <a:srgbClr val="4D4D4D"/>
                </a:solidFill>
              </a:rPr>
              <a:t>IN 160 </a:t>
            </a:r>
            <a:r>
              <a:rPr lang="de-DE" sz="2800" b="1" cap="all" dirty="0">
                <a:solidFill>
                  <a:srgbClr val="4D4D4D"/>
                </a:solidFill>
              </a:rPr>
              <a:t>Ländern und Regionen</a:t>
            </a:r>
          </a:p>
        </p:txBody>
      </p:sp>
      <p:sp>
        <p:nvSpPr>
          <p:cNvPr id="3" name="Foliennummernplatzhalter 2"/>
          <p:cNvSpPr>
            <a:spLocks noGrp="1"/>
          </p:cNvSpPr>
          <p:nvPr>
            <p:ph type="sldNum" sz="quarter" idx="4"/>
          </p:nvPr>
        </p:nvSpPr>
        <p:spPr/>
        <p:txBody>
          <a:bodyPr/>
          <a:lstStyle/>
          <a:p>
            <a:fld id="{D913B18B-D139-4864-AE91-16ECF2125E47}" type="slidenum">
              <a:rPr lang="de-DE" smtClean="0"/>
              <a:pPr/>
              <a:t>31</a:t>
            </a:fld>
            <a:endParaRPr lang="de-DE" dirty="0"/>
          </a:p>
        </p:txBody>
      </p:sp>
    </p:spTree>
    <p:extLst>
      <p:ext uri="{BB962C8B-B14F-4D97-AF65-F5344CB8AC3E}">
        <p14:creationId xmlns:p14="http://schemas.microsoft.com/office/powerpoint/2010/main" val="393745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2324" t="2059" r="2246" b="2124"/>
          <a:stretch/>
        </p:blipFill>
        <p:spPr>
          <a:xfrm>
            <a:off x="2783632" y="1268760"/>
            <a:ext cx="6624736" cy="4520409"/>
          </a:xfrm>
          <a:prstGeom prst="rect">
            <a:avLst/>
          </a:prstGeom>
        </p:spPr>
      </p:pic>
      <p:sp>
        <p:nvSpPr>
          <p:cNvPr id="10"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Daimler</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2"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32</a:t>
            </a:fld>
            <a:endParaRPr lang="de-DE" dirty="0"/>
          </a:p>
        </p:txBody>
      </p:sp>
    </p:spTree>
    <p:extLst>
      <p:ext uri="{BB962C8B-B14F-4D97-AF65-F5344CB8AC3E}">
        <p14:creationId xmlns:p14="http://schemas.microsoft.com/office/powerpoint/2010/main" val="375293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192" y="1235541"/>
            <a:ext cx="8544272" cy="4713739"/>
          </a:xfrm>
          <a:prstGeom prst="rect">
            <a:avLst/>
          </a:prstGeom>
        </p:spPr>
      </p:pic>
      <p:sp>
        <p:nvSpPr>
          <p:cNvPr id="9"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BMW Group</a:t>
            </a:r>
            <a:endParaRPr lang="de-DE" dirty="0">
              <a:solidFill>
                <a:schemeClr val="accent1"/>
              </a:solidFill>
            </a:endParaRPr>
          </a:p>
        </p:txBody>
      </p:sp>
      <p:sp>
        <p:nvSpPr>
          <p:cNvPr id="10"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1"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33</a:t>
            </a:fld>
            <a:endParaRPr lang="de-DE" dirty="0"/>
          </a:p>
        </p:txBody>
      </p:sp>
    </p:spTree>
    <p:extLst>
      <p:ext uri="{BB962C8B-B14F-4D97-AF65-F5344CB8AC3E}">
        <p14:creationId xmlns:p14="http://schemas.microsoft.com/office/powerpoint/2010/main" val="106591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sp>
        <p:nvSpPr>
          <p:cNvPr id="2" name="Inhaltsplatzhalter 1"/>
          <p:cNvSpPr>
            <a:spLocks noGrp="1"/>
          </p:cNvSpPr>
          <p:nvPr>
            <p:ph idx="1"/>
          </p:nvPr>
        </p:nvSpPr>
        <p:spPr>
          <a:xfrm>
            <a:off x="407369" y="1642887"/>
            <a:ext cx="11377264" cy="4522417"/>
          </a:xfrm>
        </p:spPr>
        <p:txBody>
          <a:bodyPr>
            <a:normAutofit/>
          </a:bodyPr>
          <a:lstStyle/>
          <a:p>
            <a:pPr marL="0" lvl="1" indent="0" algn="ctr">
              <a:buClr>
                <a:srgbClr val="92D050"/>
              </a:buClr>
              <a:buNone/>
            </a:pPr>
            <a:r>
              <a:rPr lang="de-DE" sz="2150" dirty="0" smtClean="0">
                <a:solidFill>
                  <a:schemeClr val="accent1">
                    <a:lumMod val="60000"/>
                    <a:lumOff val="40000"/>
                  </a:schemeClr>
                </a:solidFill>
              </a:rPr>
              <a:t>Kooperationen </a:t>
            </a:r>
            <a:r>
              <a:rPr lang="de-DE" sz="2150" dirty="0">
                <a:solidFill>
                  <a:schemeClr val="accent1">
                    <a:lumMod val="60000"/>
                    <a:lumOff val="40000"/>
                  </a:schemeClr>
                </a:solidFill>
              </a:rPr>
              <a:t>mit Werkstätten für Menschen mit </a:t>
            </a:r>
            <a:r>
              <a:rPr lang="de-DE" sz="2150" dirty="0" smtClean="0">
                <a:solidFill>
                  <a:schemeClr val="accent1">
                    <a:lumMod val="60000"/>
                    <a:lumOff val="40000"/>
                  </a:schemeClr>
                </a:solidFill>
              </a:rPr>
              <a:t>Behinderung, Coaching- </a:t>
            </a:r>
            <a:r>
              <a:rPr lang="de-DE" sz="2150" dirty="0">
                <a:solidFill>
                  <a:schemeClr val="accent1">
                    <a:lumMod val="60000"/>
                    <a:lumOff val="40000"/>
                  </a:schemeClr>
                </a:solidFill>
              </a:rPr>
              <a:t>und </a:t>
            </a:r>
            <a:r>
              <a:rPr lang="de-DE" sz="2150" dirty="0" smtClean="0">
                <a:solidFill>
                  <a:schemeClr val="accent1">
                    <a:lumMod val="60000"/>
                    <a:lumOff val="40000"/>
                  </a:schemeClr>
                </a:solidFill>
              </a:rPr>
              <a:t>Mentoring-Programme, Nachwuchsförderungsprogramme, Frauenförderung </a:t>
            </a:r>
            <a:r>
              <a:rPr lang="de-DE" sz="2150" dirty="0">
                <a:solidFill>
                  <a:schemeClr val="accent1">
                    <a:lumMod val="60000"/>
                    <a:lumOff val="40000"/>
                  </a:schemeClr>
                </a:solidFill>
              </a:rPr>
              <a:t>in der technischen </a:t>
            </a:r>
            <a:r>
              <a:rPr lang="de-DE" sz="2150" dirty="0" smtClean="0">
                <a:solidFill>
                  <a:schemeClr val="accent1">
                    <a:lumMod val="60000"/>
                    <a:lumOff val="40000"/>
                  </a:schemeClr>
                </a:solidFill>
              </a:rPr>
              <a:t>Ausbildung, Maßnahmen </a:t>
            </a:r>
            <a:r>
              <a:rPr lang="de-DE" sz="2150" dirty="0">
                <a:solidFill>
                  <a:schemeClr val="accent1">
                    <a:lumMod val="60000"/>
                    <a:lumOff val="40000"/>
                  </a:schemeClr>
                </a:solidFill>
              </a:rPr>
              <a:t>zur Vereinbarkeit von Beruf und Familie, die über die gesetzlichen Regelungen </a:t>
            </a:r>
            <a:r>
              <a:rPr lang="de-DE" sz="2150" dirty="0" smtClean="0">
                <a:solidFill>
                  <a:schemeClr val="accent1">
                    <a:lumMod val="60000"/>
                    <a:lumOff val="40000"/>
                  </a:schemeClr>
                </a:solidFill>
              </a:rPr>
              <a:t>hinausgehen, Angebote </a:t>
            </a:r>
            <a:r>
              <a:rPr lang="de-DE" sz="2150" dirty="0">
                <a:solidFill>
                  <a:schemeClr val="accent1">
                    <a:lumMod val="60000"/>
                    <a:lumOff val="40000"/>
                  </a:schemeClr>
                </a:solidFill>
              </a:rPr>
              <a:t>zur Kinderbetreuung und flexible </a:t>
            </a:r>
            <a:r>
              <a:rPr lang="de-DE" sz="2150" dirty="0" smtClean="0">
                <a:solidFill>
                  <a:schemeClr val="accent1">
                    <a:lumMod val="60000"/>
                    <a:lumOff val="40000"/>
                  </a:schemeClr>
                </a:solidFill>
              </a:rPr>
              <a:t>Arbeitszeitmodelle, Kinderbetreuungsstätten, Unterstützung </a:t>
            </a:r>
            <a:r>
              <a:rPr lang="de-DE" sz="2150" dirty="0">
                <a:solidFill>
                  <a:schemeClr val="accent1">
                    <a:lumMod val="60000"/>
                    <a:lumOff val="40000"/>
                  </a:schemeClr>
                </a:solidFill>
              </a:rPr>
              <a:t>durch den Familienservice bei  Kinderbetreuung und </a:t>
            </a:r>
            <a:r>
              <a:rPr lang="de-DE" sz="2150" dirty="0" smtClean="0">
                <a:solidFill>
                  <a:schemeClr val="accent1">
                    <a:lumMod val="60000"/>
                    <a:lumOff val="40000"/>
                  </a:schemeClr>
                </a:solidFill>
              </a:rPr>
              <a:t>Pflege, vielfältige Teilzeitarbeitsmöglichkeiten, Mobilarbeit, BMW Familienpflegezeit, Führungskräfteprogramme </a:t>
            </a:r>
            <a:r>
              <a:rPr lang="de-DE" sz="2150" dirty="0">
                <a:solidFill>
                  <a:schemeClr val="accent1">
                    <a:lumMod val="60000"/>
                    <a:lumOff val="40000"/>
                  </a:schemeClr>
                </a:solidFill>
              </a:rPr>
              <a:t>für Frauen auf dem Weg in </a:t>
            </a:r>
            <a:r>
              <a:rPr lang="de-DE" sz="2150" dirty="0" smtClean="0">
                <a:solidFill>
                  <a:schemeClr val="accent1">
                    <a:lumMod val="60000"/>
                    <a:lumOff val="40000"/>
                  </a:schemeClr>
                </a:solidFill>
              </a:rPr>
              <a:t>Führungsfunktionen, Unterstützung </a:t>
            </a:r>
            <a:r>
              <a:rPr lang="de-DE" sz="2150" dirty="0">
                <a:solidFill>
                  <a:schemeClr val="accent1">
                    <a:lumMod val="60000"/>
                    <a:lumOff val="40000"/>
                  </a:schemeClr>
                </a:solidFill>
              </a:rPr>
              <a:t>von innerbetrieblichen </a:t>
            </a:r>
            <a:r>
              <a:rPr lang="de-DE" sz="2150" dirty="0" smtClean="0">
                <a:solidFill>
                  <a:schemeClr val="accent1">
                    <a:lumMod val="60000"/>
                    <a:lumOff val="40000"/>
                  </a:schemeClr>
                </a:solidFill>
              </a:rPr>
              <a:t>Frauennetzwerken, Girls</a:t>
            </a:r>
            <a:r>
              <a:rPr lang="de-DE" sz="2150" dirty="0">
                <a:solidFill>
                  <a:schemeClr val="accent1">
                    <a:lumMod val="60000"/>
                    <a:lumOff val="40000"/>
                  </a:schemeClr>
                </a:solidFill>
              </a:rPr>
              <a:t>' Day, seit 2011 auch Boys' </a:t>
            </a:r>
            <a:r>
              <a:rPr lang="de-DE" sz="2150" dirty="0" smtClean="0">
                <a:solidFill>
                  <a:schemeClr val="accent1">
                    <a:lumMod val="60000"/>
                    <a:lumOff val="40000"/>
                  </a:schemeClr>
                </a:solidFill>
              </a:rPr>
              <a:t>Day, Initiative </a:t>
            </a:r>
            <a:r>
              <a:rPr lang="de-DE" sz="2150" dirty="0" err="1" smtClean="0">
                <a:solidFill>
                  <a:schemeClr val="accent1">
                    <a:lumMod val="60000"/>
                    <a:lumOff val="40000"/>
                  </a:schemeClr>
                </a:solidFill>
              </a:rPr>
              <a:t>SchuleWirtschaft</a:t>
            </a:r>
            <a:r>
              <a:rPr lang="de-DE" sz="2150" dirty="0" smtClean="0">
                <a:solidFill>
                  <a:schemeClr val="accent1">
                    <a:lumMod val="60000"/>
                    <a:lumOff val="40000"/>
                  </a:schemeClr>
                </a:solidFill>
              </a:rPr>
              <a:t>, Junior </a:t>
            </a:r>
            <a:r>
              <a:rPr lang="de-DE" sz="2150" dirty="0">
                <a:solidFill>
                  <a:schemeClr val="accent1">
                    <a:lumMod val="60000"/>
                    <a:lumOff val="40000"/>
                  </a:schemeClr>
                </a:solidFill>
              </a:rPr>
              <a:t>Campus in der BMW Welt in München und im Deutschen Technikmuseum </a:t>
            </a:r>
            <a:r>
              <a:rPr lang="de-DE" sz="2150" dirty="0" smtClean="0">
                <a:solidFill>
                  <a:schemeClr val="accent1">
                    <a:lumMod val="60000"/>
                    <a:lumOff val="40000"/>
                  </a:schemeClr>
                </a:solidFill>
              </a:rPr>
              <a:t>Berlin, Schnupperpraktika, Technik-Camp </a:t>
            </a:r>
            <a:r>
              <a:rPr lang="de-DE" sz="2150" dirty="0">
                <a:solidFill>
                  <a:schemeClr val="accent1">
                    <a:lumMod val="60000"/>
                    <a:lumOff val="40000"/>
                  </a:schemeClr>
                </a:solidFill>
              </a:rPr>
              <a:t>für </a:t>
            </a:r>
            <a:r>
              <a:rPr lang="de-DE" sz="2150" dirty="0" smtClean="0">
                <a:solidFill>
                  <a:schemeClr val="accent1">
                    <a:lumMod val="60000"/>
                    <a:lumOff val="40000"/>
                  </a:schemeClr>
                </a:solidFill>
              </a:rPr>
              <a:t>Mädchen, „Heute für morgen“ (Gesundheitsmanagement </a:t>
            </a:r>
            <a:r>
              <a:rPr lang="de-DE" sz="2150" dirty="0">
                <a:solidFill>
                  <a:schemeClr val="accent1">
                    <a:lumMod val="60000"/>
                    <a:lumOff val="40000"/>
                  </a:schemeClr>
                </a:solidFill>
              </a:rPr>
              <a:t>und -prävention, Ergonomie des Arbeitsplatzes, kontinuierliche </a:t>
            </a:r>
            <a:r>
              <a:rPr lang="de-DE" sz="2150" dirty="0" smtClean="0">
                <a:solidFill>
                  <a:schemeClr val="accent1">
                    <a:lumMod val="60000"/>
                    <a:lumOff val="40000"/>
                  </a:schemeClr>
                </a:solidFill>
              </a:rPr>
              <a:t>Mitarbeiterqualifizierung), „</a:t>
            </a:r>
            <a:r>
              <a:rPr lang="de-DE" sz="2150" dirty="0">
                <a:solidFill>
                  <a:schemeClr val="accent1">
                    <a:lumMod val="60000"/>
                    <a:lumOff val="40000"/>
                  </a:schemeClr>
                </a:solidFill>
              </a:rPr>
              <a:t>Alliance </a:t>
            </a:r>
            <a:r>
              <a:rPr lang="de-DE" sz="2150" dirty="0" err="1">
                <a:solidFill>
                  <a:schemeClr val="accent1">
                    <a:lumMod val="60000"/>
                    <a:lumOff val="40000"/>
                  </a:schemeClr>
                </a:solidFill>
              </a:rPr>
              <a:t>of</a:t>
            </a:r>
            <a:r>
              <a:rPr lang="de-DE" sz="2150" dirty="0">
                <a:solidFill>
                  <a:schemeClr val="accent1">
                    <a:lumMod val="60000"/>
                    <a:lumOff val="40000"/>
                  </a:schemeClr>
                </a:solidFill>
              </a:rPr>
              <a:t> </a:t>
            </a:r>
            <a:r>
              <a:rPr lang="de-DE" sz="2150" dirty="0" err="1">
                <a:solidFill>
                  <a:schemeClr val="accent1">
                    <a:lumMod val="60000"/>
                    <a:lumOff val="40000"/>
                  </a:schemeClr>
                </a:solidFill>
              </a:rPr>
              <a:t>Civilizations</a:t>
            </a:r>
            <a:r>
              <a:rPr lang="de-DE" sz="2150" dirty="0">
                <a:solidFill>
                  <a:schemeClr val="accent1">
                    <a:lumMod val="60000"/>
                    <a:lumOff val="40000"/>
                  </a:schemeClr>
                </a:solidFill>
              </a:rPr>
              <a:t>“ (Award für Interkulturelles Engagement)</a:t>
            </a:r>
          </a:p>
        </p:txBody>
      </p:sp>
      <p:sp>
        <p:nvSpPr>
          <p:cNvPr id="12"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BMW Group</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4"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 name="Textfeld 7"/>
          <p:cNvSpPr txBox="1"/>
          <p:nvPr/>
        </p:nvSpPr>
        <p:spPr>
          <a:xfrm>
            <a:off x="1856036" y="2963044"/>
            <a:ext cx="8496944" cy="954107"/>
          </a:xfrm>
          <a:prstGeom prst="rect">
            <a:avLst/>
          </a:prstGeom>
          <a:solidFill>
            <a:schemeClr val="bg1">
              <a:alpha val="80000"/>
            </a:schemeClr>
          </a:solidFill>
          <a:effectLst>
            <a:softEdge rad="0"/>
          </a:effectLst>
        </p:spPr>
        <p:txBody>
          <a:bodyPr wrap="square" rtlCol="0">
            <a:spAutoFit/>
          </a:bodyPr>
          <a:lstStyle/>
          <a:p>
            <a:pPr algn="ctr"/>
            <a:r>
              <a:rPr lang="de-DE" sz="2800" b="1" dirty="0" smtClean="0">
                <a:solidFill>
                  <a:srgbClr val="4D4D4D"/>
                </a:solidFill>
              </a:rPr>
              <a:t>135.000 MITARBEITERINNEN UND MITARBEITER</a:t>
            </a:r>
          </a:p>
          <a:p>
            <a:pPr algn="ctr"/>
            <a:r>
              <a:rPr lang="de-DE" sz="2800" b="1" dirty="0" smtClean="0">
                <a:solidFill>
                  <a:srgbClr val="4D4D4D"/>
                </a:solidFill>
              </a:rPr>
              <a:t>IN 150 </a:t>
            </a:r>
            <a:r>
              <a:rPr lang="de-DE" sz="2800" b="1" cap="all" dirty="0">
                <a:solidFill>
                  <a:srgbClr val="4D4D4D"/>
                </a:solidFill>
              </a:rPr>
              <a:t>Ländern und Regionen</a:t>
            </a:r>
          </a:p>
        </p:txBody>
      </p:sp>
      <p:sp>
        <p:nvSpPr>
          <p:cNvPr id="3" name="Foliennummernplatzhalter 2"/>
          <p:cNvSpPr>
            <a:spLocks noGrp="1"/>
          </p:cNvSpPr>
          <p:nvPr>
            <p:ph type="sldNum" sz="quarter" idx="4"/>
          </p:nvPr>
        </p:nvSpPr>
        <p:spPr/>
        <p:txBody>
          <a:bodyPr/>
          <a:lstStyle/>
          <a:p>
            <a:fld id="{D913B18B-D139-4864-AE91-16ECF2125E47}" type="slidenum">
              <a:rPr lang="de-DE" smtClean="0"/>
              <a:pPr/>
              <a:t>34</a:t>
            </a:fld>
            <a:endParaRPr lang="de-DE" dirty="0"/>
          </a:p>
        </p:txBody>
      </p:sp>
    </p:spTree>
    <p:extLst>
      <p:ext uri="{BB962C8B-B14F-4D97-AF65-F5344CB8AC3E}">
        <p14:creationId xmlns:p14="http://schemas.microsoft.com/office/powerpoint/2010/main" val="108834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cstate="print">
            <a:extLst>
              <a:ext uri="{28A0092B-C50C-407E-A947-70E740481C1C}">
                <a14:useLocalDpi xmlns:a14="http://schemas.microsoft.com/office/drawing/2010/main" val="0"/>
              </a:ext>
            </a:extLst>
          </a:blip>
          <a:srcRect l="32491" t="22188" r="40864" b="39917"/>
          <a:stretch/>
        </p:blipFill>
        <p:spPr>
          <a:xfrm>
            <a:off x="290264" y="221067"/>
            <a:ext cx="779690" cy="831669"/>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568" y="1556792"/>
            <a:ext cx="7464152" cy="4160205"/>
          </a:xfrm>
          <a:prstGeom prst="rect">
            <a:avLst/>
          </a:prstGeom>
        </p:spPr>
      </p:pic>
      <p:sp>
        <p:nvSpPr>
          <p:cNvPr id="9"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Beispiele aus der Praxis: BMW Group</a:t>
            </a:r>
            <a:endParaRPr lang="de-DE" dirty="0">
              <a:solidFill>
                <a:schemeClr val="accent1"/>
              </a:solidFill>
            </a:endParaRPr>
          </a:p>
        </p:txBody>
      </p:sp>
      <p:sp>
        <p:nvSpPr>
          <p:cNvPr id="10"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PRAKTISCHE </a:t>
            </a:r>
            <a:r>
              <a:rPr lang="de-DE" b="0" dirty="0" smtClean="0">
                <a:solidFill>
                  <a:schemeClr val="tx1"/>
                </a:solidFill>
              </a:rPr>
              <a:t>RELEVANZ </a:t>
            </a:r>
            <a:r>
              <a:rPr lang="de-DE" b="0" dirty="0">
                <a:solidFill>
                  <a:schemeClr val="tx1"/>
                </a:solidFill>
              </a:rPr>
              <a:t>IN </a:t>
            </a:r>
            <a:r>
              <a:rPr lang="de-DE" b="0" dirty="0" smtClean="0">
                <a:solidFill>
                  <a:schemeClr val="tx1"/>
                </a:solidFill>
              </a:rPr>
              <a:t>INDUSTRIE </a:t>
            </a:r>
            <a:r>
              <a:rPr lang="de-DE" b="0" dirty="0">
                <a:solidFill>
                  <a:schemeClr val="tx1"/>
                </a:solidFill>
              </a:rPr>
              <a:t>UND WIRTSCHAFT</a:t>
            </a:r>
            <a:endParaRPr lang="de-DE" dirty="0"/>
          </a:p>
        </p:txBody>
      </p:sp>
      <p:sp>
        <p:nvSpPr>
          <p:cNvPr id="11"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35</a:t>
            </a:fld>
            <a:endParaRPr lang="de-DE" dirty="0"/>
          </a:p>
        </p:txBody>
      </p:sp>
    </p:spTree>
    <p:extLst>
      <p:ext uri="{BB962C8B-B14F-4D97-AF65-F5344CB8AC3E}">
        <p14:creationId xmlns:p14="http://schemas.microsoft.com/office/powerpoint/2010/main" val="177010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t>INHALT &amp; ABLAUF</a:t>
            </a:r>
            <a:endParaRPr lang="de-DE" dirty="0"/>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t>Einleitung</a:t>
            </a:r>
            <a:endParaRPr lang="de-DE" sz="2000" dirty="0"/>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t>Dimensionenvielfalt</a:t>
            </a:r>
            <a:endParaRPr lang="de-DE" sz="2000" dirty="0"/>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t>Dimension Gender</a:t>
            </a:r>
            <a:endParaRPr lang="de-DE" sz="2000" dirty="0"/>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t>Dimension Ethnie</a:t>
            </a:r>
            <a:endParaRPr lang="de-DE" sz="2000" dirty="0"/>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t>Dimension Alter</a:t>
            </a:r>
            <a:endParaRPr lang="de-DE" sz="2000" dirty="0"/>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t>w</a:t>
            </a:r>
            <a:r>
              <a:rPr lang="de-DE" sz="2000" dirty="0" smtClean="0"/>
              <a:t>irtschaftliche Relevanz</a:t>
            </a:r>
            <a:endParaRPr lang="de-DE" sz="2000" dirty="0"/>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t>Abschluss</a:t>
            </a:r>
            <a:endParaRPr lang="de-DE" sz="2000" dirty="0"/>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t>Dimension Behinderung</a:t>
            </a:r>
            <a:endParaRPr lang="de-DE" sz="2000" dirty="0"/>
          </a:p>
        </p:txBody>
      </p:sp>
      <p:sp>
        <p:nvSpPr>
          <p:cNvPr id="86" name="Ellipse 4"/>
          <p:cNvSpPr/>
          <p:nvPr/>
        </p:nvSpPr>
        <p:spPr>
          <a:xfrm>
            <a:off x="9834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983432"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94020" y="392035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6600056"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9372544" y="3861048"/>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1580789"/>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65642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36</a:t>
            </a:fld>
            <a:endParaRPr lang="de-DE" dirty="0"/>
          </a:p>
        </p:txBody>
      </p:sp>
    </p:spTree>
    <p:extLst>
      <p:ext uri="{BB962C8B-B14F-4D97-AF65-F5344CB8AC3E}">
        <p14:creationId xmlns:p14="http://schemas.microsoft.com/office/powerpoint/2010/main" val="3268764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30" y="2132856"/>
            <a:ext cx="6067542" cy="3115765"/>
          </a:xfrm>
          <a:prstGeom prst="rect">
            <a:avLst/>
          </a:prstGeom>
        </p:spPr>
      </p:pic>
      <p:pic>
        <p:nvPicPr>
          <p:cNvPr id="14" name="Grafik 13"/>
          <p:cNvPicPr/>
          <p:nvPr/>
        </p:nvPicPr>
        <p:blipFill>
          <a:blip r:embed="rId5">
            <a:extLst>
              <a:ext uri="{28A0092B-C50C-407E-A947-70E740481C1C}">
                <a14:useLocalDpi xmlns:a14="http://schemas.microsoft.com/office/drawing/2010/main" val="0"/>
              </a:ext>
            </a:extLst>
          </a:blip>
          <a:stretch>
            <a:fillRect/>
          </a:stretch>
        </p:blipFill>
        <p:spPr>
          <a:xfrm>
            <a:off x="7248128" y="1196752"/>
            <a:ext cx="3628122" cy="4734472"/>
          </a:xfrm>
          <a:prstGeom prst="rect">
            <a:avLst/>
          </a:prstGeom>
        </p:spPr>
      </p:pic>
      <p:sp>
        <p:nvSpPr>
          <p:cNvPr id="11" name="Textplatzhalter 2"/>
          <p:cNvSpPr>
            <a:spLocks noGrp="1"/>
          </p:cNvSpPr>
          <p:nvPr>
            <p:ph type="body" sz="quarter" idx="4294967295"/>
          </p:nvPr>
        </p:nvSpPr>
        <p:spPr>
          <a:xfrm>
            <a:off x="1391080" y="680646"/>
            <a:ext cx="7225200" cy="374949"/>
          </a:xfrm>
          <a:prstGeom prst="rect">
            <a:avLst/>
          </a:prstGeom>
        </p:spPr>
        <p:txBody>
          <a:bodyPr>
            <a:noAutofit/>
          </a:bodyPr>
          <a:lstStyle/>
          <a:p>
            <a:pPr marL="0" indent="0">
              <a:buNone/>
            </a:pPr>
            <a:r>
              <a:rPr lang="de-DE" dirty="0" smtClean="0">
                <a:solidFill>
                  <a:schemeClr val="accent1"/>
                </a:solidFill>
              </a:rPr>
              <a:t>Gender ist </a:t>
            </a:r>
            <a:r>
              <a:rPr lang="de-DE" dirty="0">
                <a:solidFill>
                  <a:schemeClr val="accent1"/>
                </a:solidFill>
              </a:rPr>
              <a:t>… nicht „entweder - oder</a:t>
            </a:r>
            <a:r>
              <a:rPr lang="de-DE" dirty="0" smtClean="0">
                <a:solidFill>
                  <a:schemeClr val="accent1"/>
                </a:solidFill>
              </a:rPr>
              <a:t>“</a:t>
            </a:r>
            <a:endParaRPr lang="de-DE" dirty="0">
              <a:solidFill>
                <a:schemeClr val="accent1"/>
              </a:solidFill>
            </a:endParaRPr>
          </a:p>
        </p:txBody>
      </p:sp>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smtClean="0">
                <a:solidFill>
                  <a:schemeClr val="tx1"/>
                </a:solidFill>
              </a:rPr>
              <a:t>DIMEMSION GENDER</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37</a:t>
            </a:fld>
            <a:endParaRPr lang="de-DE" dirty="0"/>
          </a:p>
        </p:txBody>
      </p:sp>
    </p:spTree>
    <p:extLst>
      <p:ext uri="{BB962C8B-B14F-4D97-AF65-F5344CB8AC3E}">
        <p14:creationId xmlns:p14="http://schemas.microsoft.com/office/powerpoint/2010/main" val="2094778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0969" y="3884155"/>
            <a:ext cx="2947175" cy="2131790"/>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332" y="3923898"/>
            <a:ext cx="3252550" cy="2131790"/>
          </a:xfrm>
          <a:prstGeom prst="rect">
            <a:avLst/>
          </a:prstGeom>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val="0"/>
              </a:ext>
            </a:extLst>
          </a:blip>
          <a:srcRect b="18625"/>
          <a:stretch/>
        </p:blipFill>
        <p:spPr>
          <a:xfrm>
            <a:off x="6096000" y="1463666"/>
            <a:ext cx="4608512" cy="2181358"/>
          </a:xfrm>
          <a:prstGeom prst="rect">
            <a:avLst/>
          </a:prstGeom>
        </p:spPr>
      </p:pic>
      <p:pic>
        <p:nvPicPr>
          <p:cNvPr id="13" name="Grafik 12"/>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4036" t="17762" b="6478"/>
          <a:stretch/>
        </p:blipFill>
        <p:spPr>
          <a:xfrm>
            <a:off x="1484332" y="1469442"/>
            <a:ext cx="3672408" cy="2175582"/>
          </a:xfrm>
          <a:prstGeom prst="rect">
            <a:avLst/>
          </a:prstGeom>
        </p:spPr>
      </p:pic>
      <p:pic>
        <p:nvPicPr>
          <p:cNvPr id="11" name="Grafik 10"/>
          <p:cNvPicPr>
            <a:picLocks noChangeAspect="1"/>
          </p:cNvPicPr>
          <p:nvPr/>
        </p:nvPicPr>
        <p:blipFill rotWithShape="1">
          <a:blip r:embed="rId8"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2"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a:t>
            </a:r>
            <a:r>
              <a:rPr lang="de-DE" dirty="0">
                <a:solidFill>
                  <a:schemeClr val="accent1"/>
                </a:solidFill>
              </a:rPr>
              <a:t>Man kommt nicht als Frau [Mann] zur Welt, man wird es.“ Simone de Beauvoir (1934) </a:t>
            </a:r>
          </a:p>
        </p:txBody>
      </p:sp>
      <p:sp>
        <p:nvSpPr>
          <p:cNvPr id="14"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15"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2" name="Grafik 1"/>
          <p:cNvPicPr>
            <a:picLocks noChangeAspect="1"/>
          </p:cNvPicPr>
          <p:nvPr/>
        </p:nvPicPr>
        <p:blipFill rotWithShape="1">
          <a:blip r:embed="rId9" cstate="print">
            <a:extLst>
              <a:ext uri="{28A0092B-C50C-407E-A947-70E740481C1C}">
                <a14:useLocalDpi xmlns:a14="http://schemas.microsoft.com/office/drawing/2010/main" val="0"/>
              </a:ext>
            </a:extLst>
          </a:blip>
          <a:srcRect b="31100"/>
          <a:stretch/>
        </p:blipFill>
        <p:spPr>
          <a:xfrm>
            <a:off x="8996051" y="3923898"/>
            <a:ext cx="1708461" cy="2092047"/>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38</a:t>
            </a:fld>
            <a:endParaRPr lang="de-DE" dirty="0"/>
          </a:p>
        </p:txBody>
      </p:sp>
    </p:spTree>
    <p:extLst>
      <p:ext uri="{BB962C8B-B14F-4D97-AF65-F5344CB8AC3E}">
        <p14:creationId xmlns:p14="http://schemas.microsoft.com/office/powerpoint/2010/main" val="825995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rotWithShape="1">
          <a:blip r:embed="rId3">
            <a:extLst>
              <a:ext uri="{28A0092B-C50C-407E-A947-70E740481C1C}">
                <a14:useLocalDpi xmlns:a14="http://schemas.microsoft.com/office/drawing/2010/main" val="0"/>
              </a:ext>
            </a:extLst>
          </a:blip>
          <a:srcRect l="10211" t="8145" r="11632" b="6838"/>
          <a:stretch/>
        </p:blipFill>
        <p:spPr>
          <a:xfrm>
            <a:off x="6492293" y="1426569"/>
            <a:ext cx="2109383" cy="2492907"/>
          </a:xfrm>
          <a:prstGeom prst="rect">
            <a:avLst/>
          </a:prstGeom>
        </p:spPr>
      </p:pic>
      <p:pic>
        <p:nvPicPr>
          <p:cNvPr id="26" name="Grafik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765" y="1445934"/>
            <a:ext cx="2638092" cy="4692259"/>
          </a:xfrm>
          <a:prstGeom prst="rect">
            <a:avLst/>
          </a:prstGeom>
        </p:spPr>
      </p:pic>
      <p:pic>
        <p:nvPicPr>
          <p:cNvPr id="29" name="Inhaltsplatzhalter 5"/>
          <p:cNvPicPr>
            <a:picLocks noGrp="1" noChangeAspect="1"/>
          </p:cNvPicPr>
          <p:nvPr>
            <p:ph idx="1"/>
          </p:nvPr>
        </p:nvPicPr>
        <p:blipFill rotWithShape="1">
          <a:blip r:embed="rId5">
            <a:extLst>
              <a:ext uri="{28A0092B-C50C-407E-A947-70E740481C1C}">
                <a14:useLocalDpi xmlns:a14="http://schemas.microsoft.com/office/drawing/2010/main" val="0"/>
              </a:ext>
            </a:extLst>
          </a:blip>
          <a:srcRect b="17629"/>
          <a:stretch/>
        </p:blipFill>
        <p:spPr>
          <a:xfrm>
            <a:off x="767408" y="4470759"/>
            <a:ext cx="3207398" cy="1981461"/>
          </a:xfrm>
        </p:spPr>
      </p:pic>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7040" y="1443690"/>
            <a:ext cx="2535205" cy="2475786"/>
          </a:xfrm>
          <a:prstGeom prst="rect">
            <a:avLst/>
          </a:prstGeom>
        </p:spPr>
      </p:pic>
      <p:pic>
        <p:nvPicPr>
          <p:cNvPr id="18" name="Grafik 17"/>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9"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Und dann?</a:t>
            </a:r>
            <a:endParaRPr lang="de-DE" dirty="0">
              <a:solidFill>
                <a:schemeClr val="accent1"/>
              </a:solidFill>
            </a:endParaRPr>
          </a:p>
        </p:txBody>
      </p:sp>
      <p:sp>
        <p:nvSpPr>
          <p:cNvPr id="20"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21"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2" name="Grafik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5259" y="4118546"/>
            <a:ext cx="3414957" cy="2135262"/>
          </a:xfrm>
          <a:prstGeom prst="rect">
            <a:avLst/>
          </a:prstGeom>
        </p:spPr>
      </p:pic>
      <p:pic>
        <p:nvPicPr>
          <p:cNvPr id="3" name="Grafik 2"/>
          <p:cNvPicPr>
            <a:picLocks noChangeAspect="1"/>
          </p:cNvPicPr>
          <p:nvPr/>
        </p:nvPicPr>
        <p:blipFill rotWithShape="1">
          <a:blip r:embed="rId9" cstate="print">
            <a:extLst>
              <a:ext uri="{28A0092B-C50C-407E-A947-70E740481C1C}">
                <a14:useLocalDpi xmlns:a14="http://schemas.microsoft.com/office/drawing/2010/main" val="0"/>
              </a:ext>
            </a:extLst>
          </a:blip>
          <a:srcRect b="25850"/>
          <a:stretch/>
        </p:blipFill>
        <p:spPr>
          <a:xfrm>
            <a:off x="767408" y="1443689"/>
            <a:ext cx="2917156" cy="2904251"/>
          </a:xfrm>
          <a:prstGeom prst="rect">
            <a:avLst/>
          </a:prstGeom>
        </p:spPr>
      </p:pic>
      <p:sp>
        <p:nvSpPr>
          <p:cNvPr id="4" name="Foliennummernplatzhalter 3"/>
          <p:cNvSpPr>
            <a:spLocks noGrp="1"/>
          </p:cNvSpPr>
          <p:nvPr>
            <p:ph type="sldNum" sz="quarter" idx="4"/>
          </p:nvPr>
        </p:nvSpPr>
        <p:spPr/>
        <p:txBody>
          <a:bodyPr/>
          <a:lstStyle/>
          <a:p>
            <a:fld id="{D913B18B-D139-4864-AE91-16ECF2125E47}" type="slidenum">
              <a:rPr lang="de-DE" smtClean="0"/>
              <a:pPr/>
              <a:t>39</a:t>
            </a:fld>
            <a:endParaRPr lang="de-DE" dirty="0"/>
          </a:p>
        </p:txBody>
      </p:sp>
    </p:spTree>
    <p:extLst>
      <p:ext uri="{BB962C8B-B14F-4D97-AF65-F5344CB8AC3E}">
        <p14:creationId xmlns:p14="http://schemas.microsoft.com/office/powerpoint/2010/main" val="1995183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500" y="2860360"/>
            <a:ext cx="2660480" cy="429232"/>
          </a:xfrm>
          <a:prstGeom prst="rect">
            <a:avLst/>
          </a:prstGeom>
        </p:spPr>
      </p:pic>
      <p:pic>
        <p:nvPicPr>
          <p:cNvPr id="9" name="Grafik 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03550" y="3868472"/>
            <a:ext cx="2015255" cy="385646"/>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82" y="5079464"/>
            <a:ext cx="1734096" cy="1229856"/>
          </a:xfrm>
          <a:prstGeom prst="rect">
            <a:avLst/>
          </a:prstGeom>
        </p:spPr>
      </p:pic>
      <p:pic>
        <p:nvPicPr>
          <p:cNvPr id="3" name="Grafik 2"/>
          <p:cNvPicPr>
            <a:picLocks noChangeAspect="1"/>
          </p:cNvPicPr>
          <p:nvPr/>
        </p:nvPicPr>
        <p:blipFill rotWithShape="1">
          <a:blip r:embed="rId6" cstate="print">
            <a:extLst>
              <a:ext uri="{28A0092B-C50C-407E-A947-70E740481C1C}">
                <a14:useLocalDpi xmlns:a14="http://schemas.microsoft.com/office/drawing/2010/main" val="0"/>
              </a:ext>
            </a:extLst>
          </a:blip>
          <a:srcRect l="29385" t="17120" r="1828" b="22575"/>
          <a:stretch/>
        </p:blipFill>
        <p:spPr>
          <a:xfrm>
            <a:off x="1487488" y="1814530"/>
            <a:ext cx="2016224" cy="583026"/>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7391" y="1089536"/>
            <a:ext cx="6173185" cy="5075768"/>
          </a:xfrm>
          <a:prstGeom prst="rect">
            <a:avLst/>
          </a:prstGeom>
        </p:spPr>
      </p:pic>
      <p:pic>
        <p:nvPicPr>
          <p:cNvPr id="11" name="Picture 2" descr="http://pt-ad.pt-dlr.de/_img/common/PT-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1898" y="5178964"/>
            <a:ext cx="1628459" cy="8142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platzhalter 2"/>
          <p:cNvSpPr>
            <a:spLocks noGrp="1"/>
          </p:cNvSpPr>
          <p:nvPr>
            <p:ph type="body" sz="quarter" idx="4294967295"/>
          </p:nvPr>
        </p:nvSpPr>
        <p:spPr>
          <a:xfrm>
            <a:off x="1391080" y="680646"/>
            <a:ext cx="7873272" cy="374949"/>
          </a:xfrm>
          <a:prstGeom prst="rect">
            <a:avLst/>
          </a:prstGeom>
        </p:spPr>
        <p:txBody>
          <a:bodyPr>
            <a:noAutofit/>
          </a:bodyPr>
          <a:lstStyle/>
          <a:p>
            <a:pPr marL="0" indent="0">
              <a:buNone/>
            </a:pPr>
            <a:r>
              <a:rPr lang="de-DE" dirty="0">
                <a:solidFill>
                  <a:schemeClr val="accent1"/>
                </a:solidFill>
              </a:rPr>
              <a:t>ELLI 2 – Exzellentes Lehren und Lernen in den Ingenieurwissenschaften</a:t>
            </a:r>
          </a:p>
        </p:txBody>
      </p:sp>
      <p:sp>
        <p:nvSpPr>
          <p:cNvPr id="15"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EINLEITUNG ZUM WORKSHOP</a:t>
            </a:r>
            <a:endParaRPr lang="de-DE" dirty="0">
              <a:solidFill>
                <a:srgbClr val="4D4D4D"/>
              </a:solidFill>
            </a:endParaRPr>
          </a:p>
        </p:txBody>
      </p:sp>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7"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 name="Abgerundetes Rechteck 4"/>
          <p:cNvSpPr/>
          <p:nvPr/>
        </p:nvSpPr>
        <p:spPr>
          <a:xfrm>
            <a:off x="1115752" y="1744086"/>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1104111" y="2721711"/>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1127393" y="3699336"/>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Abgerundetes Rechteck 20"/>
          <p:cNvSpPr/>
          <p:nvPr/>
        </p:nvSpPr>
        <p:spPr>
          <a:xfrm>
            <a:off x="2662376" y="5055653"/>
            <a:ext cx="1517780" cy="1210284"/>
          </a:xfrm>
          <a:prstGeom prst="roundRect">
            <a:avLst/>
          </a:prstGeom>
          <a:noFill/>
          <a:ln w="79375">
            <a:solidFill>
              <a:srgbClr val="BDBDBC">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873706" y="5049444"/>
            <a:ext cx="1517780" cy="1210283"/>
          </a:xfrm>
          <a:prstGeom prst="roundRect">
            <a:avLst/>
          </a:prstGeom>
          <a:noFill/>
          <a:ln w="79375">
            <a:solidFill>
              <a:srgbClr val="BDBDBC">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p:cNvSpPr/>
          <p:nvPr/>
        </p:nvSpPr>
        <p:spPr>
          <a:xfrm>
            <a:off x="873706" y="1407056"/>
            <a:ext cx="3312368" cy="3386090"/>
          </a:xfrm>
          <a:prstGeom prst="roundRect">
            <a:avLst/>
          </a:prstGeom>
          <a:noFill/>
          <a:ln w="57150" cap="sq">
            <a:solidFill>
              <a:schemeClr val="accent2">
                <a:lumMod val="50000"/>
                <a:alpha val="68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4"/>
          </p:nvPr>
        </p:nvSpPr>
        <p:spPr/>
        <p:txBody>
          <a:bodyPr/>
          <a:lstStyle/>
          <a:p>
            <a:fld id="{D913B18B-D139-4864-AE91-16ECF2125E47}" type="slidenum">
              <a:rPr lang="de-DE" smtClean="0"/>
              <a:pPr/>
              <a:t>4</a:t>
            </a:fld>
            <a:endParaRPr lang="de-DE" dirty="0"/>
          </a:p>
        </p:txBody>
      </p:sp>
    </p:spTree>
    <p:extLst>
      <p:ext uri="{BB962C8B-B14F-4D97-AF65-F5344CB8AC3E}">
        <p14:creationId xmlns:p14="http://schemas.microsoft.com/office/powerpoint/2010/main" val="2145446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4" y="1492374"/>
            <a:ext cx="2847975" cy="2152650"/>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t="42348" r="35297" b="16333"/>
          <a:stretch/>
        </p:blipFill>
        <p:spPr>
          <a:xfrm>
            <a:off x="493241" y="1492374"/>
            <a:ext cx="3802559" cy="1944217"/>
          </a:xfrm>
          <a:prstGeom prst="rect">
            <a:avLst/>
          </a:prstGeom>
        </p:spPr>
      </p:pic>
      <p:pic>
        <p:nvPicPr>
          <p:cNvPr id="9" name="Grafik 8"/>
          <p:cNvPicPr>
            <a:picLocks noChangeAspect="1"/>
          </p:cNvPicPr>
          <p:nvPr/>
        </p:nvPicPr>
        <p:blipFill rotWithShape="1">
          <a:blip r:embed="rId5">
            <a:extLst>
              <a:ext uri="{28A0092B-C50C-407E-A947-70E740481C1C}">
                <a14:useLocalDpi xmlns:a14="http://schemas.microsoft.com/office/drawing/2010/main" val="0"/>
              </a:ext>
            </a:extLst>
          </a:blip>
          <a:srcRect l="9051" t="17451" r="4851" b="25850"/>
          <a:stretch/>
        </p:blipFill>
        <p:spPr>
          <a:xfrm>
            <a:off x="479376" y="3573016"/>
            <a:ext cx="3692933" cy="2431931"/>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2138" y="3844098"/>
            <a:ext cx="3011636" cy="2160849"/>
          </a:xfrm>
          <a:prstGeom prst="rect">
            <a:avLst/>
          </a:prstGeom>
        </p:spPr>
      </p:pic>
      <p:pic>
        <p:nvPicPr>
          <p:cNvPr id="13" name="Grafik 12"/>
          <p:cNvPicPr>
            <a:picLocks noChangeAspect="1"/>
          </p:cNvPicPr>
          <p:nvPr/>
        </p:nvPicPr>
        <p:blipFill rotWithShape="1">
          <a:blip r:embed="rId7" cstate="print">
            <a:extLst>
              <a:ext uri="{28A0092B-C50C-407E-A947-70E740481C1C}">
                <a14:useLocalDpi xmlns:a14="http://schemas.microsoft.com/office/drawing/2010/main" val="0"/>
              </a:ext>
            </a:extLst>
          </a:blip>
          <a:srcRect t="30050" b="5900"/>
          <a:stretch/>
        </p:blipFill>
        <p:spPr>
          <a:xfrm>
            <a:off x="4727848" y="1492374"/>
            <a:ext cx="3732730" cy="1968409"/>
          </a:xfrm>
          <a:prstGeom prst="rect">
            <a:avLst/>
          </a:prstGeom>
        </p:spPr>
      </p:pic>
      <p:pic>
        <p:nvPicPr>
          <p:cNvPr id="14" name="Grafik 13"/>
          <p:cNvPicPr>
            <a:picLocks noChangeAspect="1"/>
          </p:cNvPicPr>
          <p:nvPr/>
        </p:nvPicPr>
        <p:blipFill rotWithShape="1">
          <a:blip r:embed="rId8" cstate="print">
            <a:extLst>
              <a:ext uri="{28A0092B-C50C-407E-A947-70E740481C1C}">
                <a14:useLocalDpi xmlns:a14="http://schemas.microsoft.com/office/drawing/2010/main" val="0"/>
              </a:ext>
            </a:extLst>
          </a:blip>
          <a:srcRect l="12201" t="5901" r="10101" b="18500"/>
          <a:stretch/>
        </p:blipFill>
        <p:spPr>
          <a:xfrm>
            <a:off x="5135014" y="3651285"/>
            <a:ext cx="2419041" cy="2353662"/>
          </a:xfrm>
          <a:prstGeom prst="rect">
            <a:avLst/>
          </a:prstGeom>
        </p:spPr>
      </p:pic>
      <p:pic>
        <p:nvPicPr>
          <p:cNvPr id="15" name="Grafik 14"/>
          <p:cNvPicPr>
            <a:picLocks noChangeAspect="1"/>
          </p:cNvPicPr>
          <p:nvPr/>
        </p:nvPicPr>
        <p:blipFill rotWithShape="1">
          <a:blip r:embed="rId9"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6"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Frauen im Handwerk</a:t>
            </a:r>
            <a:endParaRPr lang="de-DE" dirty="0">
              <a:solidFill>
                <a:schemeClr val="accent1"/>
              </a:solidFill>
            </a:endParaRPr>
          </a:p>
        </p:txBody>
      </p:sp>
      <p:sp>
        <p:nvSpPr>
          <p:cNvPr id="17"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18"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40</a:t>
            </a:fld>
            <a:endParaRPr lang="de-DE" dirty="0"/>
          </a:p>
        </p:txBody>
      </p:sp>
    </p:spTree>
    <p:extLst>
      <p:ext uri="{BB962C8B-B14F-4D97-AF65-F5344CB8AC3E}">
        <p14:creationId xmlns:p14="http://schemas.microsoft.com/office/powerpoint/2010/main" val="320503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3387" y="1268760"/>
            <a:ext cx="6604981" cy="4674294"/>
          </a:xfr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7"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Mal anders draufsehen: Was fällt auf?</a:t>
            </a:r>
            <a:endParaRPr lang="de-DE" dirty="0">
              <a:solidFill>
                <a:schemeClr val="accent1"/>
              </a:solidFill>
            </a:endParaRPr>
          </a:p>
        </p:txBody>
      </p:sp>
      <p:sp>
        <p:nvSpPr>
          <p:cNvPr id="8"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9"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41</a:t>
            </a:fld>
            <a:endParaRPr lang="de-DE" dirty="0"/>
          </a:p>
        </p:txBody>
      </p:sp>
    </p:spTree>
    <p:extLst>
      <p:ext uri="{BB962C8B-B14F-4D97-AF65-F5344CB8AC3E}">
        <p14:creationId xmlns:p14="http://schemas.microsoft.com/office/powerpoint/2010/main" val="928854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1624" y="1271558"/>
            <a:ext cx="6722566" cy="4749168"/>
          </a:xfr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7"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8"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Mal anders draufsehen: Was fällt auf?</a:t>
            </a:r>
            <a:endParaRPr lang="de-DE" dirty="0">
              <a:solidFill>
                <a:schemeClr val="accent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42</a:t>
            </a:fld>
            <a:endParaRPr lang="de-DE" dirty="0"/>
          </a:p>
        </p:txBody>
      </p:sp>
    </p:spTree>
    <p:extLst>
      <p:ext uri="{BB962C8B-B14F-4D97-AF65-F5344CB8AC3E}">
        <p14:creationId xmlns:p14="http://schemas.microsoft.com/office/powerpoint/2010/main" val="2869995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1909" y="1268760"/>
            <a:ext cx="6840475" cy="4832464"/>
          </a:xfr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7"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8"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Mal anders draufsehen: Was fällt auf?</a:t>
            </a:r>
            <a:endParaRPr lang="de-DE" dirty="0">
              <a:solidFill>
                <a:schemeClr val="accent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43</a:t>
            </a:fld>
            <a:endParaRPr lang="de-DE" dirty="0"/>
          </a:p>
        </p:txBody>
      </p:sp>
    </p:spTree>
    <p:extLst>
      <p:ext uri="{BB962C8B-B14F-4D97-AF65-F5344CB8AC3E}">
        <p14:creationId xmlns:p14="http://schemas.microsoft.com/office/powerpoint/2010/main" val="3343810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DIMEMSION GENDER</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4"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Die meistbesetzten Ausbildungsberufe 2017</a:t>
            </a:r>
            <a:endParaRPr lang="de-DE" dirty="0">
              <a:solidFill>
                <a:schemeClr val="accent1"/>
              </a:solidFill>
            </a:endParaRPr>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t="15675" r="33898" b="49950"/>
          <a:stretch/>
        </p:blipFill>
        <p:spPr>
          <a:xfrm>
            <a:off x="498726" y="1922240"/>
            <a:ext cx="5277787" cy="3240000"/>
          </a:xfrm>
          <a:prstGeom prst="rect">
            <a:avLst/>
          </a:prstGeom>
        </p:spPr>
      </p:pic>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t="54233" r="33530" b="8563"/>
          <a:stretch/>
        </p:blipFill>
        <p:spPr>
          <a:xfrm>
            <a:off x="5992537" y="1906198"/>
            <a:ext cx="5360047" cy="3541680"/>
          </a:xfrm>
          <a:prstGeom prst="rect">
            <a:avLst/>
          </a:prstGeom>
        </p:spPr>
      </p:pic>
      <p:sp>
        <p:nvSpPr>
          <p:cNvPr id="7" name="Textfeld 6"/>
          <p:cNvSpPr txBox="1"/>
          <p:nvPr/>
        </p:nvSpPr>
        <p:spPr>
          <a:xfrm>
            <a:off x="1001183" y="1783811"/>
            <a:ext cx="4272872" cy="369332"/>
          </a:xfrm>
          <a:prstGeom prst="rect">
            <a:avLst/>
          </a:prstGeom>
          <a:noFill/>
        </p:spPr>
        <p:txBody>
          <a:bodyPr wrap="square" rtlCol="0">
            <a:spAutoFit/>
          </a:bodyPr>
          <a:lstStyle/>
          <a:p>
            <a:r>
              <a:rPr lang="de-DE" b="1" dirty="0" smtClean="0">
                <a:solidFill>
                  <a:schemeClr val="accent2">
                    <a:lumMod val="75000"/>
                  </a:schemeClr>
                </a:solidFill>
              </a:rPr>
              <a:t>FRAUEN</a:t>
            </a:r>
            <a:endParaRPr lang="de-DE" b="1" dirty="0">
              <a:solidFill>
                <a:schemeClr val="accent2">
                  <a:lumMod val="75000"/>
                </a:schemeClr>
              </a:solidFill>
            </a:endParaRPr>
          </a:p>
        </p:txBody>
      </p:sp>
      <p:sp>
        <p:nvSpPr>
          <p:cNvPr id="15" name="Textfeld 14"/>
          <p:cNvSpPr txBox="1"/>
          <p:nvPr/>
        </p:nvSpPr>
        <p:spPr>
          <a:xfrm>
            <a:off x="6494995" y="1783811"/>
            <a:ext cx="4272872" cy="369332"/>
          </a:xfrm>
          <a:prstGeom prst="rect">
            <a:avLst/>
          </a:prstGeom>
          <a:noFill/>
        </p:spPr>
        <p:txBody>
          <a:bodyPr wrap="square" rtlCol="0">
            <a:spAutoFit/>
          </a:bodyPr>
          <a:lstStyle/>
          <a:p>
            <a:r>
              <a:rPr lang="de-DE" b="1" dirty="0" smtClean="0">
                <a:solidFill>
                  <a:schemeClr val="accent2">
                    <a:lumMod val="75000"/>
                  </a:schemeClr>
                </a:solidFill>
              </a:rPr>
              <a:t>Männer</a:t>
            </a:r>
            <a:endParaRPr lang="de-DE" b="1" dirty="0">
              <a:solidFill>
                <a:schemeClr val="accent2">
                  <a:lumMod val="75000"/>
                </a:schemeClr>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44</a:t>
            </a:fld>
            <a:endParaRPr lang="de-DE" dirty="0"/>
          </a:p>
        </p:txBody>
      </p:sp>
    </p:spTree>
    <p:extLst>
      <p:ext uri="{BB962C8B-B14F-4D97-AF65-F5344CB8AC3E}">
        <p14:creationId xmlns:p14="http://schemas.microsoft.com/office/powerpoint/2010/main" val="1073941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DIMEMSION GENDER</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4"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Die meistbelegten Studienfächer 2017</a:t>
            </a:r>
            <a:endParaRPr lang="de-DE" dirty="0">
              <a:solidFill>
                <a:schemeClr val="accent1"/>
              </a:solidFill>
            </a:endParaRPr>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t="16694" b="55110"/>
          <a:stretch/>
        </p:blipFill>
        <p:spPr>
          <a:xfrm>
            <a:off x="174320" y="1885834"/>
            <a:ext cx="11898344" cy="3456383"/>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45</a:t>
            </a:fld>
            <a:endParaRPr lang="de-DE" dirty="0"/>
          </a:p>
        </p:txBody>
      </p:sp>
    </p:spTree>
    <p:extLst>
      <p:ext uri="{BB962C8B-B14F-4D97-AF65-F5344CB8AC3E}">
        <p14:creationId xmlns:p14="http://schemas.microsoft.com/office/powerpoint/2010/main" val="3097553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DIMEMSION GENDER</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4"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Verteilung der Studierenden an der RWTH</a:t>
            </a:r>
            <a:endParaRPr lang="de-DE" dirty="0">
              <a:solidFill>
                <a:schemeClr val="accent1"/>
              </a:solidFill>
            </a:endParaRPr>
          </a:p>
        </p:txBody>
      </p:sp>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t="13196"/>
          <a:stretch/>
        </p:blipFill>
        <p:spPr>
          <a:xfrm>
            <a:off x="432048" y="1850345"/>
            <a:ext cx="11352584" cy="3162831"/>
          </a:xfrm>
          <a:prstGeom prst="rect">
            <a:avLst/>
          </a:prstGeom>
        </p:spPr>
      </p:pic>
      <p:sp>
        <p:nvSpPr>
          <p:cNvPr id="2" name="Foliennummernplatzhalter 1"/>
          <p:cNvSpPr>
            <a:spLocks noGrp="1"/>
          </p:cNvSpPr>
          <p:nvPr>
            <p:ph type="sldNum" sz="quarter" idx="4"/>
          </p:nvPr>
        </p:nvSpPr>
        <p:spPr/>
        <p:txBody>
          <a:bodyPr/>
          <a:lstStyle/>
          <a:p>
            <a:fld id="{D913B18B-D139-4864-AE91-16ECF2125E47}" type="slidenum">
              <a:rPr lang="de-DE" smtClean="0"/>
              <a:pPr/>
              <a:t>46</a:t>
            </a:fld>
            <a:endParaRPr lang="de-DE" dirty="0"/>
          </a:p>
        </p:txBody>
      </p:sp>
    </p:spTree>
    <p:extLst>
      <p:ext uri="{BB962C8B-B14F-4D97-AF65-F5344CB8AC3E}">
        <p14:creationId xmlns:p14="http://schemas.microsoft.com/office/powerpoint/2010/main" val="317789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231904" y="1116033"/>
            <a:ext cx="3143791" cy="584775"/>
          </a:xfrm>
          <a:prstGeom prst="rect">
            <a:avLst/>
          </a:prstGeom>
          <a:noFill/>
        </p:spPr>
        <p:txBody>
          <a:bodyPr wrap="square" rtlCol="0">
            <a:spAutoFit/>
          </a:bodyPr>
          <a:lstStyle/>
          <a:p>
            <a:pPr algn="r"/>
            <a:r>
              <a:rPr lang="de-DE" sz="1600" dirty="0" smtClean="0"/>
              <a:t>Anteil weiblicher Pilotinnen weltweit: 5,2%</a:t>
            </a:r>
          </a:p>
        </p:txBody>
      </p:sp>
      <p:sp>
        <p:nvSpPr>
          <p:cNvPr id="9" name="Textfeld 8"/>
          <p:cNvSpPr txBox="1"/>
          <p:nvPr/>
        </p:nvSpPr>
        <p:spPr>
          <a:xfrm>
            <a:off x="2373444" y="1949931"/>
            <a:ext cx="4730668" cy="584775"/>
          </a:xfrm>
          <a:prstGeom prst="rect">
            <a:avLst/>
          </a:prstGeom>
          <a:noFill/>
        </p:spPr>
        <p:txBody>
          <a:bodyPr wrap="square" rtlCol="0">
            <a:spAutoFit/>
          </a:bodyPr>
          <a:lstStyle/>
          <a:p>
            <a:r>
              <a:rPr lang="de-DE" sz="1600" dirty="0" smtClean="0"/>
              <a:t>6 Mitglieder im </a:t>
            </a:r>
            <a:r>
              <a:rPr lang="de-DE" sz="1600" dirty="0"/>
              <a:t>Deutschen </a:t>
            </a:r>
            <a:r>
              <a:rPr lang="de-DE" sz="1600" dirty="0" smtClean="0"/>
              <a:t>Hebammenverband  (Gesamtzahl 24.000) sind männlich.</a:t>
            </a:r>
          </a:p>
        </p:txBody>
      </p:sp>
      <p:sp>
        <p:nvSpPr>
          <p:cNvPr id="10" name="Textfeld 9"/>
          <p:cNvSpPr txBox="1"/>
          <p:nvPr/>
        </p:nvSpPr>
        <p:spPr>
          <a:xfrm>
            <a:off x="322864" y="3924345"/>
            <a:ext cx="3396872" cy="584775"/>
          </a:xfrm>
          <a:prstGeom prst="rect">
            <a:avLst/>
          </a:prstGeom>
          <a:noFill/>
        </p:spPr>
        <p:txBody>
          <a:bodyPr wrap="square" rtlCol="0">
            <a:spAutoFit/>
          </a:bodyPr>
          <a:lstStyle/>
          <a:p>
            <a:pPr algn="ctr"/>
            <a:r>
              <a:rPr lang="de-DE" sz="1600" dirty="0" smtClean="0"/>
              <a:t>5,8 % der </a:t>
            </a:r>
            <a:r>
              <a:rPr lang="de-DE" sz="1600" dirty="0"/>
              <a:t>Erzieher in </a:t>
            </a:r>
            <a:r>
              <a:rPr lang="de-DE" sz="1600" dirty="0" smtClean="0"/>
              <a:t>deutschen </a:t>
            </a:r>
            <a:r>
              <a:rPr lang="de-DE" sz="1600" dirty="0" err="1" smtClean="0"/>
              <a:t>KiTas</a:t>
            </a:r>
            <a:r>
              <a:rPr lang="de-DE" sz="1600" dirty="0" smtClean="0"/>
              <a:t> ist </a:t>
            </a:r>
            <a:r>
              <a:rPr lang="de-DE" sz="1600" dirty="0"/>
              <a:t>männlich</a:t>
            </a:r>
            <a:endParaRPr lang="de-DE" sz="1600" dirty="0" smtClean="0"/>
          </a:p>
        </p:txBody>
      </p:sp>
      <p:sp>
        <p:nvSpPr>
          <p:cNvPr id="11" name="Textfeld 10"/>
          <p:cNvSpPr txBox="1"/>
          <p:nvPr/>
        </p:nvSpPr>
        <p:spPr>
          <a:xfrm>
            <a:off x="7565295" y="3030051"/>
            <a:ext cx="4435361" cy="830997"/>
          </a:xfrm>
          <a:prstGeom prst="rect">
            <a:avLst/>
          </a:prstGeom>
          <a:noFill/>
        </p:spPr>
        <p:txBody>
          <a:bodyPr wrap="square" rtlCol="0">
            <a:spAutoFit/>
          </a:bodyPr>
          <a:lstStyle/>
          <a:p>
            <a:pPr algn="ctr"/>
            <a:r>
              <a:rPr lang="de-DE" sz="1600" dirty="0" smtClean="0"/>
              <a:t>2018 haben </a:t>
            </a:r>
            <a:r>
              <a:rPr lang="de-DE" sz="1600" dirty="0"/>
              <a:t>40.260 Frauen und 1005 Männer die Ausbildung zur/zum Medizinischen </a:t>
            </a:r>
            <a:r>
              <a:rPr lang="de-DE" sz="1600" dirty="0" smtClean="0"/>
              <a:t>Fachangestellten begonnen.</a:t>
            </a:r>
          </a:p>
        </p:txBody>
      </p:sp>
      <p:pic>
        <p:nvPicPr>
          <p:cNvPr id="12" name="Picture 10" descr="http://www.wz.de/polopoly_fs/1.31585.1289831701!/httpImage/onlineImage.jpeg_gen/derivatives/landscape_550/online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726" y="3930197"/>
            <a:ext cx="2793975" cy="2204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aktiv-online.de/fileadmin/_processed_/csm_obenauf_in_der_maennerwelt_abg_f47e11de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265" y="3525694"/>
            <a:ext cx="2427339" cy="18205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4338673" y="5406315"/>
            <a:ext cx="2909455" cy="830997"/>
          </a:xfrm>
          <a:prstGeom prst="rect">
            <a:avLst/>
          </a:prstGeom>
          <a:noFill/>
        </p:spPr>
        <p:txBody>
          <a:bodyPr wrap="square" rtlCol="0">
            <a:spAutoFit/>
          </a:bodyPr>
          <a:lstStyle/>
          <a:p>
            <a:pPr algn="ctr"/>
            <a:r>
              <a:rPr lang="de-DE" sz="1600" dirty="0"/>
              <a:t>In ganz Deutschland </a:t>
            </a:r>
            <a:r>
              <a:rPr lang="de-DE" sz="1600" dirty="0" smtClean="0"/>
              <a:t>beträgt der Anteil an </a:t>
            </a:r>
            <a:r>
              <a:rPr lang="de-DE" sz="1600" dirty="0" err="1" smtClean="0"/>
              <a:t>Gerüstebauerinnen</a:t>
            </a:r>
            <a:r>
              <a:rPr lang="de-DE" sz="1600" dirty="0" smtClean="0"/>
              <a:t> 1,3%</a:t>
            </a:r>
          </a:p>
        </p:txBody>
      </p:sp>
      <p:pic>
        <p:nvPicPr>
          <p:cNvPr id="15" name="Picture 14" descr="http://assets.geo.de/div/image/71290/pilot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2701" y="929254"/>
            <a:ext cx="26670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Annalena, Johannes und Hugo fühlen sich bei ihrem Erzieher Hendrik Jahr sichtlich wohl. Foto: Christiane Fischer"/>
          <p:cNvPicPr>
            <a:picLocks noChangeAspect="1" noChangeArrowheads="1"/>
          </p:cNvPicPr>
          <p:nvPr/>
        </p:nvPicPr>
        <p:blipFill rotWithShape="1">
          <a:blip r:embed="rId6">
            <a:extLst>
              <a:ext uri="{28A0092B-C50C-407E-A947-70E740481C1C}">
                <a14:useLocalDpi xmlns:a14="http://schemas.microsoft.com/office/drawing/2010/main" val="0"/>
              </a:ext>
            </a:extLst>
          </a:blip>
          <a:srcRect l="20867" r="37254"/>
          <a:stretch/>
        </p:blipFill>
        <p:spPr bwMode="auto">
          <a:xfrm>
            <a:off x="1047051" y="4596893"/>
            <a:ext cx="2046389"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8"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19"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20"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Konzept </a:t>
            </a:r>
            <a:r>
              <a:rPr lang="de-DE" dirty="0">
                <a:solidFill>
                  <a:schemeClr val="accent1"/>
                </a:solidFill>
              </a:rPr>
              <a:t>des Gender Mainstreaming</a:t>
            </a:r>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058" y="1449729"/>
            <a:ext cx="2093670" cy="2093670"/>
          </a:xfrm>
          <a:prstGeom prst="rect">
            <a:avLst/>
          </a:prstGeom>
        </p:spPr>
      </p:pic>
      <p:sp>
        <p:nvSpPr>
          <p:cNvPr id="2" name="Foliennummernplatzhalter 1"/>
          <p:cNvSpPr>
            <a:spLocks noGrp="1"/>
          </p:cNvSpPr>
          <p:nvPr>
            <p:ph type="sldNum" sz="quarter" idx="4"/>
          </p:nvPr>
        </p:nvSpPr>
        <p:spPr/>
        <p:txBody>
          <a:bodyPr/>
          <a:lstStyle/>
          <a:p>
            <a:fld id="{D913B18B-D139-4864-AE91-16ECF2125E47}" type="slidenum">
              <a:rPr lang="de-DE" smtClean="0"/>
              <a:pPr/>
              <a:t>47</a:t>
            </a:fld>
            <a:endParaRPr lang="de-DE" dirty="0"/>
          </a:p>
        </p:txBody>
      </p:sp>
    </p:spTree>
    <p:extLst>
      <p:ext uri="{BB962C8B-B14F-4D97-AF65-F5344CB8AC3E}">
        <p14:creationId xmlns:p14="http://schemas.microsoft.com/office/powerpoint/2010/main" val="1988645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5760640" y="3003917"/>
            <a:ext cx="6096000" cy="2585323"/>
          </a:xfrm>
          <a:prstGeom prst="rect">
            <a:avLst/>
          </a:prstGeom>
        </p:spPr>
        <p:txBody>
          <a:bodyPr>
            <a:spAutoFit/>
          </a:bodyPr>
          <a:lstStyle/>
          <a:p>
            <a:pPr lvl="1">
              <a:lnSpc>
                <a:spcPct val="150000"/>
              </a:lnSpc>
              <a:buClr>
                <a:srgbClr val="97C01E"/>
              </a:buClr>
            </a:pPr>
            <a:r>
              <a:rPr lang="de-DE" b="1" dirty="0" smtClean="0">
                <a:solidFill>
                  <a:schemeClr val="accent2">
                    <a:lumMod val="75000"/>
                  </a:schemeClr>
                </a:solidFill>
              </a:rPr>
              <a:t>Publikationen</a:t>
            </a:r>
          </a:p>
          <a:p>
            <a:pPr marL="742950" lvl="1" indent="-285750">
              <a:lnSpc>
                <a:spcPct val="150000"/>
              </a:lnSpc>
              <a:buClr>
                <a:srgbClr val="97C01E"/>
              </a:buClr>
              <a:buSzPct val="150000"/>
              <a:buBlip>
                <a:blip r:embed="rId3"/>
              </a:buBlip>
            </a:pPr>
            <a:r>
              <a:rPr lang="de-DE" dirty="0" smtClean="0"/>
              <a:t>ungünstigere Autorenpositionen</a:t>
            </a:r>
            <a:endParaRPr lang="de-DE" dirty="0"/>
          </a:p>
          <a:p>
            <a:pPr marL="742950" lvl="1" indent="-285750">
              <a:lnSpc>
                <a:spcPct val="150000"/>
              </a:lnSpc>
              <a:buClr>
                <a:srgbClr val="97C01E"/>
              </a:buClr>
              <a:buSzPct val="150000"/>
              <a:buBlip>
                <a:blip r:embed="rId3"/>
              </a:buBlip>
            </a:pPr>
            <a:r>
              <a:rPr lang="de-DE" dirty="0"/>
              <a:t>seltener </a:t>
            </a:r>
            <a:r>
              <a:rPr lang="de-DE" dirty="0" smtClean="0"/>
              <a:t>zitiert</a:t>
            </a:r>
            <a:endParaRPr lang="de-DE" dirty="0"/>
          </a:p>
          <a:p>
            <a:pPr marL="742950" lvl="1" indent="-285750">
              <a:lnSpc>
                <a:spcPct val="150000"/>
              </a:lnSpc>
              <a:buClr>
                <a:srgbClr val="97C01E"/>
              </a:buClr>
              <a:buSzPct val="150000"/>
              <a:buBlip>
                <a:blip r:embed="rId3"/>
              </a:buBlip>
            </a:pPr>
            <a:r>
              <a:rPr lang="de-DE" dirty="0"/>
              <a:t>mehr </a:t>
            </a:r>
            <a:r>
              <a:rPr lang="de-DE" dirty="0" smtClean="0"/>
              <a:t>Inlandspublikationen</a:t>
            </a:r>
            <a:endParaRPr lang="de-DE" dirty="0"/>
          </a:p>
          <a:p>
            <a:pPr marL="742950" lvl="1" indent="-285750">
              <a:lnSpc>
                <a:spcPct val="150000"/>
              </a:lnSpc>
              <a:buClr>
                <a:srgbClr val="97C01E"/>
              </a:buClr>
              <a:buSzPct val="150000"/>
              <a:buBlip>
                <a:blip r:embed="rId3"/>
              </a:buBlip>
            </a:pPr>
            <a:r>
              <a:rPr lang="de-DE" dirty="0"/>
              <a:t>seltener in </a:t>
            </a:r>
            <a:r>
              <a:rPr lang="de-DE" dirty="0" smtClean="0"/>
              <a:t>Forschungsverbunden</a:t>
            </a:r>
            <a:endParaRPr lang="de-DE" dirty="0"/>
          </a:p>
          <a:p>
            <a:pPr marL="742950" lvl="1" indent="-285750">
              <a:lnSpc>
                <a:spcPct val="150000"/>
              </a:lnSpc>
              <a:buClr>
                <a:srgbClr val="97C01E"/>
              </a:buClr>
              <a:buSzPct val="150000"/>
              <a:buBlip>
                <a:blip r:embed="rId3"/>
              </a:buBlip>
            </a:pPr>
            <a:r>
              <a:rPr lang="de-DE" dirty="0"/>
              <a:t>weniger als 30% der </a:t>
            </a:r>
            <a:r>
              <a:rPr lang="de-DE" dirty="0" smtClean="0"/>
              <a:t>Autorenanteile</a:t>
            </a:r>
            <a:endParaRPr lang="de-DE" dirty="0"/>
          </a:p>
        </p:txBody>
      </p:sp>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DIMEMSION GENDER</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4"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Frauen in der Wissenschaft</a:t>
            </a:r>
            <a:endParaRPr lang="de-DE" dirty="0">
              <a:solidFill>
                <a:schemeClr val="accent1"/>
              </a:solidFill>
            </a:endParaRPr>
          </a:p>
        </p:txBody>
      </p:sp>
      <p:sp>
        <p:nvSpPr>
          <p:cNvPr id="15" name="Rechteck 14"/>
          <p:cNvSpPr/>
          <p:nvPr/>
        </p:nvSpPr>
        <p:spPr>
          <a:xfrm>
            <a:off x="6128300" y="1256499"/>
            <a:ext cx="4752528" cy="1754326"/>
          </a:xfrm>
          <a:prstGeom prst="rect">
            <a:avLst/>
          </a:prstGeom>
        </p:spPr>
        <p:txBody>
          <a:bodyPr wrap="square">
            <a:spAutoFit/>
          </a:bodyPr>
          <a:lstStyle/>
          <a:p>
            <a:pPr>
              <a:lnSpc>
                <a:spcPct val="150000"/>
              </a:lnSpc>
            </a:pPr>
            <a:r>
              <a:rPr lang="de-DE" b="1" dirty="0" smtClean="0">
                <a:solidFill>
                  <a:schemeClr val="accent2">
                    <a:lumMod val="75000"/>
                  </a:schemeClr>
                </a:solidFill>
              </a:rPr>
              <a:t>Twitter</a:t>
            </a:r>
          </a:p>
          <a:p>
            <a:pPr marL="285750" indent="-285750">
              <a:lnSpc>
                <a:spcPct val="150000"/>
              </a:lnSpc>
              <a:buSzPct val="200000"/>
              <a:buBlip>
                <a:blip r:embed="rId5"/>
              </a:buBlip>
            </a:pPr>
            <a:r>
              <a:rPr lang="de-DE" dirty="0" smtClean="0"/>
              <a:t>50 </a:t>
            </a:r>
            <a:r>
              <a:rPr lang="de-DE" dirty="0"/>
              <a:t>%</a:t>
            </a:r>
            <a:r>
              <a:rPr lang="de-DE" dirty="0" smtClean="0"/>
              <a:t> weniger Follower</a:t>
            </a:r>
          </a:p>
          <a:p>
            <a:pPr marL="285750" indent="-285750">
              <a:lnSpc>
                <a:spcPct val="150000"/>
              </a:lnSpc>
              <a:buSzPct val="200000"/>
              <a:buBlip>
                <a:blip r:embed="rId5"/>
              </a:buBlip>
            </a:pPr>
            <a:r>
              <a:rPr lang="de-DE" dirty="0" smtClean="0"/>
              <a:t>45 % </a:t>
            </a:r>
            <a:r>
              <a:rPr lang="de-DE" dirty="0"/>
              <a:t>weniger </a:t>
            </a:r>
            <a:r>
              <a:rPr lang="de-DE" dirty="0" err="1" smtClean="0"/>
              <a:t>Likes</a:t>
            </a:r>
            <a:endParaRPr lang="de-DE" dirty="0"/>
          </a:p>
          <a:p>
            <a:pPr marL="285750" indent="-285750">
              <a:lnSpc>
                <a:spcPct val="150000"/>
              </a:lnSpc>
              <a:buSzPct val="200000"/>
              <a:buBlip>
                <a:blip r:embed="rId5"/>
              </a:buBlip>
            </a:pPr>
            <a:r>
              <a:rPr lang="de-DE" dirty="0" smtClean="0"/>
              <a:t>48 % weniger </a:t>
            </a:r>
            <a:r>
              <a:rPr lang="de-DE" dirty="0" err="1"/>
              <a:t>Retweets</a:t>
            </a:r>
            <a:r>
              <a:rPr lang="de-DE" dirty="0"/>
              <a:t> als </a:t>
            </a:r>
            <a:r>
              <a:rPr lang="de-DE" dirty="0" smtClean="0"/>
              <a:t>Männer</a:t>
            </a:r>
            <a:endParaRPr lang="de-DE" dirty="0"/>
          </a:p>
        </p:txBody>
      </p:sp>
      <p:pic>
        <p:nvPicPr>
          <p:cNvPr id="2" name="Grafik 1"/>
          <p:cNvPicPr>
            <a:picLocks noChangeAspect="1"/>
          </p:cNvPicPr>
          <p:nvPr/>
        </p:nvPicPr>
        <p:blipFill rotWithShape="1">
          <a:blip r:embed="rId6" cstate="print">
            <a:extLst>
              <a:ext uri="{28A0092B-C50C-407E-A947-70E740481C1C}">
                <a14:useLocalDpi xmlns:a14="http://schemas.microsoft.com/office/drawing/2010/main" val="0"/>
              </a:ext>
            </a:extLst>
          </a:blip>
          <a:srcRect l="38188" t="26901" r="25588" b="16400"/>
          <a:stretch/>
        </p:blipFill>
        <p:spPr>
          <a:xfrm>
            <a:off x="1559496" y="1340768"/>
            <a:ext cx="3661158" cy="4297881"/>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48</a:t>
            </a:fld>
            <a:endParaRPr lang="de-DE" dirty="0"/>
          </a:p>
        </p:txBody>
      </p:sp>
    </p:spTree>
    <p:extLst>
      <p:ext uri="{BB962C8B-B14F-4D97-AF65-F5344CB8AC3E}">
        <p14:creationId xmlns:p14="http://schemas.microsoft.com/office/powerpoint/2010/main" val="3384014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2"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DIMEMSION GENDER</a:t>
            </a:r>
            <a:endParaRPr lang="de-DE" dirty="0"/>
          </a:p>
        </p:txBody>
      </p:sp>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4"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a:solidFill>
                  <a:schemeClr val="accent1"/>
                </a:solidFill>
              </a:rPr>
              <a:t>E</a:t>
            </a:r>
            <a:r>
              <a:rPr lang="de-DE" dirty="0" smtClean="0">
                <a:solidFill>
                  <a:schemeClr val="accent1"/>
                </a:solidFill>
              </a:rPr>
              <a:t>ntwicklung der Anzahl der Professorinnen und Professoren an der RWTH</a:t>
            </a:r>
            <a:endParaRPr lang="de-DE" dirty="0">
              <a:solidFill>
                <a:schemeClr val="accent1"/>
              </a:solidFill>
            </a:endParaRPr>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t="9369" b="13439"/>
          <a:stretch/>
        </p:blipFill>
        <p:spPr>
          <a:xfrm>
            <a:off x="2332656" y="1284802"/>
            <a:ext cx="7619692" cy="4392488"/>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49</a:t>
            </a:fld>
            <a:endParaRPr lang="de-DE" dirty="0"/>
          </a:p>
        </p:txBody>
      </p:sp>
    </p:spTree>
    <p:extLst>
      <p:ext uri="{BB962C8B-B14F-4D97-AF65-F5344CB8AC3E}">
        <p14:creationId xmlns:p14="http://schemas.microsoft.com/office/powerpoint/2010/main" val="2775948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7476" t="30050" r="20862" b="9051"/>
          <a:stretch/>
        </p:blipFill>
        <p:spPr>
          <a:xfrm rot="20930196">
            <a:off x="4092746" y="4420468"/>
            <a:ext cx="2952328" cy="1881703"/>
          </a:xfrm>
          <a:prstGeom prst="rect">
            <a:avLst/>
          </a:prstGeom>
        </p:spPr>
      </p:pic>
      <p:sp>
        <p:nvSpPr>
          <p:cNvPr id="2" name="Inhaltsplatzhalter 1"/>
          <p:cNvSpPr>
            <a:spLocks noGrp="1"/>
          </p:cNvSpPr>
          <p:nvPr>
            <p:ph idx="1"/>
          </p:nvPr>
        </p:nvSpPr>
        <p:spPr/>
        <p:txBody>
          <a:bodyPr>
            <a:normAutofit/>
          </a:bodyPr>
          <a:lstStyle/>
          <a:p>
            <a:pPr>
              <a:buClr>
                <a:srgbClr val="97C01E"/>
              </a:buClr>
            </a:pPr>
            <a:endParaRPr lang="de-DE" dirty="0" smtClean="0">
              <a:solidFill>
                <a:srgbClr val="4D4D4D"/>
              </a:solidFill>
            </a:endParaRPr>
          </a:p>
          <a:p>
            <a:pPr marL="0" indent="0">
              <a:buClr>
                <a:srgbClr val="97C01E"/>
              </a:buClr>
              <a:buNone/>
            </a:pPr>
            <a:r>
              <a:rPr lang="de-DE" dirty="0" smtClean="0">
                <a:solidFill>
                  <a:srgbClr val="4D4D4D"/>
                </a:solidFill>
              </a:rPr>
              <a:t>Heute Nachmittag…</a:t>
            </a:r>
          </a:p>
          <a:p>
            <a:pPr marL="0" indent="0">
              <a:buClr>
                <a:srgbClr val="97C01E"/>
              </a:buClr>
              <a:buNone/>
            </a:pPr>
            <a:endParaRPr lang="de-DE" dirty="0">
              <a:solidFill>
                <a:srgbClr val="4D4D4D"/>
              </a:solidFill>
            </a:endParaRPr>
          </a:p>
          <a:p>
            <a:pPr marL="0" indent="0">
              <a:buClr>
                <a:srgbClr val="97C01E"/>
              </a:buClr>
              <a:buNone/>
            </a:pPr>
            <a:r>
              <a:rPr lang="de-DE" dirty="0" smtClean="0">
                <a:solidFill>
                  <a:srgbClr val="4D4D4D"/>
                </a:solidFill>
              </a:rPr>
              <a:t>	</a:t>
            </a:r>
            <a:r>
              <a:rPr lang="de-DE" dirty="0">
                <a:solidFill>
                  <a:srgbClr val="4D4D4D"/>
                </a:solidFill>
              </a:rPr>
              <a:t>kennen Sie unterschiedliche </a:t>
            </a:r>
            <a:r>
              <a:rPr lang="de-DE" dirty="0" smtClean="0">
                <a:solidFill>
                  <a:srgbClr val="4D4D4D"/>
                </a:solidFill>
              </a:rPr>
              <a:t>Dimensionen </a:t>
            </a:r>
            <a:r>
              <a:rPr lang="de-DE" dirty="0">
                <a:solidFill>
                  <a:srgbClr val="4D4D4D"/>
                </a:solidFill>
              </a:rPr>
              <a:t>des </a:t>
            </a:r>
            <a:r>
              <a:rPr lang="de-DE" dirty="0" err="1" smtClean="0">
                <a:solidFill>
                  <a:srgbClr val="4D4D4D"/>
                </a:solidFill>
              </a:rPr>
              <a:t>Diversity</a:t>
            </a:r>
            <a:r>
              <a:rPr lang="de-DE" dirty="0" smtClean="0">
                <a:solidFill>
                  <a:srgbClr val="4D4D4D"/>
                </a:solidFill>
              </a:rPr>
              <a:t>-Begriffs,</a:t>
            </a:r>
          </a:p>
          <a:p>
            <a:pPr marL="0" indent="0">
              <a:buClr>
                <a:srgbClr val="97C01E"/>
              </a:buClr>
              <a:buNone/>
            </a:pPr>
            <a:endParaRPr lang="de-DE" dirty="0">
              <a:solidFill>
                <a:srgbClr val="4D4D4D"/>
              </a:solidFill>
            </a:endParaRPr>
          </a:p>
          <a:p>
            <a:pPr marL="0" indent="0">
              <a:buClr>
                <a:srgbClr val="97C01E"/>
              </a:buClr>
              <a:buNone/>
            </a:pPr>
            <a:r>
              <a:rPr lang="de-DE" dirty="0">
                <a:solidFill>
                  <a:srgbClr val="4D4D4D"/>
                </a:solidFill>
              </a:rPr>
              <a:t>	wissen Sie, welche praktische Relevanz Vielfalt in Industrie und Wirtschaft </a:t>
            </a:r>
            <a:r>
              <a:rPr lang="de-DE" dirty="0" smtClean="0">
                <a:solidFill>
                  <a:srgbClr val="4D4D4D"/>
                </a:solidFill>
              </a:rPr>
              <a:t>hat,</a:t>
            </a:r>
          </a:p>
          <a:p>
            <a:pPr marL="0" indent="0">
              <a:buClr>
                <a:srgbClr val="97C01E"/>
              </a:buClr>
              <a:buNone/>
            </a:pPr>
            <a:endParaRPr lang="de-DE" dirty="0" smtClean="0">
              <a:solidFill>
                <a:srgbClr val="4D4D4D"/>
              </a:solidFill>
            </a:endParaRPr>
          </a:p>
          <a:p>
            <a:pPr marL="0" indent="0">
              <a:buClr>
                <a:srgbClr val="97C01E"/>
              </a:buClr>
              <a:buNone/>
            </a:pPr>
            <a:r>
              <a:rPr lang="de-DE" dirty="0" smtClean="0">
                <a:solidFill>
                  <a:srgbClr val="4D4D4D"/>
                </a:solidFill>
              </a:rPr>
              <a:t>	</a:t>
            </a:r>
            <a:r>
              <a:rPr lang="de-DE" dirty="0">
                <a:solidFill>
                  <a:srgbClr val="4D4D4D"/>
                </a:solidFill>
              </a:rPr>
              <a:t>haben Sie gelernt, wie Sie mit </a:t>
            </a:r>
            <a:r>
              <a:rPr lang="de-DE" dirty="0" smtClean="0">
                <a:solidFill>
                  <a:srgbClr val="4D4D4D"/>
                </a:solidFill>
              </a:rPr>
              <a:t>Verschiedenheiten gewinnbringend </a:t>
            </a:r>
            <a:r>
              <a:rPr lang="de-DE" dirty="0">
                <a:solidFill>
                  <a:srgbClr val="4D4D4D"/>
                </a:solidFill>
              </a:rPr>
              <a:t>umgehen </a:t>
            </a:r>
            <a:r>
              <a:rPr lang="de-DE" dirty="0" smtClean="0">
                <a:solidFill>
                  <a:srgbClr val="4D4D4D"/>
                </a:solidFill>
              </a:rPr>
              <a:t>können.</a:t>
            </a:r>
          </a:p>
          <a:p>
            <a:pPr marL="0" indent="0">
              <a:buClr>
                <a:srgbClr val="97C01E"/>
              </a:buClr>
              <a:buNone/>
            </a:pPr>
            <a:r>
              <a:rPr lang="de-DE" dirty="0" smtClean="0">
                <a:solidFill>
                  <a:srgbClr val="4D4D4D"/>
                </a:solidFill>
              </a:rPr>
              <a:t>	</a:t>
            </a:r>
            <a:endParaRPr lang="de-DE" dirty="0">
              <a:solidFill>
                <a:srgbClr val="4D4D4D"/>
              </a:solidFill>
            </a:endParaRPr>
          </a:p>
          <a:p>
            <a:pPr>
              <a:buClr>
                <a:srgbClr val="97C01E"/>
              </a:buClr>
            </a:pPr>
            <a:endParaRPr lang="de-DE" dirty="0" smtClean="0">
              <a:solidFill>
                <a:srgbClr val="4D4D4D"/>
              </a:solidFill>
            </a:endParaRPr>
          </a:p>
          <a:p>
            <a:pPr marL="0" indent="0">
              <a:buClrTx/>
              <a:buNone/>
            </a:pPr>
            <a:endParaRPr lang="de-DE" dirty="0">
              <a:solidFill>
                <a:srgbClr val="4D4D4D"/>
              </a:solidFill>
            </a:endParaRPr>
          </a:p>
        </p:txBody>
      </p:sp>
      <p:sp>
        <p:nvSpPr>
          <p:cNvPr id="10"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Lernziele des Workshops</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EINLEITUNG ZUM WORKSHOP</a:t>
            </a:r>
            <a:endParaRPr lang="de-DE" dirty="0">
              <a:solidFill>
                <a:srgbClr val="4D4D4D"/>
              </a:solidFill>
            </a:endParaRPr>
          </a:p>
        </p:txBody>
      </p:sp>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57087" t="31100" r="22438" b="27950"/>
          <a:stretch/>
        </p:blipFill>
        <p:spPr>
          <a:xfrm>
            <a:off x="9840017" y="3176374"/>
            <a:ext cx="1944615" cy="2916922"/>
          </a:xfrm>
          <a:prstGeom prst="rect">
            <a:avLst/>
          </a:prstGeom>
        </p:spPr>
      </p:pic>
      <p:pic>
        <p:nvPicPr>
          <p:cNvPr id="4" name="Grafik 3"/>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3352" y="2082311"/>
            <a:ext cx="585053" cy="585053"/>
          </a:xfrm>
          <a:prstGeom prst="rect">
            <a:avLst/>
          </a:prstGeom>
        </p:spPr>
      </p:pic>
      <p:pic>
        <p:nvPicPr>
          <p:cNvPr id="20" name="Grafik 19"/>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0" y="2845605"/>
            <a:ext cx="585053" cy="585053"/>
          </a:xfrm>
          <a:prstGeom prst="rect">
            <a:avLst/>
          </a:prstGeom>
        </p:spPr>
      </p:pic>
      <p:pic>
        <p:nvPicPr>
          <p:cNvPr id="21" name="Grafik 20"/>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1" y="3583143"/>
            <a:ext cx="585053" cy="585053"/>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5</a:t>
            </a:fld>
            <a:endParaRPr lang="de-DE" dirty="0"/>
          </a:p>
        </p:txBody>
      </p:sp>
    </p:spTree>
    <p:extLst>
      <p:ext uri="{BB962C8B-B14F-4D97-AF65-F5344CB8AC3E}">
        <p14:creationId xmlns:p14="http://schemas.microsoft.com/office/powerpoint/2010/main" val="3021052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41523" t="33096" r="23937" b="34458"/>
          <a:stretch/>
        </p:blipFill>
        <p:spPr>
          <a:xfrm>
            <a:off x="2207568" y="2348880"/>
            <a:ext cx="3168352" cy="2232248"/>
          </a:xfrm>
          <a:prstGeom prst="rect">
            <a:avLst/>
          </a:prstGeom>
        </p:spPr>
      </p:pic>
      <p:sp>
        <p:nvSpPr>
          <p:cNvPr id="9" name="Rechteck 8"/>
          <p:cNvSpPr/>
          <p:nvPr/>
        </p:nvSpPr>
        <p:spPr>
          <a:xfrm>
            <a:off x="910746" y="1494112"/>
            <a:ext cx="11281254" cy="1107996"/>
          </a:xfrm>
          <a:prstGeom prst="rect">
            <a:avLst/>
          </a:prstGeom>
        </p:spPr>
        <p:txBody>
          <a:bodyPr wrap="square">
            <a:spAutoFit/>
          </a:bodyPr>
          <a:lstStyle/>
          <a:p>
            <a:pPr marL="0" lvl="1">
              <a:lnSpc>
                <a:spcPct val="150000"/>
              </a:lnSpc>
            </a:pPr>
            <a:r>
              <a:rPr lang="de-DE" sz="4400" dirty="0" smtClean="0">
                <a:solidFill>
                  <a:schemeClr val="accent2">
                    <a:lumMod val="75000"/>
                  </a:schemeClr>
                </a:solidFill>
                <a:latin typeface="Copperplate Gothic Bold" panose="020E0705020206020404" pitchFamily="34" charset="0"/>
              </a:rPr>
              <a:t>45 % </a:t>
            </a:r>
            <a:r>
              <a:rPr lang="de-DE" sz="2000" dirty="0" smtClean="0"/>
              <a:t>aller </a:t>
            </a:r>
            <a:r>
              <a:rPr lang="de-DE" sz="2000" dirty="0"/>
              <a:t>Beschäftigten </a:t>
            </a:r>
            <a:r>
              <a:rPr lang="de-DE" sz="2000" dirty="0" smtClean="0"/>
              <a:t>sind Frauen</a:t>
            </a:r>
          </a:p>
        </p:txBody>
      </p:sp>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12"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3"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In der Diskussion: die „Frauenquote“</a:t>
            </a:r>
            <a:endParaRPr lang="de-DE" dirty="0">
              <a:solidFill>
                <a:schemeClr val="accent1"/>
              </a:solidFill>
            </a:endParaRPr>
          </a:p>
        </p:txBody>
      </p:sp>
      <p:sp>
        <p:nvSpPr>
          <p:cNvPr id="14" name="Rechteck 13"/>
          <p:cNvSpPr/>
          <p:nvPr/>
        </p:nvSpPr>
        <p:spPr>
          <a:xfrm>
            <a:off x="5815674" y="2825060"/>
            <a:ext cx="5680926" cy="1107996"/>
          </a:xfrm>
          <a:prstGeom prst="rect">
            <a:avLst/>
          </a:prstGeom>
        </p:spPr>
        <p:txBody>
          <a:bodyPr wrap="square">
            <a:spAutoFit/>
          </a:bodyPr>
          <a:lstStyle/>
          <a:p>
            <a:pPr marL="0" lvl="1">
              <a:lnSpc>
                <a:spcPct val="150000"/>
              </a:lnSpc>
            </a:pPr>
            <a:r>
              <a:rPr lang="de-DE" sz="4400" b="1" dirty="0" smtClean="0">
                <a:solidFill>
                  <a:schemeClr val="accent2">
                    <a:lumMod val="75000"/>
                  </a:schemeClr>
                </a:solidFill>
                <a:latin typeface="Maiandra GD" panose="020E0502030308020204" pitchFamily="34" charset="0"/>
              </a:rPr>
              <a:t>29 % </a:t>
            </a:r>
            <a:r>
              <a:rPr lang="de-DE" sz="2000" dirty="0" smtClean="0"/>
              <a:t>aller Führungskräfte sind Frauen</a:t>
            </a:r>
          </a:p>
        </p:txBody>
      </p:sp>
      <p:sp>
        <p:nvSpPr>
          <p:cNvPr id="15" name="Rechteck 14"/>
          <p:cNvSpPr/>
          <p:nvPr/>
        </p:nvSpPr>
        <p:spPr>
          <a:xfrm>
            <a:off x="918499" y="4293096"/>
            <a:ext cx="9353334" cy="1569660"/>
          </a:xfrm>
          <a:prstGeom prst="rect">
            <a:avLst/>
          </a:prstGeom>
        </p:spPr>
        <p:txBody>
          <a:bodyPr wrap="square">
            <a:spAutoFit/>
          </a:bodyPr>
          <a:lstStyle/>
          <a:p>
            <a:pPr marL="0" lvl="1">
              <a:lnSpc>
                <a:spcPct val="150000"/>
              </a:lnSpc>
            </a:pPr>
            <a:r>
              <a:rPr lang="de-DE" sz="4400" dirty="0" smtClean="0">
                <a:solidFill>
                  <a:schemeClr val="accent2">
                    <a:lumMod val="75000"/>
                  </a:schemeClr>
                </a:solidFill>
                <a:latin typeface="Rockwell Extra Bold" panose="02060903040505020403" pitchFamily="18" charset="0"/>
              </a:rPr>
              <a:t>32 % </a:t>
            </a:r>
            <a:r>
              <a:rPr lang="de-DE" sz="2000" dirty="0" smtClean="0"/>
              <a:t>der </a:t>
            </a:r>
            <a:r>
              <a:rPr lang="de-DE" sz="2000" dirty="0"/>
              <a:t>Bewerbungen um Führungspositionen kommen von </a:t>
            </a:r>
            <a:r>
              <a:rPr lang="de-DE" sz="2000" dirty="0" smtClean="0"/>
              <a:t>Frauen</a:t>
            </a:r>
            <a:endParaRPr lang="de-DE" sz="2000" dirty="0"/>
          </a:p>
          <a:p>
            <a:pPr marL="0" lvl="1">
              <a:lnSpc>
                <a:spcPct val="150000"/>
              </a:lnSpc>
            </a:pPr>
            <a:endParaRPr lang="de-DE" sz="2000" i="1" dirty="0"/>
          </a:p>
        </p:txBody>
      </p:sp>
      <p:sp>
        <p:nvSpPr>
          <p:cNvPr id="3" name="Foliennummernplatzhalter 2"/>
          <p:cNvSpPr>
            <a:spLocks noGrp="1"/>
          </p:cNvSpPr>
          <p:nvPr>
            <p:ph type="sldNum" sz="quarter" idx="4"/>
          </p:nvPr>
        </p:nvSpPr>
        <p:spPr/>
        <p:txBody>
          <a:bodyPr/>
          <a:lstStyle/>
          <a:p>
            <a:fld id="{D913B18B-D139-4864-AE91-16ECF2125E47}" type="slidenum">
              <a:rPr lang="de-DE" smtClean="0"/>
              <a:pPr/>
              <a:t>50</a:t>
            </a:fld>
            <a:endParaRPr lang="de-DE" dirty="0"/>
          </a:p>
        </p:txBody>
      </p:sp>
    </p:spTree>
    <p:extLst>
      <p:ext uri="{BB962C8B-B14F-4D97-AF65-F5344CB8AC3E}">
        <p14:creationId xmlns:p14="http://schemas.microsoft.com/office/powerpoint/2010/main" val="290965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717685" y="1414512"/>
            <a:ext cx="10634899" cy="3908762"/>
          </a:xfrm>
          <a:prstGeom prst="rect">
            <a:avLst/>
          </a:prstGeom>
        </p:spPr>
        <p:txBody>
          <a:bodyPr wrap="square">
            <a:spAutoFit/>
          </a:bodyPr>
          <a:lstStyle/>
          <a:p>
            <a:pPr lvl="1" algn="ctr">
              <a:lnSpc>
                <a:spcPct val="150000"/>
              </a:lnSpc>
            </a:pPr>
            <a:endParaRPr lang="de-DE" sz="2000" b="1" dirty="0"/>
          </a:p>
          <a:p>
            <a:pPr lvl="1" algn="ctr">
              <a:lnSpc>
                <a:spcPct val="150000"/>
              </a:lnSpc>
            </a:pPr>
            <a:r>
              <a:rPr lang="de-DE" sz="2000" b="1" dirty="0"/>
              <a:t>Grundannahme:</a:t>
            </a:r>
          </a:p>
          <a:p>
            <a:pPr algn="ctr"/>
            <a:r>
              <a:rPr lang="de-DE" sz="2000" b="1" dirty="0"/>
              <a:t>Männer und Frauen haben aufgrund ihrer sozialen </a:t>
            </a:r>
          </a:p>
          <a:p>
            <a:pPr algn="ctr"/>
            <a:r>
              <a:rPr lang="de-DE" sz="2000" b="1" dirty="0"/>
              <a:t>und kulturellen Geschlechterrollen in der Gesellschaft </a:t>
            </a:r>
          </a:p>
          <a:p>
            <a:pPr algn="ctr"/>
            <a:r>
              <a:rPr lang="de-DE" sz="2000" b="1" dirty="0"/>
              <a:t>unterschiedliche Chancen und Bedingungen.</a:t>
            </a:r>
          </a:p>
          <a:p>
            <a:endParaRPr lang="de-DE" dirty="0"/>
          </a:p>
          <a:p>
            <a:endParaRPr lang="de-DE" dirty="0"/>
          </a:p>
          <a:p>
            <a:endParaRPr lang="de-DE" dirty="0"/>
          </a:p>
          <a:p>
            <a:pPr marL="285750" indent="-285750">
              <a:buSzPct val="300000"/>
              <a:buBlip>
                <a:blip r:embed="rId3"/>
              </a:buBlip>
            </a:pPr>
            <a:r>
              <a:rPr lang="de-DE" dirty="0"/>
              <a:t>Langfristige Strategie zur Förderung der Gleichstellung zwischen Männern und Frauen</a:t>
            </a:r>
            <a:r>
              <a:rPr lang="de-DE" dirty="0" smtClean="0"/>
              <a:t>.</a:t>
            </a:r>
          </a:p>
          <a:p>
            <a:pPr>
              <a:buSzPct val="300000"/>
            </a:pPr>
            <a:endParaRPr lang="de-DE" dirty="0"/>
          </a:p>
          <a:p>
            <a:pPr>
              <a:buSzPct val="300000"/>
            </a:pPr>
            <a:endParaRPr lang="de-DE" dirty="0"/>
          </a:p>
          <a:p>
            <a:pPr marL="285750" indent="-285750">
              <a:buSzPct val="300000"/>
              <a:buBlip>
                <a:blip r:embed="rId3"/>
              </a:buBlip>
            </a:pPr>
            <a:r>
              <a:rPr lang="de-DE" dirty="0"/>
              <a:t>In allen Prozessen Gleichstellungsaspekte beachten und umsetzen</a:t>
            </a:r>
            <a:r>
              <a:rPr lang="de-DE" sz="2000" dirty="0"/>
              <a:t>.</a:t>
            </a:r>
          </a:p>
        </p:txBody>
      </p:sp>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a:solidFill>
                  <a:schemeClr val="tx1"/>
                </a:solidFill>
              </a:rPr>
              <a:t>DIMEMSION GENDER</a:t>
            </a:r>
            <a:endParaRPr lang="de-DE" dirty="0"/>
          </a:p>
        </p:txBody>
      </p:sp>
      <p:sp>
        <p:nvSpPr>
          <p:cNvPr id="12"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3"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Konzept </a:t>
            </a:r>
            <a:r>
              <a:rPr lang="de-DE" dirty="0">
                <a:solidFill>
                  <a:schemeClr val="accent1"/>
                </a:solidFill>
              </a:rPr>
              <a:t>des Gender Mainstreaming</a:t>
            </a:r>
          </a:p>
        </p:txBody>
      </p:sp>
      <p:sp>
        <p:nvSpPr>
          <p:cNvPr id="2" name="Foliennummernplatzhalter 1"/>
          <p:cNvSpPr>
            <a:spLocks noGrp="1"/>
          </p:cNvSpPr>
          <p:nvPr>
            <p:ph type="sldNum" sz="quarter" idx="4"/>
          </p:nvPr>
        </p:nvSpPr>
        <p:spPr/>
        <p:txBody>
          <a:bodyPr/>
          <a:lstStyle/>
          <a:p>
            <a:fld id="{D913B18B-D139-4864-AE91-16ECF2125E47}" type="slidenum">
              <a:rPr lang="de-DE" smtClean="0"/>
              <a:pPr/>
              <a:t>51</a:t>
            </a:fld>
            <a:endParaRPr lang="de-DE" dirty="0"/>
          </a:p>
        </p:txBody>
      </p:sp>
    </p:spTree>
    <p:extLst>
      <p:ext uri="{BB962C8B-B14F-4D97-AF65-F5344CB8AC3E}">
        <p14:creationId xmlns:p14="http://schemas.microsoft.com/office/powerpoint/2010/main" val="365469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nnalena, Johannes und Hugo fühlen sich bei ihrem Erzieher Hendrik Jahr sichtlich wohl. Foto: Christiane Fischer"/>
          <p:cNvPicPr>
            <a:picLocks noChangeAspect="1" noChangeArrowheads="1"/>
          </p:cNvPicPr>
          <p:nvPr/>
        </p:nvPicPr>
        <p:blipFill rotWithShape="1">
          <a:blip r:embed="rId3">
            <a:extLst>
              <a:ext uri="{28A0092B-C50C-407E-A947-70E740481C1C}">
                <a14:useLocalDpi xmlns:a14="http://schemas.microsoft.com/office/drawing/2010/main" val="0"/>
              </a:ext>
            </a:extLst>
          </a:blip>
          <a:srcRect l="20867" r="37254"/>
          <a:stretch/>
        </p:blipFill>
        <p:spPr bwMode="auto">
          <a:xfrm>
            <a:off x="1049293" y="3900106"/>
            <a:ext cx="1950363" cy="1761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wz.de/polopoly_fs/1.31585.1289831701!/httpImage/onlineImage.jpeg_gen/derivatives/landscape_550/onlineIma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4" y="3717032"/>
            <a:ext cx="2471018" cy="19498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www.aktiv-online.de/fileadmin/_processed_/csm_obenauf_in_der_maennerwelt_abg_f47e11de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54" y="3840744"/>
            <a:ext cx="2427339" cy="1820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assets.geo.de/div/image/71290/pilot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4952" y="1939889"/>
            <a:ext cx="2458469" cy="163312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173573" y="209940"/>
            <a:ext cx="981880" cy="901398"/>
          </a:xfrm>
          <a:prstGeom prst="rect">
            <a:avLst/>
          </a:prstGeom>
        </p:spPr>
      </p:pic>
      <p:sp>
        <p:nvSpPr>
          <p:cNvPr id="15"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DIMEMSION GENDER</a:t>
            </a:r>
            <a:endParaRPr lang="de-DE" dirty="0"/>
          </a:p>
        </p:txBody>
      </p:sp>
      <p:sp>
        <p:nvSpPr>
          <p:cNvPr id="16"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7" name="Textplatzhalter 2"/>
          <p:cNvSpPr>
            <a:spLocks noGrp="1"/>
          </p:cNvSpPr>
          <p:nvPr>
            <p:ph type="body" sz="quarter" idx="4294967295"/>
          </p:nvPr>
        </p:nvSpPr>
        <p:spPr>
          <a:xfrm>
            <a:off x="1391080" y="680646"/>
            <a:ext cx="9313432" cy="430692"/>
          </a:xfrm>
          <a:prstGeom prst="rect">
            <a:avLst/>
          </a:prstGeom>
        </p:spPr>
        <p:txBody>
          <a:bodyPr>
            <a:noAutofit/>
          </a:bodyPr>
          <a:lstStyle/>
          <a:p>
            <a:pPr marL="0" indent="0">
              <a:buNone/>
            </a:pPr>
            <a:r>
              <a:rPr lang="de-DE" dirty="0" smtClean="0">
                <a:solidFill>
                  <a:schemeClr val="accent1"/>
                </a:solidFill>
              </a:rPr>
              <a:t>Übung</a:t>
            </a:r>
            <a:r>
              <a:rPr lang="de-DE" dirty="0">
                <a:solidFill>
                  <a:schemeClr val="accent1"/>
                </a:solidFill>
              </a:rPr>
              <a:t>: Frauenberufe - </a:t>
            </a:r>
            <a:r>
              <a:rPr lang="de-DE" dirty="0" smtClean="0">
                <a:solidFill>
                  <a:schemeClr val="accent1"/>
                </a:solidFill>
              </a:rPr>
              <a:t>Männerberufe</a:t>
            </a:r>
            <a:endParaRPr lang="de-DE" dirty="0">
              <a:solidFill>
                <a:schemeClr val="accent1"/>
              </a:solidFill>
            </a:endParaRPr>
          </a:p>
        </p:txBody>
      </p:sp>
      <p:sp>
        <p:nvSpPr>
          <p:cNvPr id="18" name="Abgerundetes Rechteck 17"/>
          <p:cNvSpPr/>
          <p:nvPr/>
        </p:nvSpPr>
        <p:spPr>
          <a:xfrm>
            <a:off x="335360" y="1691255"/>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4D4D4D"/>
                </a:solidFill>
              </a:rPr>
              <a:t>► Aufgabe ◄</a:t>
            </a:r>
          </a:p>
        </p:txBody>
      </p:sp>
      <p:sp>
        <p:nvSpPr>
          <p:cNvPr id="2" name="Foliennummernplatzhalter 1"/>
          <p:cNvSpPr>
            <a:spLocks noGrp="1"/>
          </p:cNvSpPr>
          <p:nvPr>
            <p:ph type="sldNum" sz="quarter" idx="4"/>
          </p:nvPr>
        </p:nvSpPr>
        <p:spPr/>
        <p:txBody>
          <a:bodyPr/>
          <a:lstStyle/>
          <a:p>
            <a:fld id="{D913B18B-D139-4864-AE91-16ECF2125E47}" type="slidenum">
              <a:rPr lang="de-DE" smtClean="0"/>
              <a:pPr/>
              <a:t>52</a:t>
            </a:fld>
            <a:endParaRPr lang="de-DE" dirty="0"/>
          </a:p>
        </p:txBody>
      </p:sp>
      <p:pic>
        <p:nvPicPr>
          <p:cNvPr id="20" name="Grafik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5640" y="1971266"/>
            <a:ext cx="1745766" cy="1745766"/>
          </a:xfrm>
          <a:prstGeom prst="rect">
            <a:avLst/>
          </a:prstGeom>
        </p:spPr>
      </p:pic>
    </p:spTree>
    <p:extLst>
      <p:ext uri="{BB962C8B-B14F-4D97-AF65-F5344CB8AC3E}">
        <p14:creationId xmlns:p14="http://schemas.microsoft.com/office/powerpoint/2010/main" val="217879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t>INHALT &amp; ABLAUF</a:t>
            </a:r>
            <a:endParaRPr lang="de-DE" dirty="0"/>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t>Einleitung</a:t>
            </a:r>
            <a:endParaRPr lang="de-DE" sz="2000" dirty="0"/>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t>Dimensionenvielfalt</a:t>
            </a:r>
            <a:endParaRPr lang="de-DE" sz="2000" dirty="0"/>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t>Dimension Gender</a:t>
            </a:r>
            <a:endParaRPr lang="de-DE" sz="2000" dirty="0"/>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t>Dimension Ethnie</a:t>
            </a:r>
            <a:endParaRPr lang="de-DE" sz="2000" dirty="0"/>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t>Dimension Alter</a:t>
            </a:r>
            <a:endParaRPr lang="de-DE" sz="2000" dirty="0"/>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t>w</a:t>
            </a:r>
            <a:r>
              <a:rPr lang="de-DE" sz="2000" dirty="0" smtClean="0"/>
              <a:t>irtschaftliche Relevanz</a:t>
            </a:r>
            <a:endParaRPr lang="de-DE" sz="2000" dirty="0"/>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t>Abschluss</a:t>
            </a:r>
            <a:endParaRPr lang="de-DE" sz="2000" dirty="0"/>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t>Dimension Behinderung</a:t>
            </a:r>
            <a:endParaRPr lang="de-DE" sz="2000" dirty="0"/>
          </a:p>
        </p:txBody>
      </p:sp>
      <p:sp>
        <p:nvSpPr>
          <p:cNvPr id="86" name="Ellipse 4"/>
          <p:cNvSpPr/>
          <p:nvPr/>
        </p:nvSpPr>
        <p:spPr>
          <a:xfrm>
            <a:off x="9834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983432"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94020" y="392035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6600056"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9372544" y="3861048"/>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1580789"/>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3779044"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53</a:t>
            </a:fld>
            <a:endParaRPr lang="de-DE" dirty="0"/>
          </a:p>
        </p:txBody>
      </p:sp>
    </p:spTree>
    <p:extLst>
      <p:ext uri="{BB962C8B-B14F-4D97-AF65-F5344CB8AC3E}">
        <p14:creationId xmlns:p14="http://schemas.microsoft.com/office/powerpoint/2010/main" val="638086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5360" y="1844824"/>
            <a:ext cx="11497277" cy="4032449"/>
          </a:xfrm>
        </p:spPr>
        <p:txBody>
          <a:bodyPr/>
          <a:lstStyle/>
          <a:p>
            <a:pPr marL="57150" indent="0">
              <a:buNone/>
            </a:pPr>
            <a:r>
              <a:rPr lang="de-DE" sz="2000" dirty="0" smtClean="0"/>
              <a:t>Die </a:t>
            </a:r>
            <a:r>
              <a:rPr lang="de-DE" sz="2000" dirty="0"/>
              <a:t>Erwerbstätigenquote der 60‐ bis 64 Jährigen </a:t>
            </a:r>
            <a:r>
              <a:rPr lang="de-DE" sz="2000" dirty="0" smtClean="0"/>
              <a:t>ist zwischen </a:t>
            </a:r>
            <a:r>
              <a:rPr lang="de-DE" sz="2000" dirty="0"/>
              <a:t>2006 und 2017 </a:t>
            </a:r>
            <a:r>
              <a:rPr lang="de-DE" sz="2000" dirty="0" smtClean="0"/>
              <a:t>auf 58,4% gestiegen. </a:t>
            </a:r>
            <a:endParaRPr lang="de-DE" sz="2000" b="1" dirty="0" smtClean="0">
              <a:solidFill>
                <a:schemeClr val="tx1"/>
              </a:solidFill>
            </a:endParaRPr>
          </a:p>
          <a:p>
            <a:pPr marL="57150" indent="0">
              <a:buNone/>
            </a:pPr>
            <a:endParaRPr lang="de-DE" b="1" dirty="0" smtClean="0">
              <a:solidFill>
                <a:schemeClr val="tx1"/>
              </a:solidFill>
            </a:endParaRPr>
          </a:p>
          <a:p>
            <a:pPr marL="57150" indent="0">
              <a:buNone/>
            </a:pPr>
            <a:endParaRPr lang="de-DE" b="1" dirty="0">
              <a:solidFill>
                <a:schemeClr val="tx1"/>
              </a:solidFill>
            </a:endParaRPr>
          </a:p>
        </p:txBody>
      </p:sp>
      <p:sp>
        <p:nvSpPr>
          <p:cNvPr id="3" name="Textplatzhalter 2"/>
          <p:cNvSpPr>
            <a:spLocks noGrp="1"/>
          </p:cNvSpPr>
          <p:nvPr>
            <p:ph type="body" sz="quarter" idx="10"/>
          </p:nvPr>
        </p:nvSpPr>
        <p:spPr/>
        <p:txBody>
          <a:bodyPr/>
          <a:lstStyle/>
          <a:p>
            <a:r>
              <a:rPr lang="de-DE" dirty="0" smtClean="0"/>
              <a:t>Der demografische Wandel verändert die Belegschaft nachhaltig</a:t>
            </a:r>
            <a:endParaRPr lang="de-DE" dirty="0"/>
          </a:p>
        </p:txBody>
      </p:sp>
      <p:sp>
        <p:nvSpPr>
          <p:cNvPr id="4" name="Titel 3"/>
          <p:cNvSpPr>
            <a:spLocks noGrp="1"/>
          </p:cNvSpPr>
          <p:nvPr>
            <p:ph type="title"/>
          </p:nvPr>
        </p:nvSpPr>
        <p:spPr>
          <a:xfrm>
            <a:off x="143339" y="200014"/>
            <a:ext cx="8572108" cy="360040"/>
          </a:xfrm>
        </p:spPr>
        <p:txBody>
          <a:bodyPr/>
          <a:lstStyle/>
          <a:p>
            <a:r>
              <a:rPr lang="de-DE" kern="0" dirty="0"/>
              <a:t>DIVERSITY DIMENSION: ALTER</a:t>
            </a:r>
            <a:endParaRPr lang="de-DE" dirty="0"/>
          </a:p>
        </p:txBody>
      </p:sp>
      <p:grpSp>
        <p:nvGrpSpPr>
          <p:cNvPr id="9" name="Gruppieren 8"/>
          <p:cNvGrpSpPr/>
          <p:nvPr/>
        </p:nvGrpSpPr>
        <p:grpSpPr>
          <a:xfrm>
            <a:off x="5735960" y="2636912"/>
            <a:ext cx="3816424" cy="3384376"/>
            <a:chOff x="4217359" y="2061697"/>
            <a:chExt cx="1734625" cy="148076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1" name="Ellipse 10"/>
            <p:cNvSpPr/>
            <p:nvPr/>
          </p:nvSpPr>
          <p:spPr>
            <a:xfrm>
              <a:off x="5194320" y="2272547"/>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Inhaltsplatzhalter 1"/>
          <p:cNvSpPr txBox="1">
            <a:spLocks/>
          </p:cNvSpPr>
          <p:nvPr/>
        </p:nvSpPr>
        <p:spPr>
          <a:xfrm>
            <a:off x="2672003" y="3293367"/>
            <a:ext cx="3351989" cy="2799929"/>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Font typeface="Calibri" pitchFamily="34" charset="0"/>
              <a:buNone/>
            </a:pPr>
            <a:r>
              <a:rPr lang="de-DE" b="1" dirty="0" smtClean="0">
                <a:solidFill>
                  <a:schemeClr val="tx1"/>
                </a:solidFill>
              </a:rPr>
              <a:t>Herausforderungen:</a:t>
            </a:r>
          </a:p>
          <a:p>
            <a:pPr marL="57150" indent="0">
              <a:buFont typeface="Calibri" pitchFamily="34" charset="0"/>
              <a:buNone/>
            </a:pPr>
            <a:endParaRPr lang="de-DE" b="1" dirty="0" smtClean="0">
              <a:solidFill>
                <a:schemeClr val="tx1"/>
              </a:solidFill>
            </a:endParaRPr>
          </a:p>
          <a:p>
            <a:pPr>
              <a:lnSpc>
                <a:spcPct val="150000"/>
              </a:lnSpc>
              <a:spcAft>
                <a:spcPts val="1200"/>
              </a:spcAft>
              <a:buClr>
                <a:srgbClr val="97C01E"/>
              </a:buClr>
              <a:buSzPct val="200000"/>
              <a:buFont typeface="Calibri" pitchFamily="34" charset="0"/>
              <a:buBlip>
                <a:blip r:embed="rId4"/>
              </a:buBlip>
            </a:pPr>
            <a:r>
              <a:rPr lang="de-DE" dirty="0" smtClean="0">
                <a:solidFill>
                  <a:schemeClr val="tx1"/>
                </a:solidFill>
              </a:rPr>
              <a:t>Beschäftigungsfähigkeit</a:t>
            </a:r>
          </a:p>
          <a:p>
            <a:pPr>
              <a:spcAft>
                <a:spcPts val="1200"/>
              </a:spcAft>
              <a:buClr>
                <a:srgbClr val="97C01E"/>
              </a:buClr>
              <a:buSzPct val="200000"/>
              <a:buFont typeface="Calibri" pitchFamily="34" charset="0"/>
              <a:buBlip>
                <a:blip r:embed="rId4"/>
              </a:buBlip>
            </a:pPr>
            <a:r>
              <a:rPr lang="de-DE" dirty="0" smtClean="0">
                <a:solidFill>
                  <a:schemeClr val="tx1"/>
                </a:solidFill>
              </a:rPr>
              <a:t>Wissensaustausch</a:t>
            </a:r>
            <a:endParaRPr lang="de-DE" dirty="0">
              <a:solidFill>
                <a:schemeClr val="tx1"/>
              </a:solidFill>
            </a:endParaRPr>
          </a:p>
        </p:txBody>
      </p:sp>
      <p:sp>
        <p:nvSpPr>
          <p:cNvPr id="5" name="Foliennummernplatzhalter 4"/>
          <p:cNvSpPr>
            <a:spLocks noGrp="1"/>
          </p:cNvSpPr>
          <p:nvPr>
            <p:ph type="sldNum" sz="quarter" idx="4"/>
          </p:nvPr>
        </p:nvSpPr>
        <p:spPr/>
        <p:txBody>
          <a:bodyPr/>
          <a:lstStyle/>
          <a:p>
            <a:fld id="{D913B18B-D139-4864-AE91-16ECF2125E47}" type="slidenum">
              <a:rPr lang="de-DE" smtClean="0"/>
              <a:pPr/>
              <a:t>54</a:t>
            </a:fld>
            <a:endParaRPr lang="de-DE" dirty="0"/>
          </a:p>
        </p:txBody>
      </p:sp>
    </p:spTree>
    <p:extLst>
      <p:ext uri="{BB962C8B-B14F-4D97-AF65-F5344CB8AC3E}">
        <p14:creationId xmlns:p14="http://schemas.microsoft.com/office/powerpoint/2010/main" val="1770519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Jüngere sind schneller, aber Ältere kennen die Abkürzungen</a:t>
            </a:r>
          </a:p>
        </p:txBody>
      </p:sp>
      <p:sp>
        <p:nvSpPr>
          <p:cNvPr id="4" name="Titel 3"/>
          <p:cNvSpPr>
            <a:spLocks noGrp="1"/>
          </p:cNvSpPr>
          <p:nvPr>
            <p:ph type="title"/>
          </p:nvPr>
        </p:nvSpPr>
        <p:spPr>
          <a:xfrm>
            <a:off x="143339" y="200014"/>
            <a:ext cx="8572108" cy="360040"/>
          </a:xfrm>
        </p:spPr>
        <p:txBody>
          <a:bodyPr/>
          <a:lstStyle/>
          <a:p>
            <a:r>
              <a:rPr lang="de-DE" kern="0" dirty="0"/>
              <a:t>DIVERSITY DIMENSION: ALTER</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3882930379"/>
              </p:ext>
            </p:extLst>
          </p:nvPr>
        </p:nvGraphicFramePr>
        <p:xfrm>
          <a:off x="3215680" y="2708920"/>
          <a:ext cx="576064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1559496" y="1228320"/>
            <a:ext cx="9097011" cy="1477328"/>
          </a:xfrm>
          <a:prstGeom prst="rect">
            <a:avLst/>
          </a:prstGeom>
          <a:noFill/>
        </p:spPr>
        <p:txBody>
          <a:bodyPr wrap="square" rtlCol="0">
            <a:spAutoFit/>
          </a:bodyPr>
          <a:lstStyle/>
          <a:p>
            <a:r>
              <a:rPr lang="de-DE" b="1" dirty="0" smtClean="0"/>
              <a:t>Defizitmodell: </a:t>
            </a:r>
            <a:r>
              <a:rPr lang="de-DE" dirty="0" smtClean="0"/>
              <a:t>alle Funktionen lassen im Alter nach</a:t>
            </a:r>
          </a:p>
          <a:p>
            <a:endParaRPr lang="de-DE" dirty="0"/>
          </a:p>
          <a:p>
            <a:r>
              <a:rPr lang="de-DE" b="1" dirty="0" smtClean="0"/>
              <a:t>Modernes Modell: </a:t>
            </a:r>
            <a:r>
              <a:rPr lang="de-DE" dirty="0" smtClean="0"/>
              <a:t>Sensorische, motorische und manche mentale („fluide“) Fähigkeiten lassen im Alter nach; Wissen, soziale und emotionale Fähigkeiten werden überwiegend besser.</a:t>
            </a:r>
            <a:endParaRPr lang="de-DE" dirty="0"/>
          </a:p>
        </p:txBody>
      </p:sp>
      <p:sp>
        <p:nvSpPr>
          <p:cNvPr id="7" name="Foliennummernplatzhalter 6"/>
          <p:cNvSpPr>
            <a:spLocks noGrp="1"/>
          </p:cNvSpPr>
          <p:nvPr>
            <p:ph type="sldNum" sz="quarter" idx="4"/>
          </p:nvPr>
        </p:nvSpPr>
        <p:spPr/>
        <p:txBody>
          <a:bodyPr/>
          <a:lstStyle/>
          <a:p>
            <a:fld id="{D913B18B-D139-4864-AE91-16ECF2125E47}" type="slidenum">
              <a:rPr lang="de-DE" smtClean="0"/>
              <a:pPr/>
              <a:t>55</a:t>
            </a:fld>
            <a:endParaRPr lang="de-DE" dirty="0"/>
          </a:p>
        </p:txBody>
      </p:sp>
    </p:spTree>
    <p:extLst>
      <p:ext uri="{BB962C8B-B14F-4D97-AF65-F5344CB8AC3E}">
        <p14:creationId xmlns:p14="http://schemas.microsoft.com/office/powerpoint/2010/main" val="24176884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Zusammenarbeit von Jung und Alt in gemischten Teams</a:t>
            </a:r>
          </a:p>
        </p:txBody>
      </p:sp>
      <p:sp>
        <p:nvSpPr>
          <p:cNvPr id="4" name="Titel 3"/>
          <p:cNvSpPr>
            <a:spLocks noGrp="1"/>
          </p:cNvSpPr>
          <p:nvPr>
            <p:ph type="title"/>
          </p:nvPr>
        </p:nvSpPr>
        <p:spPr>
          <a:xfrm>
            <a:off x="143339" y="200014"/>
            <a:ext cx="8572108" cy="360040"/>
          </a:xfrm>
        </p:spPr>
        <p:txBody>
          <a:bodyPr/>
          <a:lstStyle/>
          <a:p>
            <a:r>
              <a:rPr lang="de-DE" kern="0" dirty="0"/>
              <a:t>DIVERSITY DIMENSION: ALTER</a:t>
            </a:r>
            <a:endParaRPr lang="de-DE" dirty="0"/>
          </a:p>
        </p:txBody>
      </p:sp>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l="4144" t="21596" r="4780" b="10672"/>
          <a:stretch/>
        </p:blipFill>
        <p:spPr>
          <a:xfrm>
            <a:off x="521590" y="1160145"/>
            <a:ext cx="11174992" cy="4845101"/>
          </a:xfrm>
          <a:prstGeom prst="rect">
            <a:avLst/>
          </a:prstGeom>
        </p:spPr>
      </p:pic>
      <p:sp>
        <p:nvSpPr>
          <p:cNvPr id="2" name="Foliennummernplatzhalter 1"/>
          <p:cNvSpPr>
            <a:spLocks noGrp="1"/>
          </p:cNvSpPr>
          <p:nvPr>
            <p:ph type="sldNum" sz="quarter" idx="4"/>
          </p:nvPr>
        </p:nvSpPr>
        <p:spPr/>
        <p:txBody>
          <a:bodyPr/>
          <a:lstStyle/>
          <a:p>
            <a:fld id="{D913B18B-D139-4864-AE91-16ECF2125E47}" type="slidenum">
              <a:rPr lang="de-DE" smtClean="0"/>
              <a:pPr/>
              <a:t>56</a:t>
            </a:fld>
            <a:endParaRPr lang="de-DE" dirty="0"/>
          </a:p>
        </p:txBody>
      </p:sp>
    </p:spTree>
    <p:extLst>
      <p:ext uri="{BB962C8B-B14F-4D97-AF65-F5344CB8AC3E}">
        <p14:creationId xmlns:p14="http://schemas.microsoft.com/office/powerpoint/2010/main" val="21182897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Übung: Arbeiten im Alter</a:t>
            </a:r>
          </a:p>
        </p:txBody>
      </p:sp>
      <p:sp>
        <p:nvSpPr>
          <p:cNvPr id="4" name="Titel 3"/>
          <p:cNvSpPr>
            <a:spLocks noGrp="1"/>
          </p:cNvSpPr>
          <p:nvPr>
            <p:ph type="title"/>
          </p:nvPr>
        </p:nvSpPr>
        <p:spPr>
          <a:xfrm>
            <a:off x="143339" y="200014"/>
            <a:ext cx="8572108" cy="360040"/>
          </a:xfrm>
        </p:spPr>
        <p:txBody>
          <a:bodyPr/>
          <a:lstStyle/>
          <a:p>
            <a:r>
              <a:rPr lang="de-DE" kern="0" dirty="0"/>
              <a:t>DIVERSITY DIMENSION: ALTER</a:t>
            </a:r>
            <a:endParaRPr lang="de-DE"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33462" t="25850" r="34250" b="16400"/>
          <a:stretch/>
        </p:blipFill>
        <p:spPr>
          <a:xfrm>
            <a:off x="7392144" y="1700808"/>
            <a:ext cx="2952328" cy="3960440"/>
          </a:xfrm>
          <a:prstGeom prst="rect">
            <a:avLst/>
          </a:prstGeom>
        </p:spPr>
      </p:pic>
      <p:sp>
        <p:nvSpPr>
          <p:cNvPr id="11" name="Abgerundetes Rechteck 10"/>
          <p:cNvSpPr/>
          <p:nvPr/>
        </p:nvSpPr>
        <p:spPr>
          <a:xfrm>
            <a:off x="335360" y="1556791"/>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4D4D4D"/>
                </a:solidFill>
              </a:rPr>
              <a:t>► Aufgabe ◄</a:t>
            </a:r>
          </a:p>
        </p:txBody>
      </p:sp>
      <p:sp>
        <p:nvSpPr>
          <p:cNvPr id="14" name="Inhaltsplatzhalter 1"/>
          <p:cNvSpPr txBox="1">
            <a:spLocks/>
          </p:cNvSpPr>
          <p:nvPr/>
        </p:nvSpPr>
        <p:spPr>
          <a:xfrm>
            <a:off x="3320075" y="3702814"/>
            <a:ext cx="3351989" cy="1166346"/>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Aft>
                <a:spcPts val="1200"/>
              </a:spcAft>
              <a:buClr>
                <a:srgbClr val="97C01E"/>
              </a:buClr>
              <a:buSzPct val="200000"/>
              <a:buFont typeface="Calibri" pitchFamily="34" charset="0"/>
              <a:buBlip>
                <a:blip r:embed="rId4"/>
              </a:buBlip>
            </a:pPr>
            <a:r>
              <a:rPr lang="de-DE" dirty="0" smtClean="0">
                <a:solidFill>
                  <a:schemeClr val="tx1"/>
                </a:solidFill>
              </a:rPr>
              <a:t>Beschäftigungsfähigkeit</a:t>
            </a:r>
          </a:p>
          <a:p>
            <a:pPr>
              <a:spcAft>
                <a:spcPts val="1200"/>
              </a:spcAft>
              <a:buClr>
                <a:srgbClr val="97C01E"/>
              </a:buClr>
              <a:buSzPct val="200000"/>
              <a:buFont typeface="Calibri" pitchFamily="34" charset="0"/>
              <a:buBlip>
                <a:blip r:embed="rId4"/>
              </a:buBlip>
            </a:pPr>
            <a:r>
              <a:rPr lang="de-DE" dirty="0" smtClean="0">
                <a:solidFill>
                  <a:schemeClr val="tx1"/>
                </a:solidFill>
              </a:rPr>
              <a:t>Wissensaustausch</a:t>
            </a:r>
            <a:endParaRPr lang="de-DE" dirty="0">
              <a:solidFill>
                <a:schemeClr val="tx1"/>
              </a:solidFill>
            </a:endParaRPr>
          </a:p>
        </p:txBody>
      </p:sp>
      <p:sp>
        <p:nvSpPr>
          <p:cNvPr id="2" name="Foliennummernplatzhalter 1"/>
          <p:cNvSpPr>
            <a:spLocks noGrp="1"/>
          </p:cNvSpPr>
          <p:nvPr>
            <p:ph type="sldNum" sz="quarter" idx="4"/>
          </p:nvPr>
        </p:nvSpPr>
        <p:spPr/>
        <p:txBody>
          <a:bodyPr/>
          <a:lstStyle/>
          <a:p>
            <a:fld id="{D913B18B-D139-4864-AE91-16ECF2125E47}" type="slidenum">
              <a:rPr lang="de-DE" smtClean="0"/>
              <a:pPr/>
              <a:t>57</a:t>
            </a:fld>
            <a:endParaRPr lang="de-DE" dirty="0"/>
          </a:p>
        </p:txBody>
      </p:sp>
      <p:sp>
        <p:nvSpPr>
          <p:cNvPr id="9" name="Inhaltsplatzhalter 1"/>
          <p:cNvSpPr>
            <a:spLocks noGrp="1"/>
          </p:cNvSpPr>
          <p:nvPr>
            <p:ph idx="1"/>
          </p:nvPr>
        </p:nvSpPr>
        <p:spPr>
          <a:xfrm>
            <a:off x="1057948" y="2234886"/>
            <a:ext cx="6694236" cy="1842186"/>
          </a:xfrm>
        </p:spPr>
        <p:txBody>
          <a:bodyPr>
            <a:noAutofit/>
          </a:bodyPr>
          <a:lstStyle/>
          <a:p>
            <a:pPr marL="0" indent="0">
              <a:lnSpc>
                <a:spcPct val="150000"/>
              </a:lnSpc>
              <a:spcBef>
                <a:spcPts val="0"/>
              </a:spcBef>
              <a:buClr>
                <a:srgbClr val="97C01E"/>
              </a:buClr>
              <a:buNone/>
              <a:defRPr/>
            </a:pPr>
            <a:r>
              <a:rPr lang="de-DE" b="1" dirty="0" smtClean="0">
                <a:solidFill>
                  <a:schemeClr val="tx1"/>
                </a:solidFill>
              </a:rPr>
              <a:t>Aufgabe</a:t>
            </a:r>
            <a:r>
              <a:rPr lang="de-DE" dirty="0" smtClean="0">
                <a:solidFill>
                  <a:schemeClr val="tx1"/>
                </a:solidFill>
              </a:rPr>
              <a:t>:</a:t>
            </a:r>
            <a:endParaRPr lang="de-DE" dirty="0">
              <a:solidFill>
                <a:schemeClr val="tx1"/>
              </a:solidFill>
            </a:endParaRPr>
          </a:p>
          <a:p>
            <a:pPr marL="0" indent="0">
              <a:lnSpc>
                <a:spcPct val="150000"/>
              </a:lnSpc>
              <a:spcBef>
                <a:spcPts val="0"/>
              </a:spcBef>
              <a:buClr>
                <a:srgbClr val="97C01E"/>
              </a:buClr>
              <a:buNone/>
              <a:defRPr/>
            </a:pPr>
            <a:r>
              <a:rPr lang="de-DE" dirty="0" smtClean="0">
                <a:solidFill>
                  <a:schemeClr val="tx1"/>
                </a:solidFill>
              </a:rPr>
              <a:t>Sammeln Sie im Team Ideen für Maßnahmen in Ihrem Unternehmen, mit denen Sie folgenden Herausforderungen begegnen können:</a:t>
            </a:r>
            <a:endParaRPr lang="de-DE" dirty="0">
              <a:solidFill>
                <a:schemeClr val="tx1"/>
              </a:solidFill>
            </a:endParaRPr>
          </a:p>
        </p:txBody>
      </p:sp>
    </p:spTree>
    <p:extLst>
      <p:ext uri="{BB962C8B-B14F-4D97-AF65-F5344CB8AC3E}">
        <p14:creationId xmlns:p14="http://schemas.microsoft.com/office/powerpoint/2010/main" val="4293246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11824" y="1412777"/>
            <a:ext cx="6600733" cy="4608511"/>
          </a:xfrm>
        </p:spPr>
        <p:txBody>
          <a:bodyPr>
            <a:normAutofit lnSpcReduction="10000"/>
          </a:bodyPr>
          <a:lstStyle/>
          <a:p>
            <a:pPr>
              <a:buClr>
                <a:srgbClr val="97C01E"/>
              </a:buClr>
              <a:buSzPct val="150000"/>
              <a:buBlip>
                <a:blip r:embed="rId3"/>
              </a:buBlip>
            </a:pPr>
            <a:r>
              <a:rPr lang="de-DE" dirty="0" smtClean="0"/>
              <a:t>Einsatz </a:t>
            </a:r>
            <a:r>
              <a:rPr lang="de-DE" dirty="0"/>
              <a:t>des Work </a:t>
            </a:r>
            <a:r>
              <a:rPr lang="de-DE" dirty="0" err="1"/>
              <a:t>Ability</a:t>
            </a:r>
            <a:r>
              <a:rPr lang="de-DE" dirty="0"/>
              <a:t> Index </a:t>
            </a:r>
            <a:r>
              <a:rPr lang="de-DE" dirty="0" smtClean="0"/>
              <a:t>WAI</a:t>
            </a:r>
          </a:p>
          <a:p>
            <a:pPr>
              <a:buClr>
                <a:srgbClr val="97C01E"/>
              </a:buClr>
              <a:buSzPct val="150000"/>
              <a:buBlip>
                <a:blip r:embed="rId3"/>
              </a:buBlip>
            </a:pPr>
            <a:r>
              <a:rPr lang="de-DE" dirty="0" smtClean="0"/>
              <a:t>Förderung </a:t>
            </a:r>
            <a:r>
              <a:rPr lang="de-DE" dirty="0"/>
              <a:t>von </a:t>
            </a:r>
            <a:r>
              <a:rPr lang="de-DE" dirty="0" smtClean="0"/>
              <a:t>Teamarbeit</a:t>
            </a:r>
          </a:p>
          <a:p>
            <a:pPr>
              <a:buClr>
                <a:srgbClr val="97C01E"/>
              </a:buClr>
              <a:buSzPct val="150000"/>
              <a:buBlip>
                <a:blip r:embed="rId3"/>
              </a:buBlip>
            </a:pPr>
            <a:r>
              <a:rPr lang="de-DE" dirty="0" smtClean="0"/>
              <a:t>Vertretungsregelungen</a:t>
            </a:r>
          </a:p>
          <a:p>
            <a:pPr>
              <a:buClr>
                <a:srgbClr val="97C01E"/>
              </a:buClr>
              <a:buSzPct val="150000"/>
              <a:buBlip>
                <a:blip r:embed="rId3"/>
              </a:buBlip>
            </a:pPr>
            <a:r>
              <a:rPr lang="de-DE" dirty="0" smtClean="0"/>
              <a:t>Anpassung </a:t>
            </a:r>
            <a:r>
              <a:rPr lang="de-DE" dirty="0"/>
              <a:t>der Arbeitsinhalte an reduzierte </a:t>
            </a:r>
            <a:r>
              <a:rPr lang="de-DE" dirty="0" smtClean="0"/>
              <a:t>Arbeitszeiten</a:t>
            </a:r>
          </a:p>
          <a:p>
            <a:pPr>
              <a:buClr>
                <a:srgbClr val="97C01E"/>
              </a:buClr>
              <a:buSzPct val="150000"/>
              <a:buBlip>
                <a:blip r:embed="rId3"/>
              </a:buBlip>
            </a:pPr>
            <a:r>
              <a:rPr lang="de-DE" dirty="0" smtClean="0"/>
              <a:t>Job-Rotation</a:t>
            </a:r>
          </a:p>
          <a:p>
            <a:pPr>
              <a:buClr>
                <a:srgbClr val="97C01E"/>
              </a:buClr>
              <a:buSzPct val="150000"/>
              <a:buBlip>
                <a:blip r:embed="rId3"/>
              </a:buBlip>
            </a:pPr>
            <a:r>
              <a:rPr lang="de-DE" dirty="0" smtClean="0"/>
              <a:t>Unterstützung </a:t>
            </a:r>
            <a:r>
              <a:rPr lang="de-DE" dirty="0"/>
              <a:t>durch die gesetzlichen Krankenkassen oder </a:t>
            </a:r>
            <a:r>
              <a:rPr lang="de-DE" dirty="0" smtClean="0"/>
              <a:t>Berufsgenossenschaften</a:t>
            </a:r>
          </a:p>
          <a:p>
            <a:pPr>
              <a:buClr>
                <a:srgbClr val="97C01E"/>
              </a:buClr>
              <a:buSzPct val="150000"/>
              <a:buBlip>
                <a:blip r:embed="rId3"/>
              </a:buBlip>
            </a:pPr>
            <a:r>
              <a:rPr lang="de-DE" dirty="0" smtClean="0"/>
              <a:t>steuerliche </a:t>
            </a:r>
            <a:r>
              <a:rPr lang="de-DE" dirty="0"/>
              <a:t>Anreize von </a:t>
            </a:r>
            <a:r>
              <a:rPr lang="de-DE" dirty="0" smtClean="0"/>
              <a:t>Gesundheitsmaßnahmen</a:t>
            </a:r>
          </a:p>
          <a:p>
            <a:pPr>
              <a:buClr>
                <a:srgbClr val="97C01E"/>
              </a:buClr>
              <a:buSzPct val="150000"/>
              <a:buBlip>
                <a:blip r:embed="rId3"/>
              </a:buBlip>
            </a:pPr>
            <a:r>
              <a:rPr lang="de-DE" dirty="0" smtClean="0"/>
              <a:t>Stressmanagement</a:t>
            </a:r>
          </a:p>
          <a:p>
            <a:pPr>
              <a:buClr>
                <a:srgbClr val="97C01E"/>
              </a:buClr>
              <a:buSzPct val="150000"/>
              <a:buBlip>
                <a:blip r:embed="rId3"/>
              </a:buBlip>
            </a:pPr>
            <a:r>
              <a:rPr lang="de-DE" dirty="0" smtClean="0"/>
              <a:t>Gesundheitszirkel</a:t>
            </a:r>
          </a:p>
          <a:p>
            <a:pPr>
              <a:buClr>
                <a:srgbClr val="97C01E"/>
              </a:buClr>
              <a:buSzPct val="150000"/>
              <a:buBlip>
                <a:blip r:embed="rId3"/>
              </a:buBlip>
            </a:pPr>
            <a:r>
              <a:rPr lang="de-DE" dirty="0" smtClean="0"/>
              <a:t>Führungskräfte-Trainings </a:t>
            </a:r>
            <a:r>
              <a:rPr lang="de-DE" dirty="0"/>
              <a:t>zur besseren Wahrnehmung von </a:t>
            </a:r>
            <a:r>
              <a:rPr lang="de-DE" dirty="0" smtClean="0"/>
              <a:t>Überlastungssituationen</a:t>
            </a:r>
          </a:p>
          <a:p>
            <a:pPr>
              <a:buClr>
                <a:srgbClr val="97C01E"/>
              </a:buClr>
              <a:buSzPct val="150000"/>
              <a:buBlip>
                <a:blip r:embed="rId3"/>
              </a:buBlip>
            </a:pPr>
            <a:r>
              <a:rPr lang="de-DE" dirty="0" smtClean="0"/>
              <a:t>Förderung </a:t>
            </a:r>
            <a:r>
              <a:rPr lang="de-DE" dirty="0"/>
              <a:t>von </a:t>
            </a:r>
            <a:r>
              <a:rPr lang="de-DE" dirty="0" smtClean="0"/>
              <a:t>Bewegung</a:t>
            </a:r>
          </a:p>
          <a:p>
            <a:pPr>
              <a:buClr>
                <a:srgbClr val="97C01E"/>
              </a:buClr>
              <a:buSzPct val="150000"/>
              <a:buBlip>
                <a:blip r:embed="rId3"/>
              </a:buBlip>
            </a:pPr>
            <a:r>
              <a:rPr lang="de-DE" dirty="0" smtClean="0"/>
              <a:t>Gesundheitslotsen</a:t>
            </a: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smtClean="0"/>
              <a:t>Möglichkeiten der Gesunderhaltung</a:t>
            </a:r>
            <a:endParaRPr lang="de-DE" dirty="0"/>
          </a:p>
        </p:txBody>
      </p:sp>
      <p:sp>
        <p:nvSpPr>
          <p:cNvPr id="4" name="Titel 3"/>
          <p:cNvSpPr>
            <a:spLocks noGrp="1"/>
          </p:cNvSpPr>
          <p:nvPr>
            <p:ph type="title"/>
          </p:nvPr>
        </p:nvSpPr>
        <p:spPr>
          <a:xfrm>
            <a:off x="143339" y="200014"/>
            <a:ext cx="8572108" cy="360040"/>
          </a:xfrm>
        </p:spPr>
        <p:txBody>
          <a:bodyPr/>
          <a:lstStyle/>
          <a:p>
            <a:r>
              <a:rPr lang="de-DE" kern="0" dirty="0"/>
              <a:t>DIVERSITY DIMENSION: ALTER</a:t>
            </a:r>
            <a:endParaRPr lang="de-DE" dirty="0"/>
          </a:p>
        </p:txBody>
      </p:sp>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35825" t="24801" r="39763" b="33200"/>
          <a:stretch/>
        </p:blipFill>
        <p:spPr>
          <a:xfrm>
            <a:off x="663806" y="1831931"/>
            <a:ext cx="2911914" cy="3757309"/>
          </a:xfrm>
          <a:prstGeom prst="rect">
            <a:avLst/>
          </a:prstGeom>
        </p:spPr>
      </p:pic>
      <p:sp>
        <p:nvSpPr>
          <p:cNvPr id="5" name="Foliennummernplatzhalter 4"/>
          <p:cNvSpPr>
            <a:spLocks noGrp="1"/>
          </p:cNvSpPr>
          <p:nvPr>
            <p:ph type="sldNum" sz="quarter" idx="4"/>
          </p:nvPr>
        </p:nvSpPr>
        <p:spPr/>
        <p:txBody>
          <a:bodyPr/>
          <a:lstStyle/>
          <a:p>
            <a:fld id="{D913B18B-D139-4864-AE91-16ECF2125E47}" type="slidenum">
              <a:rPr lang="de-DE" smtClean="0"/>
              <a:pPr/>
              <a:t>58</a:t>
            </a:fld>
            <a:endParaRPr lang="de-DE" dirty="0"/>
          </a:p>
        </p:txBody>
      </p:sp>
    </p:spTree>
    <p:extLst>
      <p:ext uri="{BB962C8B-B14F-4D97-AF65-F5344CB8AC3E}">
        <p14:creationId xmlns:p14="http://schemas.microsoft.com/office/powerpoint/2010/main" val="13332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368" y="1556792"/>
            <a:ext cx="11377264" cy="3096343"/>
          </a:xfrm>
        </p:spPr>
        <p:txBody>
          <a:bodyPr>
            <a:normAutofit lnSpcReduction="10000"/>
          </a:bodyPr>
          <a:lstStyle/>
          <a:p>
            <a:pPr>
              <a:lnSpc>
                <a:spcPct val="150000"/>
              </a:lnSpc>
              <a:buSzPct val="150000"/>
              <a:buBlip>
                <a:blip r:embed="rId3"/>
              </a:buBlip>
            </a:pPr>
            <a:r>
              <a:rPr lang="de-DE" dirty="0" smtClean="0"/>
              <a:t>erweiterte </a:t>
            </a:r>
            <a:r>
              <a:rPr lang="de-DE" dirty="0"/>
              <a:t>Telefonlisten der Mitarbeitenden, auf der die Ansprechpartner für bestimmte Vorgänge und Themen aufgeführt </a:t>
            </a:r>
            <a:r>
              <a:rPr lang="de-DE" dirty="0" smtClean="0"/>
              <a:t>sind</a:t>
            </a:r>
          </a:p>
          <a:p>
            <a:pPr>
              <a:lnSpc>
                <a:spcPct val="150000"/>
              </a:lnSpc>
              <a:buSzPct val="150000"/>
              <a:buBlip>
                <a:blip r:embed="rId3"/>
              </a:buBlip>
            </a:pPr>
            <a:r>
              <a:rPr lang="de-DE" dirty="0" smtClean="0"/>
              <a:t>interne </a:t>
            </a:r>
            <a:r>
              <a:rPr lang="de-DE" dirty="0"/>
              <a:t>Arbeitskreise </a:t>
            </a:r>
            <a:r>
              <a:rPr lang="de-DE" dirty="0" smtClean="0"/>
              <a:t>z.B. zu </a:t>
            </a:r>
            <a:r>
              <a:rPr lang="de-DE" dirty="0"/>
              <a:t>Ideenmanagement, Neukundenakquise und Schnittstellenproblematik in der </a:t>
            </a:r>
            <a:r>
              <a:rPr lang="de-DE" dirty="0" smtClean="0"/>
              <a:t>Wertschöpfungskette</a:t>
            </a:r>
          </a:p>
          <a:p>
            <a:pPr>
              <a:lnSpc>
                <a:spcPct val="150000"/>
              </a:lnSpc>
              <a:buSzPct val="150000"/>
              <a:buBlip>
                <a:blip r:embed="rId3"/>
              </a:buBlip>
            </a:pPr>
            <a:r>
              <a:rPr lang="de-DE" dirty="0" smtClean="0"/>
              <a:t>Wissenstandems</a:t>
            </a:r>
          </a:p>
          <a:p>
            <a:pPr>
              <a:lnSpc>
                <a:spcPct val="150000"/>
              </a:lnSpc>
              <a:buSzPct val="150000"/>
              <a:buBlip>
                <a:blip r:embed="rId3"/>
              </a:buBlip>
            </a:pPr>
            <a:r>
              <a:rPr lang="de-DE" dirty="0" smtClean="0"/>
              <a:t>Nachfolgeplanung</a:t>
            </a:r>
          </a:p>
          <a:p>
            <a:pPr>
              <a:lnSpc>
                <a:spcPct val="150000"/>
              </a:lnSpc>
              <a:buSzPct val="150000"/>
              <a:buBlip>
                <a:blip r:embed="rId3"/>
              </a:buBlip>
            </a:pPr>
            <a:r>
              <a:rPr lang="de-DE" dirty="0" smtClean="0"/>
              <a:t>Wissenslandkarten</a:t>
            </a:r>
            <a:endParaRPr lang="de-DE" dirty="0"/>
          </a:p>
        </p:txBody>
      </p:sp>
      <p:sp>
        <p:nvSpPr>
          <p:cNvPr id="3" name="Textplatzhalter 2"/>
          <p:cNvSpPr>
            <a:spLocks noGrp="1"/>
          </p:cNvSpPr>
          <p:nvPr>
            <p:ph type="body" sz="quarter" idx="10"/>
          </p:nvPr>
        </p:nvSpPr>
        <p:spPr/>
        <p:txBody>
          <a:bodyPr/>
          <a:lstStyle/>
          <a:p>
            <a:r>
              <a:rPr lang="de-DE" dirty="0" smtClean="0"/>
              <a:t>Möglichkeiten der Wissenserhaltung</a:t>
            </a:r>
            <a:endParaRPr lang="de-DE" dirty="0"/>
          </a:p>
        </p:txBody>
      </p:sp>
      <p:sp>
        <p:nvSpPr>
          <p:cNvPr id="4" name="Titel 3"/>
          <p:cNvSpPr>
            <a:spLocks noGrp="1"/>
          </p:cNvSpPr>
          <p:nvPr>
            <p:ph type="title"/>
          </p:nvPr>
        </p:nvSpPr>
        <p:spPr>
          <a:xfrm>
            <a:off x="143339" y="200014"/>
            <a:ext cx="8572108" cy="360040"/>
          </a:xfrm>
        </p:spPr>
        <p:txBody>
          <a:bodyPr/>
          <a:lstStyle/>
          <a:p>
            <a:r>
              <a:rPr lang="de-DE" kern="0" dirty="0"/>
              <a:t>DIVERSITY DIMENSION: ALTER</a:t>
            </a:r>
            <a:endParaRPr lang="de-DE" dirty="0"/>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33463" t="29000" r="47637" b="47900"/>
          <a:stretch/>
        </p:blipFill>
        <p:spPr>
          <a:xfrm>
            <a:off x="6384032" y="2780928"/>
            <a:ext cx="3456384" cy="3168352"/>
          </a:xfrm>
          <a:prstGeom prst="rect">
            <a:avLst/>
          </a:prstGeom>
        </p:spPr>
      </p:pic>
      <p:sp>
        <p:nvSpPr>
          <p:cNvPr id="5" name="Foliennummernplatzhalter 4"/>
          <p:cNvSpPr>
            <a:spLocks noGrp="1"/>
          </p:cNvSpPr>
          <p:nvPr>
            <p:ph type="sldNum" sz="quarter" idx="4"/>
          </p:nvPr>
        </p:nvSpPr>
        <p:spPr/>
        <p:txBody>
          <a:bodyPr/>
          <a:lstStyle/>
          <a:p>
            <a:fld id="{D913B18B-D139-4864-AE91-16ECF2125E47}" type="slidenum">
              <a:rPr lang="de-DE" smtClean="0"/>
              <a:pPr/>
              <a:t>59</a:t>
            </a:fld>
            <a:endParaRPr lang="de-DE" dirty="0"/>
          </a:p>
        </p:txBody>
      </p:sp>
    </p:spTree>
    <p:extLst>
      <p:ext uri="{BB962C8B-B14F-4D97-AF65-F5344CB8AC3E}">
        <p14:creationId xmlns:p14="http://schemas.microsoft.com/office/powerpoint/2010/main" val="114367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rotWithShape="1">
          <a:blip r:embed="rId3" cstate="print">
            <a:extLst>
              <a:ext uri="{28A0092B-C50C-407E-A947-70E740481C1C}">
                <a14:useLocalDpi xmlns:a14="http://schemas.microsoft.com/office/drawing/2010/main" val="0"/>
              </a:ext>
            </a:extLst>
          </a:blip>
          <a:srcRect l="16138" t="50943" r="60637" b="15350"/>
          <a:stretch/>
        </p:blipFill>
        <p:spPr>
          <a:xfrm>
            <a:off x="3698831" y="4437310"/>
            <a:ext cx="1389057" cy="1511970"/>
          </a:xfrm>
          <a:prstGeom prst="rect">
            <a:avLst/>
          </a:prstGeom>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18278" t="15350" r="62070" b="47728"/>
          <a:stretch/>
        </p:blipFill>
        <p:spPr>
          <a:xfrm rot="253056">
            <a:off x="3742278" y="2019870"/>
            <a:ext cx="1175356" cy="1656184"/>
          </a:xfrm>
          <a:prstGeom prst="rect">
            <a:avLst/>
          </a:prstGeom>
        </p:spPr>
      </p:pic>
      <p:pic>
        <p:nvPicPr>
          <p:cNvPr id="20" name="Grafik 19"/>
          <p:cNvPicPr>
            <a:picLocks noChangeAspect="1"/>
          </p:cNvPicPr>
          <p:nvPr/>
        </p:nvPicPr>
        <p:blipFill rotWithShape="1">
          <a:blip r:embed="rId3" cstate="print">
            <a:extLst>
              <a:ext uri="{28A0092B-C50C-407E-A947-70E740481C1C}">
                <a14:useLocalDpi xmlns:a14="http://schemas.microsoft.com/office/drawing/2010/main" val="0"/>
              </a:ext>
            </a:extLst>
          </a:blip>
          <a:srcRect l="52118" t="15350" r="24013" b="47728"/>
          <a:stretch/>
        </p:blipFill>
        <p:spPr>
          <a:xfrm>
            <a:off x="6600056" y="2018907"/>
            <a:ext cx="1427585" cy="1656184"/>
          </a:xfrm>
          <a:prstGeom prst="rect">
            <a:avLst/>
          </a:prstGeom>
        </p:spPr>
      </p:pic>
      <p:pic>
        <p:nvPicPr>
          <p:cNvPr id="21" name="Grafik 20"/>
          <p:cNvPicPr>
            <a:picLocks noChangeAspect="1"/>
          </p:cNvPicPr>
          <p:nvPr/>
        </p:nvPicPr>
        <p:blipFill rotWithShape="1">
          <a:blip r:embed="rId3" cstate="print">
            <a:extLst>
              <a:ext uri="{28A0092B-C50C-407E-A947-70E740481C1C}">
                <a14:useLocalDpi xmlns:a14="http://schemas.microsoft.com/office/drawing/2010/main" val="0"/>
              </a:ext>
            </a:extLst>
          </a:blip>
          <a:srcRect l="53063" t="50943" r="26391" b="15350"/>
          <a:stretch/>
        </p:blipFill>
        <p:spPr>
          <a:xfrm>
            <a:off x="6672065" y="4293294"/>
            <a:ext cx="1228782" cy="1511970"/>
          </a:xfrm>
          <a:prstGeom prst="rect">
            <a:avLst/>
          </a:prstGeom>
        </p:spPr>
      </p:pic>
      <p:sp>
        <p:nvSpPr>
          <p:cNvPr id="32" name="Textplatzhalter 2"/>
          <p:cNvSpPr>
            <a:spLocks noGrp="1"/>
          </p:cNvSpPr>
          <p:nvPr>
            <p:ph type="body" sz="quarter" idx="4294967295"/>
          </p:nvPr>
        </p:nvSpPr>
        <p:spPr>
          <a:xfrm>
            <a:off x="1391080" y="680646"/>
            <a:ext cx="7225200" cy="374949"/>
          </a:xfrm>
          <a:prstGeom prst="rect">
            <a:avLst/>
          </a:prstGeom>
        </p:spPr>
        <p:txBody>
          <a:bodyPr>
            <a:normAutofit fontScale="92500" lnSpcReduction="10000"/>
          </a:bodyPr>
          <a:lstStyle/>
          <a:p>
            <a:pPr marL="0" indent="0">
              <a:buNone/>
            </a:pPr>
            <a:r>
              <a:rPr lang="de-DE" dirty="0" smtClean="0">
                <a:solidFill>
                  <a:schemeClr val="accent1"/>
                </a:solidFill>
              </a:rPr>
              <a:t>Didaktik des Workshops: </a:t>
            </a:r>
            <a:r>
              <a:rPr lang="de-DE" dirty="0">
                <a:solidFill>
                  <a:schemeClr val="accent1"/>
                </a:solidFill>
              </a:rPr>
              <a:t>Erfahrungsbasiertes Lernen nach </a:t>
            </a:r>
            <a:r>
              <a:rPr lang="de-DE" dirty="0" smtClean="0">
                <a:solidFill>
                  <a:schemeClr val="accent1"/>
                </a:solidFill>
              </a:rPr>
              <a:t>Kolb/Seufert</a:t>
            </a:r>
            <a:endParaRPr lang="de-DE" dirty="0">
              <a:solidFill>
                <a:schemeClr val="accent1"/>
              </a:solidFill>
            </a:endParaRPr>
          </a:p>
        </p:txBody>
      </p:sp>
      <p:sp>
        <p:nvSpPr>
          <p:cNvPr id="3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34" name="Grafik 33"/>
          <p:cNvPicPr>
            <a:picLocks noChangeAspect="1"/>
          </p:cNvPicPr>
          <p:nvPr/>
        </p:nvPicPr>
        <p:blipFill rotWithShape="1">
          <a:blip r:embed="rId5"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35"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Textfeld 2"/>
          <p:cNvSpPr txBox="1"/>
          <p:nvPr/>
        </p:nvSpPr>
        <p:spPr>
          <a:xfrm>
            <a:off x="4439816" y="1340768"/>
            <a:ext cx="2956975" cy="369332"/>
          </a:xfrm>
          <a:prstGeom prst="rect">
            <a:avLst/>
          </a:prstGeom>
          <a:noFill/>
        </p:spPr>
        <p:txBody>
          <a:bodyPr wrap="square" rtlCol="0">
            <a:spAutoFit/>
          </a:bodyPr>
          <a:lstStyle/>
          <a:p>
            <a:pPr algn="ctr"/>
            <a:r>
              <a:rPr lang="de-DE" dirty="0" smtClean="0"/>
              <a:t>Erleben und Erfahren</a:t>
            </a:r>
          </a:p>
        </p:txBody>
      </p:sp>
      <p:sp>
        <p:nvSpPr>
          <p:cNvPr id="9" name="Textfeld 8"/>
          <p:cNvSpPr txBox="1"/>
          <p:nvPr/>
        </p:nvSpPr>
        <p:spPr>
          <a:xfrm>
            <a:off x="4014441" y="6228020"/>
            <a:ext cx="3809751" cy="369332"/>
          </a:xfrm>
          <a:prstGeom prst="rect">
            <a:avLst/>
          </a:prstGeom>
          <a:noFill/>
        </p:spPr>
        <p:txBody>
          <a:bodyPr wrap="square" rtlCol="0">
            <a:spAutoFit/>
          </a:bodyPr>
          <a:lstStyle/>
          <a:p>
            <a:pPr algn="ctr"/>
            <a:r>
              <a:rPr lang="de-DE" dirty="0" smtClean="0">
                <a:solidFill>
                  <a:schemeClr val="tx2"/>
                </a:solidFill>
              </a:rPr>
              <a:t>Generalisieren und Theoretisieren</a:t>
            </a:r>
          </a:p>
        </p:txBody>
      </p:sp>
      <p:pic>
        <p:nvPicPr>
          <p:cNvPr id="6" name="Grafik 5"/>
          <p:cNvPicPr>
            <a:picLocks noChangeAspect="1"/>
          </p:cNvPicPr>
          <p:nvPr/>
        </p:nvPicPr>
        <p:blipFill rotWithShape="1">
          <a:blip r:embed="rId6" cstate="print">
            <a:extLst>
              <a:ext uri="{28A0092B-C50C-407E-A947-70E740481C1C}">
                <a14:useLocalDpi xmlns:a14="http://schemas.microsoft.com/office/drawing/2010/main" val="0"/>
              </a:ext>
            </a:extLst>
          </a:blip>
          <a:srcRect l="42912" t="30050" r="24801" b="45800"/>
          <a:stretch/>
        </p:blipFill>
        <p:spPr>
          <a:xfrm>
            <a:off x="5393461" y="5499277"/>
            <a:ext cx="1015103" cy="569448"/>
          </a:xfrm>
          <a:prstGeom prst="rect">
            <a:avLst/>
          </a:prstGeom>
        </p:spPr>
      </p:pic>
      <p:sp>
        <p:nvSpPr>
          <p:cNvPr id="10" name="Textfeld 9"/>
          <p:cNvSpPr txBox="1"/>
          <p:nvPr/>
        </p:nvSpPr>
        <p:spPr>
          <a:xfrm>
            <a:off x="943459" y="3726160"/>
            <a:ext cx="2143980" cy="646331"/>
          </a:xfrm>
          <a:prstGeom prst="rect">
            <a:avLst/>
          </a:prstGeom>
          <a:noFill/>
        </p:spPr>
        <p:txBody>
          <a:bodyPr wrap="square" rtlCol="0">
            <a:spAutoFit/>
          </a:bodyPr>
          <a:lstStyle/>
          <a:p>
            <a:pPr algn="r"/>
            <a:r>
              <a:rPr lang="de-DE" dirty="0" smtClean="0"/>
              <a:t>Planen und </a:t>
            </a:r>
          </a:p>
          <a:p>
            <a:pPr algn="r"/>
            <a:r>
              <a:rPr lang="de-DE" dirty="0" smtClean="0"/>
              <a:t>Experimentieren</a:t>
            </a:r>
          </a:p>
        </p:txBody>
      </p:sp>
      <p:pic>
        <p:nvPicPr>
          <p:cNvPr id="7" name="Grafik 6"/>
          <p:cNvPicPr>
            <a:picLocks noChangeAspect="1"/>
          </p:cNvPicPr>
          <p:nvPr/>
        </p:nvPicPr>
        <p:blipFill rotWithShape="1">
          <a:blip r:embed="rId7" cstate="print">
            <a:extLst>
              <a:ext uri="{28A0092B-C50C-407E-A947-70E740481C1C}">
                <a14:useLocalDpi xmlns:a14="http://schemas.microsoft.com/office/drawing/2010/main" val="0"/>
              </a:ext>
            </a:extLst>
          </a:blip>
          <a:srcRect l="33463" t="38450" r="38188" b="45800"/>
          <a:stretch/>
        </p:blipFill>
        <p:spPr>
          <a:xfrm>
            <a:off x="5231783" y="1844824"/>
            <a:ext cx="1224257" cy="510107"/>
          </a:xfrm>
          <a:prstGeom prst="rect">
            <a:avLst/>
          </a:prstGeom>
        </p:spPr>
      </p:pic>
      <p:pic>
        <p:nvPicPr>
          <p:cNvPr id="4" name="Grafik 3"/>
          <p:cNvPicPr>
            <a:picLocks noChangeAspect="1"/>
          </p:cNvPicPr>
          <p:nvPr/>
        </p:nvPicPr>
        <p:blipFill rotWithShape="1">
          <a:blip r:embed="rId8" cstate="print">
            <a:extLst>
              <a:ext uri="{28A0092B-C50C-407E-A947-70E740481C1C}">
                <a14:useLocalDpi xmlns:a14="http://schemas.microsoft.com/office/drawing/2010/main" val="0"/>
              </a:ext>
            </a:extLst>
          </a:blip>
          <a:srcRect l="36613" t="33201" r="42912" b="41600"/>
          <a:stretch/>
        </p:blipFill>
        <p:spPr>
          <a:xfrm>
            <a:off x="3479612" y="3678802"/>
            <a:ext cx="795283" cy="734107"/>
          </a:xfrm>
          <a:prstGeom prst="rect">
            <a:avLst/>
          </a:prstGeom>
        </p:spPr>
      </p:pic>
      <p:pic>
        <p:nvPicPr>
          <p:cNvPr id="5" name="Grafik 4"/>
          <p:cNvPicPr>
            <a:picLocks noChangeAspect="1"/>
          </p:cNvPicPr>
          <p:nvPr/>
        </p:nvPicPr>
        <p:blipFill rotWithShape="1">
          <a:blip r:embed="rId9" cstate="print">
            <a:extLst>
              <a:ext uri="{28A0092B-C50C-407E-A947-70E740481C1C}">
                <a14:useLocalDpi xmlns:a14="http://schemas.microsoft.com/office/drawing/2010/main" val="0"/>
              </a:ext>
            </a:extLst>
          </a:blip>
          <a:srcRect l="43700" t="36350" r="27163" b="18500"/>
          <a:stretch/>
        </p:blipFill>
        <p:spPr>
          <a:xfrm rot="19861594">
            <a:off x="7571952" y="3605996"/>
            <a:ext cx="856779" cy="995715"/>
          </a:xfrm>
          <a:prstGeom prst="rect">
            <a:avLst/>
          </a:prstGeom>
        </p:spPr>
      </p:pic>
      <p:sp>
        <p:nvSpPr>
          <p:cNvPr id="8" name="Textfeld 7"/>
          <p:cNvSpPr txBox="1"/>
          <p:nvPr/>
        </p:nvSpPr>
        <p:spPr>
          <a:xfrm>
            <a:off x="8760296" y="3706520"/>
            <a:ext cx="1944216" cy="646331"/>
          </a:xfrm>
          <a:prstGeom prst="rect">
            <a:avLst/>
          </a:prstGeom>
          <a:noFill/>
        </p:spPr>
        <p:txBody>
          <a:bodyPr wrap="square" rtlCol="0">
            <a:spAutoFit/>
          </a:bodyPr>
          <a:lstStyle/>
          <a:p>
            <a:r>
              <a:rPr lang="de-DE" dirty="0" smtClean="0"/>
              <a:t>Beobachten und</a:t>
            </a:r>
          </a:p>
          <a:p>
            <a:r>
              <a:rPr lang="de-DE" dirty="0" smtClean="0"/>
              <a:t>Reflektieren</a:t>
            </a:r>
          </a:p>
        </p:txBody>
      </p:sp>
      <p:sp>
        <p:nvSpPr>
          <p:cNvPr id="15" name="Foliennummernplatzhalter 14"/>
          <p:cNvSpPr>
            <a:spLocks noGrp="1"/>
          </p:cNvSpPr>
          <p:nvPr>
            <p:ph type="sldNum" sz="quarter" idx="4"/>
          </p:nvPr>
        </p:nvSpPr>
        <p:spPr/>
        <p:txBody>
          <a:bodyPr/>
          <a:lstStyle/>
          <a:p>
            <a:fld id="{D913B18B-D139-4864-AE91-16ECF2125E47}" type="slidenum">
              <a:rPr lang="de-DE" smtClean="0"/>
              <a:pPr/>
              <a:t>6</a:t>
            </a:fld>
            <a:endParaRPr lang="de-DE" dirty="0"/>
          </a:p>
        </p:txBody>
      </p:sp>
    </p:spTree>
    <p:extLst>
      <p:ext uri="{BB962C8B-B14F-4D97-AF65-F5344CB8AC3E}">
        <p14:creationId xmlns:p14="http://schemas.microsoft.com/office/powerpoint/2010/main" val="19340540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t>INHALT &amp; ABLAUF</a:t>
            </a:r>
            <a:endParaRPr lang="de-DE" dirty="0"/>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t>Einleitung</a:t>
            </a:r>
            <a:endParaRPr lang="de-DE" sz="2000" dirty="0"/>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t>Dimensionenvielfalt</a:t>
            </a:r>
            <a:endParaRPr lang="de-DE" sz="2000" dirty="0"/>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t>Dimension Gender</a:t>
            </a:r>
            <a:endParaRPr lang="de-DE" sz="2000" dirty="0"/>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t>Dimension Ethnie</a:t>
            </a:r>
            <a:endParaRPr lang="de-DE" sz="2000" dirty="0"/>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t>Dimension Alter</a:t>
            </a:r>
            <a:endParaRPr lang="de-DE" sz="2000" dirty="0"/>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t>w</a:t>
            </a:r>
            <a:r>
              <a:rPr lang="de-DE" sz="2000" dirty="0" smtClean="0"/>
              <a:t>irtschaftliche Relevanz</a:t>
            </a:r>
            <a:endParaRPr lang="de-DE" sz="2000" dirty="0"/>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t>Abschluss</a:t>
            </a:r>
            <a:endParaRPr lang="de-DE" sz="2000" dirty="0"/>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t>Dimension Behinderung</a:t>
            </a:r>
            <a:endParaRPr lang="de-DE" sz="2000" dirty="0"/>
          </a:p>
        </p:txBody>
      </p:sp>
      <p:sp>
        <p:nvSpPr>
          <p:cNvPr id="86" name="Ellipse 4"/>
          <p:cNvSpPr/>
          <p:nvPr/>
        </p:nvSpPr>
        <p:spPr>
          <a:xfrm>
            <a:off x="9834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983432"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94020" y="392035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3791744"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9372544" y="3861048"/>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1580789"/>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65642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60</a:t>
            </a:fld>
            <a:endParaRPr lang="de-DE" dirty="0"/>
          </a:p>
        </p:txBody>
      </p:sp>
    </p:spTree>
    <p:extLst>
      <p:ext uri="{BB962C8B-B14F-4D97-AF65-F5344CB8AC3E}">
        <p14:creationId xmlns:p14="http://schemas.microsoft.com/office/powerpoint/2010/main" val="4199141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19289" t="26901" r="49212" b="36350"/>
          <a:stretch/>
        </p:blipFill>
        <p:spPr>
          <a:xfrm>
            <a:off x="4439816" y="3203000"/>
            <a:ext cx="3550080" cy="3106320"/>
          </a:xfrm>
          <a:prstGeom prst="rect">
            <a:avLst/>
          </a:prstGeom>
        </p:spPr>
      </p:pic>
      <p:sp>
        <p:nvSpPr>
          <p:cNvPr id="2" name="Inhaltsplatzhalter 1"/>
          <p:cNvSpPr>
            <a:spLocks noGrp="1"/>
          </p:cNvSpPr>
          <p:nvPr>
            <p:ph idx="1"/>
          </p:nvPr>
        </p:nvSpPr>
        <p:spPr>
          <a:xfrm>
            <a:off x="695400" y="1382399"/>
            <a:ext cx="11353262" cy="4566881"/>
          </a:xfrm>
        </p:spPr>
        <p:txBody>
          <a:bodyPr/>
          <a:lstStyle/>
          <a:p>
            <a:pPr>
              <a:lnSpc>
                <a:spcPct val="200000"/>
              </a:lnSpc>
              <a:buClr>
                <a:srgbClr val="97C01E"/>
              </a:buClr>
              <a:buSzPct val="200000"/>
              <a:buBlip>
                <a:blip r:embed="rId4"/>
              </a:buBlip>
            </a:pPr>
            <a:r>
              <a:rPr lang="de-DE" dirty="0">
                <a:solidFill>
                  <a:srgbClr val="4D4D4D"/>
                </a:solidFill>
              </a:rPr>
              <a:t>System von Lebensentwürfen, Überzeugungen, Wertorientierungen und Einstellungen von </a:t>
            </a:r>
            <a:r>
              <a:rPr lang="de-DE" dirty="0" smtClean="0">
                <a:solidFill>
                  <a:srgbClr val="4D4D4D"/>
                </a:solidFill>
              </a:rPr>
              <a:t>Menschen</a:t>
            </a:r>
            <a:endParaRPr lang="de-DE" dirty="0">
              <a:solidFill>
                <a:srgbClr val="4D4D4D"/>
              </a:solidFill>
            </a:endParaRPr>
          </a:p>
          <a:p>
            <a:pPr>
              <a:lnSpc>
                <a:spcPct val="200000"/>
              </a:lnSpc>
              <a:buClr>
                <a:srgbClr val="97C01E"/>
              </a:buClr>
              <a:buSzPct val="200000"/>
              <a:buBlip>
                <a:blip r:embed="rId4"/>
              </a:buBlip>
            </a:pPr>
            <a:r>
              <a:rPr lang="de-DE" dirty="0">
                <a:solidFill>
                  <a:srgbClr val="4D4D4D"/>
                </a:solidFill>
              </a:rPr>
              <a:t>Sitten und </a:t>
            </a:r>
            <a:r>
              <a:rPr lang="de-DE" dirty="0" smtClean="0">
                <a:solidFill>
                  <a:srgbClr val="4D4D4D"/>
                </a:solidFill>
              </a:rPr>
              <a:t>Bräuche</a:t>
            </a:r>
            <a:endParaRPr lang="de-DE" dirty="0">
              <a:solidFill>
                <a:srgbClr val="4D4D4D"/>
              </a:solidFill>
            </a:endParaRPr>
          </a:p>
          <a:p>
            <a:pPr>
              <a:lnSpc>
                <a:spcPct val="200000"/>
              </a:lnSpc>
              <a:buClr>
                <a:srgbClr val="97C01E"/>
              </a:buClr>
              <a:buSzPct val="200000"/>
              <a:buBlip>
                <a:blip r:embed="rId4"/>
              </a:buBlip>
            </a:pPr>
            <a:r>
              <a:rPr lang="de-DE" dirty="0">
                <a:solidFill>
                  <a:srgbClr val="4D4D4D"/>
                </a:solidFill>
              </a:rPr>
              <a:t>Art und Weise der Gestaltung von täglichen </a:t>
            </a:r>
            <a:r>
              <a:rPr lang="de-DE" dirty="0" smtClean="0">
                <a:solidFill>
                  <a:srgbClr val="4D4D4D"/>
                </a:solidFill>
              </a:rPr>
              <a:t>Lebensprozessen</a:t>
            </a:r>
            <a:endParaRPr lang="de-DE" dirty="0">
              <a:solidFill>
                <a:srgbClr val="4D4D4D"/>
              </a:solidFill>
            </a:endParaRPr>
          </a:p>
        </p:txBody>
      </p:sp>
      <p:sp>
        <p:nvSpPr>
          <p:cNvPr id="3" name="Textplatzhalter 2"/>
          <p:cNvSpPr>
            <a:spLocks noGrp="1"/>
          </p:cNvSpPr>
          <p:nvPr>
            <p:ph type="body" sz="quarter" idx="10"/>
          </p:nvPr>
        </p:nvSpPr>
        <p:spPr/>
        <p:txBody>
          <a:bodyPr/>
          <a:lstStyle/>
          <a:p>
            <a:r>
              <a:rPr lang="de-DE" dirty="0"/>
              <a:t>Was bedeutet „Kultur“?</a:t>
            </a:r>
          </a:p>
        </p:txBody>
      </p:sp>
      <p:sp>
        <p:nvSpPr>
          <p:cNvPr id="4" name="Titel 3"/>
          <p:cNvSpPr>
            <a:spLocks noGrp="1"/>
          </p:cNvSpPr>
          <p:nvPr>
            <p:ph type="title"/>
          </p:nvPr>
        </p:nvSpPr>
        <p:spPr>
          <a:xfrm>
            <a:off x="143339" y="200014"/>
            <a:ext cx="8572108" cy="360040"/>
          </a:xfrm>
        </p:spPr>
        <p:txBody>
          <a:bodyPr/>
          <a:lstStyle/>
          <a:p>
            <a:r>
              <a:rPr lang="de-DE" kern="0" dirty="0"/>
              <a:t>DIVERSITY DIMENSION: RELIGION/WELTANSICHT/ETHNIE</a:t>
            </a:r>
            <a:endParaRPr lang="de-DE" dirty="0"/>
          </a:p>
        </p:txBody>
      </p:sp>
      <p:sp>
        <p:nvSpPr>
          <p:cNvPr id="5" name="Foliennummernplatzhalter 4"/>
          <p:cNvSpPr>
            <a:spLocks noGrp="1"/>
          </p:cNvSpPr>
          <p:nvPr>
            <p:ph type="sldNum" sz="quarter" idx="4"/>
          </p:nvPr>
        </p:nvSpPr>
        <p:spPr/>
        <p:txBody>
          <a:bodyPr/>
          <a:lstStyle/>
          <a:p>
            <a:fld id="{D913B18B-D139-4864-AE91-16ECF2125E47}" type="slidenum">
              <a:rPr lang="de-DE" smtClean="0"/>
              <a:pPr/>
              <a:t>61</a:t>
            </a:fld>
            <a:endParaRPr lang="de-DE" dirty="0"/>
          </a:p>
        </p:txBody>
      </p:sp>
    </p:spTree>
    <p:extLst>
      <p:ext uri="{BB962C8B-B14F-4D97-AF65-F5344CB8AC3E}">
        <p14:creationId xmlns:p14="http://schemas.microsoft.com/office/powerpoint/2010/main" val="10798971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312024" y="2420888"/>
            <a:ext cx="4680520" cy="3211205"/>
          </a:xfrm>
        </p:spPr>
        <p:txBody>
          <a:bodyPr>
            <a:normAutofit/>
          </a:bodyPr>
          <a:lstStyle/>
          <a:p>
            <a:pPr marL="514350" indent="-457200">
              <a:buBlip>
                <a:blip r:embed="rId3"/>
              </a:buBlip>
            </a:pPr>
            <a:r>
              <a:rPr lang="de-DE" sz="2800" dirty="0" err="1">
                <a:solidFill>
                  <a:schemeClr val="accent1"/>
                </a:solidFill>
              </a:rPr>
              <a:t>Multikulturalität</a:t>
            </a:r>
            <a:endParaRPr lang="de-DE" sz="2800" dirty="0">
              <a:solidFill>
                <a:schemeClr val="accent1"/>
              </a:solidFill>
            </a:endParaRPr>
          </a:p>
          <a:p>
            <a:pPr marL="514350" indent="-457200">
              <a:buBlip>
                <a:blip r:embed="rId3"/>
              </a:buBlip>
            </a:pPr>
            <a:endParaRPr lang="de-DE" sz="2800" dirty="0">
              <a:solidFill>
                <a:schemeClr val="accent1"/>
              </a:solidFill>
            </a:endParaRPr>
          </a:p>
          <a:p>
            <a:pPr marL="514350" indent="-457200">
              <a:buBlip>
                <a:blip r:embed="rId3"/>
              </a:buBlip>
            </a:pPr>
            <a:r>
              <a:rPr lang="de-DE" sz="2800" dirty="0">
                <a:solidFill>
                  <a:schemeClr val="accent1"/>
                </a:solidFill>
              </a:rPr>
              <a:t>Interkulturalität</a:t>
            </a:r>
          </a:p>
          <a:p>
            <a:pPr marL="514350" indent="-457200">
              <a:buBlip>
                <a:blip r:embed="rId3"/>
              </a:buBlip>
            </a:pPr>
            <a:endParaRPr lang="de-DE" sz="2800" dirty="0">
              <a:solidFill>
                <a:schemeClr val="accent1"/>
              </a:solidFill>
            </a:endParaRPr>
          </a:p>
          <a:p>
            <a:pPr marL="514350" indent="-457200">
              <a:buBlip>
                <a:blip r:embed="rId3"/>
              </a:buBlip>
            </a:pPr>
            <a:r>
              <a:rPr lang="de-DE" sz="2800" dirty="0">
                <a:solidFill>
                  <a:schemeClr val="accent1"/>
                </a:solidFill>
              </a:rPr>
              <a:t>Transkulturalität </a:t>
            </a:r>
          </a:p>
          <a:p>
            <a:pPr>
              <a:buBlip>
                <a:blip r:embed="rId3"/>
              </a:buBlip>
            </a:pPr>
            <a:endParaRPr lang="de-DE" sz="1400" dirty="0">
              <a:solidFill>
                <a:schemeClr val="accent1"/>
              </a:solidFill>
            </a:endParaRPr>
          </a:p>
        </p:txBody>
      </p:sp>
      <p:sp>
        <p:nvSpPr>
          <p:cNvPr id="3" name="Textplatzhalter 2"/>
          <p:cNvSpPr>
            <a:spLocks noGrp="1"/>
          </p:cNvSpPr>
          <p:nvPr>
            <p:ph type="body" sz="quarter" idx="10"/>
          </p:nvPr>
        </p:nvSpPr>
        <p:spPr/>
        <p:txBody>
          <a:bodyPr/>
          <a:lstStyle/>
          <a:p>
            <a:r>
              <a:rPr lang="de-DE" dirty="0" err="1"/>
              <a:t>Multikulturalität</a:t>
            </a:r>
            <a:r>
              <a:rPr lang="de-DE" dirty="0"/>
              <a:t>, Interkulturalität, Transkulturalität</a:t>
            </a:r>
          </a:p>
        </p:txBody>
      </p:sp>
      <p:sp>
        <p:nvSpPr>
          <p:cNvPr id="4" name="Titel 3"/>
          <p:cNvSpPr>
            <a:spLocks noGrp="1"/>
          </p:cNvSpPr>
          <p:nvPr>
            <p:ph type="title"/>
          </p:nvPr>
        </p:nvSpPr>
        <p:spPr>
          <a:xfrm>
            <a:off x="143339" y="200014"/>
            <a:ext cx="8572108" cy="360040"/>
          </a:xfrm>
        </p:spPr>
        <p:txBody>
          <a:bodyPr/>
          <a:lstStyle/>
          <a:p>
            <a:r>
              <a:rPr lang="de-DE" kern="0" dirty="0"/>
              <a:t>DIVERSITY DIMENSION: RELIGION/WELTANSICHT/ETHNIE</a:t>
            </a:r>
            <a:endParaRPr lang="de-DE" dirty="0"/>
          </a:p>
        </p:txBody>
      </p:sp>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27171" t="27795" r="33582" b="33964"/>
          <a:stretch/>
        </p:blipFill>
        <p:spPr>
          <a:xfrm>
            <a:off x="817675" y="1844824"/>
            <a:ext cx="5350333" cy="3909859"/>
          </a:xfrm>
          <a:prstGeom prst="rect">
            <a:avLst/>
          </a:prstGeom>
        </p:spPr>
      </p:pic>
      <p:sp>
        <p:nvSpPr>
          <p:cNvPr id="5" name="Foliennummernplatzhalter 4"/>
          <p:cNvSpPr>
            <a:spLocks noGrp="1"/>
          </p:cNvSpPr>
          <p:nvPr>
            <p:ph type="sldNum" sz="quarter" idx="4"/>
          </p:nvPr>
        </p:nvSpPr>
        <p:spPr/>
        <p:txBody>
          <a:bodyPr/>
          <a:lstStyle/>
          <a:p>
            <a:fld id="{D913B18B-D139-4864-AE91-16ECF2125E47}" type="slidenum">
              <a:rPr lang="de-DE" smtClean="0"/>
              <a:pPr/>
              <a:t>62</a:t>
            </a:fld>
            <a:endParaRPr lang="de-DE" dirty="0"/>
          </a:p>
        </p:txBody>
      </p:sp>
    </p:spTree>
    <p:extLst>
      <p:ext uri="{BB962C8B-B14F-4D97-AF65-F5344CB8AC3E}">
        <p14:creationId xmlns:p14="http://schemas.microsoft.com/office/powerpoint/2010/main" val="12037691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spcBef>
                <a:spcPts val="0"/>
              </a:spcBef>
              <a:buNone/>
            </a:pPr>
            <a:r>
              <a:rPr lang="de-DE" b="1" dirty="0">
                <a:solidFill>
                  <a:schemeClr val="tx1"/>
                </a:solidFill>
              </a:rPr>
              <a:t>Interkulturelle und interdisziplinäre Kompetenz wird erforderlich bei international besetzten Industrie- und EU-Projekten, insbesondere hinsichtlich</a:t>
            </a:r>
          </a:p>
          <a:p>
            <a:pPr marL="0" indent="0">
              <a:spcBef>
                <a:spcPts val="0"/>
              </a:spcBef>
              <a:buNone/>
            </a:pPr>
            <a:endParaRPr lang="de-DE" sz="800" dirty="0">
              <a:solidFill>
                <a:schemeClr val="tx1"/>
              </a:solidFill>
            </a:endParaRPr>
          </a:p>
          <a:p>
            <a:pPr>
              <a:buClr>
                <a:srgbClr val="97C01E"/>
              </a:buClr>
            </a:pPr>
            <a:r>
              <a:rPr lang="de-DE" dirty="0">
                <a:solidFill>
                  <a:schemeClr val="tx1"/>
                </a:solidFill>
              </a:rPr>
              <a:t>Hierarchie und Rang,</a:t>
            </a:r>
          </a:p>
          <a:p>
            <a:pPr>
              <a:buClr>
                <a:srgbClr val="97C01E"/>
              </a:buClr>
            </a:pPr>
            <a:r>
              <a:rPr lang="de-DE" dirty="0">
                <a:solidFill>
                  <a:schemeClr val="tx1"/>
                </a:solidFill>
              </a:rPr>
              <a:t>Teamarbeit,</a:t>
            </a:r>
          </a:p>
          <a:p>
            <a:pPr>
              <a:buClr>
                <a:srgbClr val="97C01E"/>
              </a:buClr>
            </a:pPr>
            <a:r>
              <a:rPr lang="de-DE" dirty="0">
                <a:solidFill>
                  <a:schemeClr val="tx1"/>
                </a:solidFill>
              </a:rPr>
              <a:t>Beratung,</a:t>
            </a:r>
          </a:p>
          <a:p>
            <a:pPr>
              <a:buClr>
                <a:srgbClr val="97C01E"/>
              </a:buClr>
            </a:pPr>
            <a:r>
              <a:rPr lang="de-DE" dirty="0">
                <a:solidFill>
                  <a:schemeClr val="tx1"/>
                </a:solidFill>
              </a:rPr>
              <a:t>Kontaktaufnahme,</a:t>
            </a:r>
          </a:p>
          <a:p>
            <a:pPr>
              <a:buClr>
                <a:srgbClr val="97C01E"/>
              </a:buClr>
            </a:pPr>
            <a:r>
              <a:rPr lang="de-DE" dirty="0">
                <a:solidFill>
                  <a:schemeClr val="tx1"/>
                </a:solidFill>
              </a:rPr>
              <a:t>Äußerung und Annahme von Kritik,</a:t>
            </a:r>
          </a:p>
          <a:p>
            <a:pPr>
              <a:buClr>
                <a:srgbClr val="97C01E"/>
              </a:buClr>
            </a:pPr>
            <a:r>
              <a:rPr lang="de-DE" dirty="0">
                <a:solidFill>
                  <a:schemeClr val="tx1"/>
                </a:solidFill>
              </a:rPr>
              <a:t>Problemmanagement,</a:t>
            </a:r>
          </a:p>
          <a:p>
            <a:pPr>
              <a:buClr>
                <a:srgbClr val="97C01E"/>
              </a:buClr>
            </a:pPr>
            <a:r>
              <a:rPr lang="de-DE" dirty="0">
                <a:solidFill>
                  <a:schemeClr val="tx1"/>
                </a:solidFill>
              </a:rPr>
              <a:t>Berücksichtigung von Lehr- und Lernstilen,</a:t>
            </a:r>
          </a:p>
          <a:p>
            <a:pPr>
              <a:buClr>
                <a:srgbClr val="97C01E"/>
              </a:buClr>
            </a:pPr>
            <a:r>
              <a:rPr lang="de-DE" dirty="0">
                <a:solidFill>
                  <a:schemeClr val="tx1"/>
                </a:solidFill>
              </a:rPr>
              <a:t>Diskussionsteilnahmen,</a:t>
            </a:r>
          </a:p>
          <a:p>
            <a:pPr>
              <a:buClr>
                <a:srgbClr val="97C01E"/>
              </a:buClr>
            </a:pPr>
            <a:r>
              <a:rPr lang="de-DE" dirty="0">
                <a:solidFill>
                  <a:schemeClr val="tx1"/>
                </a:solidFill>
              </a:rPr>
              <a:t>Aufbau und Pflege von Beziehungen,</a:t>
            </a:r>
          </a:p>
          <a:p>
            <a:pPr>
              <a:buClr>
                <a:srgbClr val="97C01E"/>
              </a:buClr>
            </a:pPr>
            <a:r>
              <a:rPr lang="de-DE" dirty="0">
                <a:solidFill>
                  <a:schemeClr val="tx1"/>
                </a:solidFill>
              </a:rPr>
              <a:t>Aussprechen und Annehmen von Einladungen.</a:t>
            </a:r>
          </a:p>
        </p:txBody>
      </p:sp>
      <p:sp>
        <p:nvSpPr>
          <p:cNvPr id="3" name="Textplatzhalter 2"/>
          <p:cNvSpPr>
            <a:spLocks noGrp="1"/>
          </p:cNvSpPr>
          <p:nvPr>
            <p:ph type="body" sz="quarter" idx="10"/>
          </p:nvPr>
        </p:nvSpPr>
        <p:spPr/>
        <p:txBody>
          <a:bodyPr/>
          <a:lstStyle/>
          <a:p>
            <a:r>
              <a:rPr lang="de-DE" dirty="0"/>
              <a:t>Umgang mit </a:t>
            </a:r>
            <a:r>
              <a:rPr lang="de-DE" dirty="0" err="1"/>
              <a:t>Diversity</a:t>
            </a:r>
            <a:r>
              <a:rPr lang="de-DE" dirty="0"/>
              <a:t> in der Wissenschaft</a:t>
            </a:r>
          </a:p>
          <a:p>
            <a:endParaRPr lang="de-DE" dirty="0"/>
          </a:p>
        </p:txBody>
      </p:sp>
      <p:sp>
        <p:nvSpPr>
          <p:cNvPr id="4" name="Titel 3"/>
          <p:cNvSpPr>
            <a:spLocks noGrp="1"/>
          </p:cNvSpPr>
          <p:nvPr>
            <p:ph type="title"/>
          </p:nvPr>
        </p:nvSpPr>
        <p:spPr>
          <a:xfrm>
            <a:off x="143339" y="200014"/>
            <a:ext cx="8572108" cy="360040"/>
          </a:xfrm>
        </p:spPr>
        <p:txBody>
          <a:bodyPr/>
          <a:lstStyle/>
          <a:p>
            <a:r>
              <a:rPr lang="de-DE" kern="0" dirty="0"/>
              <a:t>DIVERSITY DIMENSION: RELIGION/WELTANSICHT/ETHNIE</a:t>
            </a:r>
            <a:endParaRPr lang="de-DE" dirty="0"/>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19288" t="13250" r="27951" b="16401"/>
          <a:stretch/>
        </p:blipFill>
        <p:spPr>
          <a:xfrm>
            <a:off x="6528048" y="2173383"/>
            <a:ext cx="3672408" cy="3672408"/>
          </a:xfrm>
          <a:prstGeom prst="rect">
            <a:avLst/>
          </a:prstGeom>
        </p:spPr>
      </p:pic>
      <p:sp>
        <p:nvSpPr>
          <p:cNvPr id="5" name="Foliennummernplatzhalter 4"/>
          <p:cNvSpPr>
            <a:spLocks noGrp="1"/>
          </p:cNvSpPr>
          <p:nvPr>
            <p:ph type="sldNum" sz="quarter" idx="4"/>
          </p:nvPr>
        </p:nvSpPr>
        <p:spPr/>
        <p:txBody>
          <a:bodyPr/>
          <a:lstStyle/>
          <a:p>
            <a:fld id="{D913B18B-D139-4864-AE91-16ECF2125E47}" type="slidenum">
              <a:rPr lang="de-DE" smtClean="0"/>
              <a:pPr/>
              <a:t>63</a:t>
            </a:fld>
            <a:endParaRPr lang="de-DE" dirty="0"/>
          </a:p>
        </p:txBody>
      </p:sp>
    </p:spTree>
    <p:extLst>
      <p:ext uri="{BB962C8B-B14F-4D97-AF65-F5344CB8AC3E}">
        <p14:creationId xmlns:p14="http://schemas.microsoft.com/office/powerpoint/2010/main" val="14699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471941" y="1745204"/>
            <a:ext cx="6600733" cy="3877272"/>
          </a:xfrm>
        </p:spPr>
        <p:txBody>
          <a:bodyPr>
            <a:normAutofit/>
          </a:bodyPr>
          <a:lstStyle/>
          <a:p>
            <a:pPr marL="0" indent="0">
              <a:lnSpc>
                <a:spcPct val="150000"/>
              </a:lnSpc>
              <a:spcBef>
                <a:spcPts val="0"/>
              </a:spcBef>
              <a:buNone/>
            </a:pPr>
            <a:r>
              <a:rPr lang="de-DE" b="1" dirty="0">
                <a:solidFill>
                  <a:schemeClr val="accent1"/>
                </a:solidFill>
              </a:rPr>
              <a:t>Best Practices: Unterschiede erkennen und einbinden</a:t>
            </a:r>
          </a:p>
          <a:p>
            <a:pPr>
              <a:buClr>
                <a:srgbClr val="97C01E"/>
              </a:buClr>
              <a:buBlip>
                <a:blip r:embed="rId3"/>
              </a:buBlip>
            </a:pPr>
            <a:r>
              <a:rPr lang="de-DE" dirty="0">
                <a:solidFill>
                  <a:schemeClr val="tx1"/>
                </a:solidFill>
              </a:rPr>
              <a:t>v</a:t>
            </a:r>
            <a:r>
              <a:rPr lang="de-DE" dirty="0" smtClean="0">
                <a:solidFill>
                  <a:schemeClr val="tx1"/>
                </a:solidFill>
              </a:rPr>
              <a:t>orurteilsfreier Blick</a:t>
            </a:r>
            <a:endParaRPr lang="de-DE" dirty="0">
              <a:solidFill>
                <a:schemeClr val="tx1"/>
              </a:solidFill>
            </a:endParaRPr>
          </a:p>
          <a:p>
            <a:pPr>
              <a:buClr>
                <a:srgbClr val="97C01E"/>
              </a:buClr>
              <a:buBlip>
                <a:blip r:embed="rId3"/>
              </a:buBlip>
            </a:pPr>
            <a:r>
              <a:rPr lang="de-DE" dirty="0">
                <a:solidFill>
                  <a:schemeClr val="tx1"/>
                </a:solidFill>
              </a:rPr>
              <a:t>Beurteilung nach „Wert“ für die </a:t>
            </a:r>
            <a:r>
              <a:rPr lang="de-DE" dirty="0" smtClean="0">
                <a:solidFill>
                  <a:schemeClr val="tx1"/>
                </a:solidFill>
              </a:rPr>
              <a:t>Organisation</a:t>
            </a:r>
            <a:endParaRPr lang="de-DE" dirty="0">
              <a:solidFill>
                <a:schemeClr val="tx1"/>
              </a:solidFill>
            </a:endParaRPr>
          </a:p>
          <a:p>
            <a:pPr>
              <a:buClr>
                <a:srgbClr val="97C01E"/>
              </a:buClr>
              <a:buBlip>
                <a:blip r:embed="rId3"/>
              </a:buBlip>
            </a:pPr>
            <a:r>
              <a:rPr lang="de-DE" dirty="0" err="1">
                <a:solidFill>
                  <a:schemeClr val="tx1"/>
                </a:solidFill>
              </a:rPr>
              <a:t>diversitäre</a:t>
            </a:r>
            <a:r>
              <a:rPr lang="de-DE" dirty="0">
                <a:solidFill>
                  <a:schemeClr val="tx1"/>
                </a:solidFill>
              </a:rPr>
              <a:t> </a:t>
            </a:r>
            <a:r>
              <a:rPr lang="de-DE" dirty="0" smtClean="0">
                <a:solidFill>
                  <a:schemeClr val="tx1"/>
                </a:solidFill>
              </a:rPr>
              <a:t>Betriebskultur</a:t>
            </a:r>
            <a:endParaRPr lang="de-DE" dirty="0">
              <a:solidFill>
                <a:schemeClr val="tx1"/>
              </a:solidFill>
            </a:endParaRPr>
          </a:p>
          <a:p>
            <a:pPr>
              <a:buClr>
                <a:srgbClr val="97C01E"/>
              </a:buClr>
              <a:buBlip>
                <a:blip r:embed="rId3"/>
              </a:buBlip>
            </a:pPr>
            <a:r>
              <a:rPr lang="de-DE" dirty="0">
                <a:solidFill>
                  <a:schemeClr val="tx1"/>
                </a:solidFill>
              </a:rPr>
              <a:t>coachendes </a:t>
            </a:r>
            <a:r>
              <a:rPr lang="de-DE" dirty="0" smtClean="0">
                <a:solidFill>
                  <a:schemeClr val="tx1"/>
                </a:solidFill>
              </a:rPr>
              <a:t>Führen</a:t>
            </a:r>
            <a:endParaRPr lang="de-DE" dirty="0">
              <a:solidFill>
                <a:schemeClr val="tx1"/>
              </a:solidFill>
            </a:endParaRPr>
          </a:p>
          <a:p>
            <a:pPr>
              <a:buClr>
                <a:srgbClr val="97C01E"/>
              </a:buClr>
              <a:buBlip>
                <a:blip r:embed="rId3"/>
              </a:buBlip>
            </a:pPr>
            <a:r>
              <a:rPr lang="de-DE" dirty="0">
                <a:solidFill>
                  <a:schemeClr val="tx1"/>
                </a:solidFill>
              </a:rPr>
              <a:t>mehr </a:t>
            </a:r>
            <a:r>
              <a:rPr lang="de-DE" dirty="0" smtClean="0">
                <a:solidFill>
                  <a:schemeClr val="tx1"/>
                </a:solidFill>
              </a:rPr>
              <a:t>Kommunikation</a:t>
            </a:r>
          </a:p>
          <a:p>
            <a:pPr>
              <a:buClr>
                <a:srgbClr val="97C01E"/>
              </a:buClr>
              <a:buBlip>
                <a:blip r:embed="rId3"/>
              </a:buBlip>
            </a:pPr>
            <a:r>
              <a:rPr lang="de-DE" dirty="0"/>
              <a:t>r</a:t>
            </a:r>
            <a:r>
              <a:rPr lang="de-DE" dirty="0" smtClean="0"/>
              <a:t>eligiöse Feiertage beachten</a:t>
            </a:r>
          </a:p>
          <a:p>
            <a:pPr>
              <a:buClr>
                <a:srgbClr val="97C01E"/>
              </a:buClr>
              <a:buBlip>
                <a:blip r:embed="rId3"/>
              </a:buBlip>
            </a:pPr>
            <a:r>
              <a:rPr lang="de-DE" dirty="0" smtClean="0"/>
              <a:t>Kantinenangebot an religiöse Bräuche anpassen</a:t>
            </a:r>
          </a:p>
          <a:p>
            <a:pPr>
              <a:buClr>
                <a:srgbClr val="97C01E"/>
              </a:buClr>
              <a:buBlip>
                <a:blip r:embed="rId3"/>
              </a:buBlip>
            </a:pPr>
            <a:r>
              <a:rPr lang="de-DE" dirty="0" smtClean="0"/>
              <a:t>Räume der Stille einrichten</a:t>
            </a:r>
          </a:p>
          <a:p>
            <a:pPr>
              <a:buClr>
                <a:srgbClr val="97C01E"/>
              </a:buClr>
              <a:buBlip>
                <a:blip r:embed="rId3"/>
              </a:buBlip>
            </a:pPr>
            <a:r>
              <a:rPr lang="de-DE" dirty="0"/>
              <a:t>i</a:t>
            </a:r>
            <a:r>
              <a:rPr lang="de-DE" dirty="0" smtClean="0"/>
              <a:t>nterkulturellen Kalender nutzen</a:t>
            </a: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a:t>Umgang mit </a:t>
            </a:r>
            <a:r>
              <a:rPr lang="de-DE" dirty="0" err="1"/>
              <a:t>Diversity</a:t>
            </a:r>
            <a:r>
              <a:rPr lang="de-DE" dirty="0"/>
              <a:t> im Unternehmen</a:t>
            </a:r>
          </a:p>
        </p:txBody>
      </p:sp>
      <p:sp>
        <p:nvSpPr>
          <p:cNvPr id="4" name="Titel 3"/>
          <p:cNvSpPr>
            <a:spLocks noGrp="1"/>
          </p:cNvSpPr>
          <p:nvPr>
            <p:ph type="title"/>
          </p:nvPr>
        </p:nvSpPr>
        <p:spPr>
          <a:xfrm>
            <a:off x="143339" y="200014"/>
            <a:ext cx="8572108" cy="360040"/>
          </a:xfrm>
        </p:spPr>
        <p:txBody>
          <a:bodyPr/>
          <a:lstStyle/>
          <a:p>
            <a:r>
              <a:rPr lang="de-DE" kern="0" dirty="0"/>
              <a:t>DIVERSITY DIMENSION: RELIGION/WELTANSICHT/ETHNIE</a:t>
            </a:r>
            <a:endParaRPr lang="de-DE" dirty="0"/>
          </a:p>
        </p:txBody>
      </p:sp>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35826" t="27951" r="29525" b="37400"/>
          <a:stretch/>
        </p:blipFill>
        <p:spPr>
          <a:xfrm>
            <a:off x="695400" y="2060848"/>
            <a:ext cx="4128459" cy="3096344"/>
          </a:xfrm>
          <a:prstGeom prst="rect">
            <a:avLst/>
          </a:prstGeom>
        </p:spPr>
      </p:pic>
      <p:sp>
        <p:nvSpPr>
          <p:cNvPr id="5" name="Foliennummernplatzhalter 4"/>
          <p:cNvSpPr>
            <a:spLocks noGrp="1"/>
          </p:cNvSpPr>
          <p:nvPr>
            <p:ph type="sldNum" sz="quarter" idx="4"/>
          </p:nvPr>
        </p:nvSpPr>
        <p:spPr/>
        <p:txBody>
          <a:bodyPr/>
          <a:lstStyle/>
          <a:p>
            <a:fld id="{D913B18B-D139-4864-AE91-16ECF2125E47}" type="slidenum">
              <a:rPr lang="de-DE" smtClean="0"/>
              <a:pPr/>
              <a:t>64</a:t>
            </a:fld>
            <a:endParaRPr lang="de-DE" dirty="0"/>
          </a:p>
        </p:txBody>
      </p:sp>
    </p:spTree>
    <p:extLst>
      <p:ext uri="{BB962C8B-B14F-4D97-AF65-F5344CB8AC3E}">
        <p14:creationId xmlns:p14="http://schemas.microsoft.com/office/powerpoint/2010/main" val="26945171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Ingenieurinnen und Ingenieure interkulturell im Einsatz</a:t>
            </a:r>
          </a:p>
        </p:txBody>
      </p:sp>
      <p:sp>
        <p:nvSpPr>
          <p:cNvPr id="4" name="Titel 3"/>
          <p:cNvSpPr>
            <a:spLocks noGrp="1"/>
          </p:cNvSpPr>
          <p:nvPr>
            <p:ph type="title"/>
          </p:nvPr>
        </p:nvSpPr>
        <p:spPr>
          <a:xfrm>
            <a:off x="143339" y="200014"/>
            <a:ext cx="8572108" cy="360040"/>
          </a:xfrm>
        </p:spPr>
        <p:txBody>
          <a:bodyPr/>
          <a:lstStyle/>
          <a:p>
            <a:r>
              <a:rPr lang="de-DE" kern="0" dirty="0"/>
              <a:t>DIVERSITY DIMENSION: RELIGION/WELTANSICHT/ETHNIE</a:t>
            </a:r>
            <a:endParaRPr lang="de-DE" dirty="0"/>
          </a:p>
        </p:txBody>
      </p:sp>
      <p:pic>
        <p:nvPicPr>
          <p:cNvPr id="7" name="Picture 2" descr="C:\Users\kt081799\Pictures\vlcsnap-2016-02-21-22h03m56s166.png"/>
          <p:cNvPicPr>
            <a:picLocks noChangeAspect="1" noChangeArrowheads="1"/>
          </p:cNvPicPr>
          <p:nvPr/>
        </p:nvPicPr>
        <p:blipFill rotWithShape="1">
          <a:blip r:embed="rId3">
            <a:extLst>
              <a:ext uri="{28A0092B-C50C-407E-A947-70E740481C1C}">
                <a14:useLocalDpi xmlns:a14="http://schemas.microsoft.com/office/drawing/2010/main" val="0"/>
              </a:ext>
            </a:extLst>
          </a:blip>
          <a:srcRect l="11771" t="11667" r="13377" b="10555"/>
          <a:stretch/>
        </p:blipFill>
        <p:spPr bwMode="auto">
          <a:xfrm>
            <a:off x="2871730" y="1194133"/>
            <a:ext cx="6286500" cy="4899163"/>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4"/>
          </p:nvPr>
        </p:nvSpPr>
        <p:spPr/>
        <p:txBody>
          <a:bodyPr/>
          <a:lstStyle/>
          <a:p>
            <a:fld id="{D913B18B-D139-4864-AE91-16ECF2125E47}" type="slidenum">
              <a:rPr lang="de-DE" smtClean="0"/>
              <a:pPr/>
              <a:t>65</a:t>
            </a:fld>
            <a:endParaRPr lang="de-DE" dirty="0"/>
          </a:p>
        </p:txBody>
      </p:sp>
    </p:spTree>
    <p:extLst>
      <p:ext uri="{BB962C8B-B14F-4D97-AF65-F5344CB8AC3E}">
        <p14:creationId xmlns:p14="http://schemas.microsoft.com/office/powerpoint/2010/main" val="3439971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Theoretische Perspektive: High </a:t>
            </a:r>
            <a:r>
              <a:rPr lang="de-DE" dirty="0" err="1"/>
              <a:t>Context</a:t>
            </a:r>
            <a:r>
              <a:rPr lang="de-DE" dirty="0"/>
              <a:t> vs. Low </a:t>
            </a:r>
            <a:r>
              <a:rPr lang="de-DE" dirty="0" err="1"/>
              <a:t>Context</a:t>
            </a:r>
            <a:endParaRPr lang="de-DE" dirty="0"/>
          </a:p>
        </p:txBody>
      </p:sp>
      <p:sp>
        <p:nvSpPr>
          <p:cNvPr id="4" name="Titel 3"/>
          <p:cNvSpPr>
            <a:spLocks noGrp="1"/>
          </p:cNvSpPr>
          <p:nvPr>
            <p:ph type="title"/>
          </p:nvPr>
        </p:nvSpPr>
        <p:spPr>
          <a:xfrm>
            <a:off x="143339" y="200014"/>
            <a:ext cx="8572108" cy="360040"/>
          </a:xfrm>
        </p:spPr>
        <p:txBody>
          <a:bodyPr/>
          <a:lstStyle/>
          <a:p>
            <a:r>
              <a:rPr lang="de-DE" kern="0" dirty="0"/>
              <a:t>DIVERSITY DIMENSION: RELIGION/WELTANSICHT/ETHNIE</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2309542"/>
              </p:ext>
            </p:extLst>
          </p:nvPr>
        </p:nvGraphicFramePr>
        <p:xfrm>
          <a:off x="1759201" y="2602433"/>
          <a:ext cx="8640960" cy="3403600"/>
        </p:xfrm>
        <a:graphic>
          <a:graphicData uri="http://schemas.openxmlformats.org/drawingml/2006/table">
            <a:tbl>
              <a:tblPr firstRow="1" bandRow="1">
                <a:tableStyleId>{85BE263C-DBD7-4A20-BB59-AAB30ACAA65A}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t>
                      </a:r>
                      <a:r>
                        <a:rPr lang="de-DE" dirty="0" err="1"/>
                        <a:t>low</a:t>
                      </a:r>
                      <a:r>
                        <a:rPr lang="de-DE" dirty="0"/>
                        <a:t> </a:t>
                      </a:r>
                      <a:r>
                        <a:rPr lang="de-DE" dirty="0" err="1"/>
                        <a:t>context</a:t>
                      </a:r>
                      <a:r>
                        <a:rPr lang="de-DE" dirty="0"/>
                        <a:t>“-Kulturen</a:t>
                      </a:r>
                      <a:endParaRPr lang="de-DE" b="1" dirty="0"/>
                    </a:p>
                  </a:txBody>
                  <a:tcPr>
                    <a:solidFill>
                      <a:srgbClr val="9C9E9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dirty="0"/>
                        <a:t>„high </a:t>
                      </a:r>
                      <a:r>
                        <a:rPr lang="de-DE" dirty="0" err="1"/>
                        <a:t>context</a:t>
                      </a:r>
                      <a:r>
                        <a:rPr lang="de-DE" dirty="0"/>
                        <a:t>“-Kulturen</a:t>
                      </a:r>
                      <a:endParaRPr lang="de-DE" b="1" dirty="0"/>
                    </a:p>
                  </a:txBody>
                  <a:tcPr>
                    <a:solidFill>
                      <a:srgbClr val="9C9E9F"/>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Kritik und Skepsis werden offen geäußert</a:t>
                      </a:r>
                    </a:p>
                  </a:txBody>
                  <a:tcPr>
                    <a:solidFill>
                      <a:srgbClr val="D3D3D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Kritik und Skepsis werden nicht geäußert</a:t>
                      </a:r>
                    </a:p>
                  </a:txBody>
                  <a:tcPr>
                    <a:solidFill>
                      <a:srgbClr val="D3D3D1"/>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Kurzer, einleitender Smalltalk </a:t>
                      </a:r>
                    </a:p>
                  </a:txBody>
                  <a:tcPr>
                    <a:solidFill>
                      <a:srgbClr val="D3D3D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Langer, ausgiebiger Smalltalk</a:t>
                      </a:r>
                    </a:p>
                  </a:txBody>
                  <a:tcPr>
                    <a:solidFill>
                      <a:srgbClr val="D3D3D1"/>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Argumentation ist kurz und präzise</a:t>
                      </a:r>
                    </a:p>
                  </a:txBody>
                  <a:tcPr>
                    <a:solidFill>
                      <a:srgbClr val="D3D3D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Ausschweifende Argumentation</a:t>
                      </a:r>
                    </a:p>
                  </a:txBody>
                  <a:tcPr>
                    <a:solidFill>
                      <a:srgbClr val="D3D3D1"/>
                    </a:solid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Flache Hierarchien</a:t>
                      </a:r>
                    </a:p>
                  </a:txBody>
                  <a:tcPr>
                    <a:solidFill>
                      <a:srgbClr val="D3D3D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Steile Hierarchien</a:t>
                      </a:r>
                    </a:p>
                  </a:txBody>
                  <a:tcPr>
                    <a:solidFill>
                      <a:srgbClr val="D3D3D1"/>
                    </a:solidFil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Zeit ist Geld: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err="1">
                          <a:solidFill>
                            <a:schemeClr val="tx1"/>
                          </a:solidFill>
                        </a:rPr>
                        <a:t>monochrones</a:t>
                      </a:r>
                      <a:r>
                        <a:rPr lang="de-DE" b="0" dirty="0">
                          <a:solidFill>
                            <a:schemeClr val="tx1"/>
                          </a:solidFill>
                        </a:rPr>
                        <a:t> Zeitverständnis </a:t>
                      </a:r>
                    </a:p>
                  </a:txBody>
                  <a:tcPr>
                    <a:solidFill>
                      <a:srgbClr val="D3D3D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Zeit spielt untergeordnete Rolle: </a:t>
                      </a:r>
                    </a:p>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err="1">
                          <a:solidFill>
                            <a:schemeClr val="tx1"/>
                          </a:solidFill>
                        </a:rPr>
                        <a:t>polichrones</a:t>
                      </a:r>
                      <a:r>
                        <a:rPr lang="de-DE" b="0" dirty="0">
                          <a:solidFill>
                            <a:schemeClr val="tx1"/>
                          </a:solidFill>
                        </a:rPr>
                        <a:t> Zeitverständnis.</a:t>
                      </a:r>
                    </a:p>
                  </a:txBody>
                  <a:tcPr>
                    <a:solidFill>
                      <a:srgbClr val="D3D3D1"/>
                    </a:solid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Sachbezogene und zielorientierte Kommunikation</a:t>
                      </a:r>
                    </a:p>
                  </a:txBody>
                  <a:tcPr>
                    <a:solidFill>
                      <a:srgbClr val="D3D3D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rPr>
                        <a:t>Personen- und beziehungsorientierte Kommunikation</a:t>
                      </a:r>
                    </a:p>
                  </a:txBody>
                  <a:tcPr>
                    <a:solidFill>
                      <a:srgbClr val="D3D3D1"/>
                    </a:solidFill>
                  </a:tcPr>
                </a:tc>
                <a:extLst>
                  <a:ext uri="{0D108BD9-81ED-4DB2-BD59-A6C34878D82A}">
                    <a16:rowId xmlns:a16="http://schemas.microsoft.com/office/drawing/2014/main" val="10006"/>
                  </a:ext>
                </a:extLst>
              </a:tr>
            </a:tbl>
          </a:graphicData>
        </a:graphic>
      </p:graphicFrame>
      <p:pic>
        <p:nvPicPr>
          <p:cNvPr id="8" name="Picture 2" descr="http://www.uteclementconsulting.de/media/grafiken/neu/high-context-low-context-d.gif"/>
          <p:cNvPicPr>
            <a:picLocks noChangeAspect="1" noChangeArrowheads="1"/>
          </p:cNvPicPr>
          <p:nvPr/>
        </p:nvPicPr>
        <p:blipFill rotWithShape="1">
          <a:blip r:embed="rId3">
            <a:extLst>
              <a:ext uri="{28A0092B-C50C-407E-A947-70E740481C1C}">
                <a14:useLocalDpi xmlns:a14="http://schemas.microsoft.com/office/drawing/2010/main" val="0"/>
              </a:ext>
            </a:extLst>
          </a:blip>
          <a:srcRect l="53289" t="60222"/>
          <a:stretch/>
        </p:blipFill>
        <p:spPr bwMode="auto">
          <a:xfrm>
            <a:off x="6692864" y="1045140"/>
            <a:ext cx="2224622" cy="1329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uteclementconsulting.de/media/grafiken/neu/high-context-low-context-d.gif"/>
          <p:cNvPicPr>
            <a:picLocks noChangeAspect="1" noChangeArrowheads="1"/>
          </p:cNvPicPr>
          <p:nvPr/>
        </p:nvPicPr>
        <p:blipFill rotWithShape="1">
          <a:blip r:embed="rId3">
            <a:extLst>
              <a:ext uri="{28A0092B-C50C-407E-A947-70E740481C1C}">
                <a14:useLocalDpi xmlns:a14="http://schemas.microsoft.com/office/drawing/2010/main" val="0"/>
              </a:ext>
            </a:extLst>
          </a:blip>
          <a:srcRect t="60222" r="50000"/>
          <a:stretch/>
        </p:blipFill>
        <p:spPr bwMode="auto">
          <a:xfrm>
            <a:off x="2783632" y="1127452"/>
            <a:ext cx="2381250" cy="12475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5231904" y="928462"/>
            <a:ext cx="2088232" cy="1446550"/>
          </a:xfrm>
          <a:prstGeom prst="rect">
            <a:avLst/>
          </a:prstGeom>
          <a:noFill/>
        </p:spPr>
        <p:txBody>
          <a:bodyPr wrap="square" rtlCol="0">
            <a:spAutoFit/>
          </a:bodyPr>
          <a:lstStyle/>
          <a:p>
            <a:r>
              <a:rPr lang="de-DE" sz="8800" dirty="0">
                <a:solidFill>
                  <a:schemeClr val="bg1">
                    <a:lumMod val="75000"/>
                  </a:schemeClr>
                </a:solidFill>
                <a:latin typeface="Aharoni" panose="02010803020104030203" pitchFamily="2" charset="-79"/>
                <a:cs typeface="Aharoni" panose="02010803020104030203" pitchFamily="2" charset="-79"/>
              </a:rPr>
              <a:t>vs.</a:t>
            </a:r>
          </a:p>
        </p:txBody>
      </p:sp>
      <p:sp>
        <p:nvSpPr>
          <p:cNvPr id="2" name="Foliennummernplatzhalter 1"/>
          <p:cNvSpPr>
            <a:spLocks noGrp="1"/>
          </p:cNvSpPr>
          <p:nvPr>
            <p:ph type="sldNum" sz="quarter" idx="4"/>
          </p:nvPr>
        </p:nvSpPr>
        <p:spPr/>
        <p:txBody>
          <a:bodyPr/>
          <a:lstStyle/>
          <a:p>
            <a:fld id="{D913B18B-D139-4864-AE91-16ECF2125E47}" type="slidenum">
              <a:rPr lang="de-DE" smtClean="0"/>
              <a:pPr/>
              <a:t>66</a:t>
            </a:fld>
            <a:endParaRPr lang="de-DE" dirty="0"/>
          </a:p>
        </p:txBody>
      </p:sp>
    </p:spTree>
    <p:extLst>
      <p:ext uri="{BB962C8B-B14F-4D97-AF65-F5344CB8AC3E}">
        <p14:creationId xmlns:p14="http://schemas.microsoft.com/office/powerpoint/2010/main" val="29390177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High </a:t>
            </a:r>
            <a:r>
              <a:rPr lang="de-DE" dirty="0" err="1"/>
              <a:t>Context</a:t>
            </a:r>
            <a:r>
              <a:rPr lang="de-DE" dirty="0"/>
              <a:t> vs. Low </a:t>
            </a:r>
            <a:r>
              <a:rPr lang="de-DE" dirty="0" err="1"/>
              <a:t>Context</a:t>
            </a:r>
            <a:r>
              <a:rPr lang="de-DE" dirty="0"/>
              <a:t> – Ein Länderüberblick</a:t>
            </a:r>
          </a:p>
        </p:txBody>
      </p:sp>
      <p:sp>
        <p:nvSpPr>
          <p:cNvPr id="4" name="Titel 3"/>
          <p:cNvSpPr>
            <a:spLocks noGrp="1"/>
          </p:cNvSpPr>
          <p:nvPr>
            <p:ph type="title"/>
          </p:nvPr>
        </p:nvSpPr>
        <p:spPr>
          <a:xfrm>
            <a:off x="143339" y="200014"/>
            <a:ext cx="8572108" cy="360040"/>
          </a:xfrm>
        </p:spPr>
        <p:txBody>
          <a:bodyPr/>
          <a:lstStyle/>
          <a:p>
            <a:r>
              <a:rPr lang="de-DE" kern="0" dirty="0"/>
              <a:t>DIVERSITY DIMENSION: RELIGION/WELTANSICHT/ETHNIE</a:t>
            </a:r>
            <a:endParaRPr lang="de-DE" dirty="0"/>
          </a:p>
        </p:txBody>
      </p:sp>
      <p:cxnSp>
        <p:nvCxnSpPr>
          <p:cNvPr id="7" name="Gerade Verbindung mit Pfeil 6"/>
          <p:cNvCxnSpPr/>
          <p:nvPr/>
        </p:nvCxnSpPr>
        <p:spPr bwMode="auto">
          <a:xfrm>
            <a:off x="2135560" y="4365104"/>
            <a:ext cx="7992888" cy="0"/>
          </a:xfrm>
          <a:prstGeom prst="straightConnector1">
            <a:avLst/>
          </a:prstGeom>
          <a:ln w="53975">
            <a:solidFill>
              <a:srgbClr val="9C9E9F"/>
            </a:solidFill>
            <a:headEnd type="arrow"/>
            <a:tailEnd type="arrow"/>
          </a:ln>
          <a:extLst/>
        </p:spPr>
        <p:style>
          <a:lnRef idx="1">
            <a:schemeClr val="accent2"/>
          </a:lnRef>
          <a:fillRef idx="0">
            <a:schemeClr val="accent2"/>
          </a:fillRef>
          <a:effectRef idx="0">
            <a:schemeClr val="accent2"/>
          </a:effectRef>
          <a:fontRef idx="minor">
            <a:schemeClr val="tx1"/>
          </a:fontRef>
        </p:style>
      </p:cxnSp>
      <p:sp>
        <p:nvSpPr>
          <p:cNvPr id="8" name="Textfeld 7"/>
          <p:cNvSpPr txBox="1"/>
          <p:nvPr/>
        </p:nvSpPr>
        <p:spPr>
          <a:xfrm>
            <a:off x="1847528" y="4653137"/>
            <a:ext cx="2592288" cy="646331"/>
          </a:xfrm>
          <a:prstGeom prst="rect">
            <a:avLst/>
          </a:prstGeom>
          <a:solidFill>
            <a:srgbClr val="9C9E9F"/>
          </a:solidFill>
        </p:spPr>
        <p:txBody>
          <a:bodyPr wrap="square" rtlCol="0">
            <a:spAutoFit/>
          </a:bodyPr>
          <a:lstStyle/>
          <a:p>
            <a:r>
              <a:rPr lang="de-DE" b="1" dirty="0"/>
              <a:t>„high </a:t>
            </a:r>
            <a:r>
              <a:rPr lang="de-DE" b="1" dirty="0" err="1"/>
              <a:t>context</a:t>
            </a:r>
            <a:r>
              <a:rPr lang="de-DE" b="1" dirty="0"/>
              <a:t>“- Kulturen</a:t>
            </a:r>
          </a:p>
        </p:txBody>
      </p:sp>
      <p:sp>
        <p:nvSpPr>
          <p:cNvPr id="9" name="Textfeld 8"/>
          <p:cNvSpPr txBox="1"/>
          <p:nvPr/>
        </p:nvSpPr>
        <p:spPr>
          <a:xfrm>
            <a:off x="7824192" y="4639454"/>
            <a:ext cx="2592288" cy="646331"/>
          </a:xfrm>
          <a:prstGeom prst="rect">
            <a:avLst/>
          </a:prstGeom>
          <a:solidFill>
            <a:srgbClr val="9C9E9F"/>
          </a:solidFill>
        </p:spPr>
        <p:txBody>
          <a:bodyPr wrap="square" rtlCol="0">
            <a:spAutoFit/>
          </a:bodyPr>
          <a:lstStyle/>
          <a:p>
            <a:r>
              <a:rPr lang="de-DE" b="1" dirty="0"/>
              <a:t>„</a:t>
            </a:r>
            <a:r>
              <a:rPr lang="de-DE" b="1" dirty="0" err="1"/>
              <a:t>low</a:t>
            </a:r>
            <a:r>
              <a:rPr lang="de-DE" b="1" dirty="0"/>
              <a:t> </a:t>
            </a:r>
            <a:r>
              <a:rPr lang="de-DE" b="1" dirty="0" err="1"/>
              <a:t>context</a:t>
            </a:r>
            <a:r>
              <a:rPr lang="de-DE" b="1" dirty="0"/>
              <a:t>“- Kulturen</a:t>
            </a:r>
          </a:p>
        </p:txBody>
      </p:sp>
      <p:sp>
        <p:nvSpPr>
          <p:cNvPr id="10" name="Textfeld 9"/>
          <p:cNvSpPr txBox="1"/>
          <p:nvPr/>
        </p:nvSpPr>
        <p:spPr>
          <a:xfrm>
            <a:off x="1775520" y="2330269"/>
            <a:ext cx="864096" cy="369332"/>
          </a:xfrm>
          <a:prstGeom prst="rect">
            <a:avLst/>
          </a:prstGeom>
          <a:solidFill>
            <a:srgbClr val="D3D3D1"/>
          </a:solidFill>
          <a:ln w="19050">
            <a:noFill/>
          </a:ln>
        </p:spPr>
        <p:txBody>
          <a:bodyPr wrap="square" rtlCol="0">
            <a:spAutoFit/>
          </a:bodyPr>
          <a:lstStyle/>
          <a:p>
            <a:pPr algn="ctr"/>
            <a:r>
              <a:rPr lang="de-DE" b="1" dirty="0"/>
              <a:t>Japan</a:t>
            </a:r>
          </a:p>
        </p:txBody>
      </p:sp>
      <p:sp>
        <p:nvSpPr>
          <p:cNvPr id="11" name="Textfeld 10"/>
          <p:cNvSpPr txBox="1"/>
          <p:nvPr/>
        </p:nvSpPr>
        <p:spPr>
          <a:xfrm>
            <a:off x="1775520" y="3347673"/>
            <a:ext cx="1152128" cy="369332"/>
          </a:xfrm>
          <a:prstGeom prst="rect">
            <a:avLst/>
          </a:prstGeom>
          <a:solidFill>
            <a:srgbClr val="D3D3D1"/>
          </a:solidFill>
          <a:ln w="19050">
            <a:noFill/>
          </a:ln>
        </p:spPr>
        <p:txBody>
          <a:bodyPr wrap="square" rtlCol="0">
            <a:spAutoFit/>
          </a:bodyPr>
          <a:lstStyle/>
          <a:p>
            <a:pPr algn="ctr"/>
            <a:r>
              <a:rPr lang="de-DE" b="1" dirty="0"/>
              <a:t>Korea</a:t>
            </a:r>
          </a:p>
        </p:txBody>
      </p:sp>
      <p:sp>
        <p:nvSpPr>
          <p:cNvPr id="12" name="Textfeld 11"/>
          <p:cNvSpPr txBox="1"/>
          <p:nvPr/>
        </p:nvSpPr>
        <p:spPr>
          <a:xfrm>
            <a:off x="2994207" y="2978341"/>
            <a:ext cx="1008112" cy="369332"/>
          </a:xfrm>
          <a:prstGeom prst="rect">
            <a:avLst/>
          </a:prstGeom>
          <a:solidFill>
            <a:srgbClr val="D3D3D1"/>
          </a:solidFill>
          <a:ln w="19050">
            <a:noFill/>
          </a:ln>
        </p:spPr>
        <p:txBody>
          <a:bodyPr wrap="square" rtlCol="0">
            <a:spAutoFit/>
          </a:bodyPr>
          <a:lstStyle/>
          <a:p>
            <a:pPr algn="ctr"/>
            <a:r>
              <a:rPr lang="de-DE" b="1" dirty="0"/>
              <a:t>China</a:t>
            </a:r>
          </a:p>
        </p:txBody>
      </p:sp>
      <p:sp>
        <p:nvSpPr>
          <p:cNvPr id="13" name="Textfeld 12"/>
          <p:cNvSpPr txBox="1"/>
          <p:nvPr/>
        </p:nvSpPr>
        <p:spPr>
          <a:xfrm>
            <a:off x="4079437" y="2789928"/>
            <a:ext cx="1512168" cy="954107"/>
          </a:xfrm>
          <a:prstGeom prst="rect">
            <a:avLst/>
          </a:prstGeom>
          <a:solidFill>
            <a:srgbClr val="D3D3D1"/>
          </a:solidFill>
          <a:ln w="19050">
            <a:noFill/>
          </a:ln>
        </p:spPr>
        <p:txBody>
          <a:bodyPr wrap="square" rtlCol="0">
            <a:spAutoFit/>
          </a:bodyPr>
          <a:lstStyle/>
          <a:p>
            <a:r>
              <a:rPr lang="de-DE" sz="1400" b="1" dirty="0"/>
              <a:t>Ost-Asien</a:t>
            </a:r>
          </a:p>
          <a:p>
            <a:r>
              <a:rPr lang="de-DE" sz="1400" b="1" dirty="0"/>
              <a:t>Afrika</a:t>
            </a:r>
          </a:p>
          <a:p>
            <a:r>
              <a:rPr lang="de-DE" sz="1400" b="1" dirty="0"/>
              <a:t>Lateinamerika</a:t>
            </a:r>
          </a:p>
          <a:p>
            <a:r>
              <a:rPr lang="de-DE" sz="1400" b="1" dirty="0"/>
              <a:t>Arabien</a:t>
            </a:r>
          </a:p>
        </p:txBody>
      </p:sp>
      <p:sp>
        <p:nvSpPr>
          <p:cNvPr id="14" name="Textfeld 13"/>
          <p:cNvSpPr txBox="1"/>
          <p:nvPr/>
        </p:nvSpPr>
        <p:spPr>
          <a:xfrm>
            <a:off x="5663615" y="2810255"/>
            <a:ext cx="1368497" cy="369332"/>
          </a:xfrm>
          <a:prstGeom prst="rect">
            <a:avLst/>
          </a:prstGeom>
          <a:solidFill>
            <a:srgbClr val="D3D3D1"/>
          </a:solidFill>
          <a:ln w="19050">
            <a:noFill/>
          </a:ln>
        </p:spPr>
        <p:txBody>
          <a:bodyPr wrap="square" rtlCol="0">
            <a:spAutoFit/>
          </a:bodyPr>
          <a:lstStyle/>
          <a:p>
            <a:pPr algn="ctr"/>
            <a:r>
              <a:rPr lang="de-DE" b="1" dirty="0"/>
              <a:t>Osteuropa</a:t>
            </a:r>
          </a:p>
        </p:txBody>
      </p:sp>
      <p:sp>
        <p:nvSpPr>
          <p:cNvPr id="15" name="Textfeld 14"/>
          <p:cNvSpPr txBox="1"/>
          <p:nvPr/>
        </p:nvSpPr>
        <p:spPr>
          <a:xfrm>
            <a:off x="6888088" y="2090263"/>
            <a:ext cx="1152128" cy="369332"/>
          </a:xfrm>
          <a:prstGeom prst="rect">
            <a:avLst/>
          </a:prstGeom>
          <a:solidFill>
            <a:srgbClr val="D3D3D1"/>
          </a:solidFill>
          <a:ln w="19050">
            <a:noFill/>
          </a:ln>
        </p:spPr>
        <p:txBody>
          <a:bodyPr wrap="square" rtlCol="0">
            <a:spAutoFit/>
          </a:bodyPr>
          <a:lstStyle/>
          <a:p>
            <a:pPr algn="ctr"/>
            <a:r>
              <a:rPr lang="de-DE" b="1" dirty="0"/>
              <a:t>England</a:t>
            </a:r>
          </a:p>
        </p:txBody>
      </p:sp>
      <p:sp>
        <p:nvSpPr>
          <p:cNvPr id="16" name="Textfeld 15"/>
          <p:cNvSpPr txBox="1"/>
          <p:nvPr/>
        </p:nvSpPr>
        <p:spPr>
          <a:xfrm>
            <a:off x="6960110" y="3273495"/>
            <a:ext cx="1368138" cy="369332"/>
          </a:xfrm>
          <a:prstGeom prst="rect">
            <a:avLst/>
          </a:prstGeom>
          <a:solidFill>
            <a:srgbClr val="D3D3D1"/>
          </a:solidFill>
          <a:ln w="19050">
            <a:noFill/>
          </a:ln>
        </p:spPr>
        <p:txBody>
          <a:bodyPr wrap="square" rtlCol="0">
            <a:spAutoFit/>
          </a:bodyPr>
          <a:lstStyle/>
          <a:p>
            <a:r>
              <a:rPr lang="de-DE" b="1" dirty="0"/>
              <a:t>Frankreich</a:t>
            </a:r>
          </a:p>
        </p:txBody>
      </p:sp>
      <p:sp>
        <p:nvSpPr>
          <p:cNvPr id="17" name="Textfeld 16"/>
          <p:cNvSpPr txBox="1"/>
          <p:nvPr/>
        </p:nvSpPr>
        <p:spPr>
          <a:xfrm>
            <a:off x="8034680" y="2491532"/>
            <a:ext cx="1085656" cy="369332"/>
          </a:xfrm>
          <a:prstGeom prst="rect">
            <a:avLst/>
          </a:prstGeom>
          <a:solidFill>
            <a:srgbClr val="D3D3D1"/>
          </a:solidFill>
          <a:ln w="19050">
            <a:noFill/>
          </a:ln>
        </p:spPr>
        <p:txBody>
          <a:bodyPr wrap="square" rtlCol="0">
            <a:spAutoFit/>
          </a:bodyPr>
          <a:lstStyle/>
          <a:p>
            <a:pPr algn="ctr"/>
            <a:r>
              <a:rPr lang="de-DE" b="1" dirty="0"/>
              <a:t>Canada</a:t>
            </a:r>
          </a:p>
        </p:txBody>
      </p:sp>
      <p:sp>
        <p:nvSpPr>
          <p:cNvPr id="18" name="Textfeld 17"/>
          <p:cNvSpPr txBox="1"/>
          <p:nvPr/>
        </p:nvSpPr>
        <p:spPr>
          <a:xfrm>
            <a:off x="8976322" y="2978950"/>
            <a:ext cx="1393990" cy="954107"/>
          </a:xfrm>
          <a:prstGeom prst="rect">
            <a:avLst/>
          </a:prstGeom>
          <a:solidFill>
            <a:srgbClr val="D3D3D1"/>
          </a:solidFill>
          <a:ln w="19050">
            <a:noFill/>
          </a:ln>
        </p:spPr>
        <p:txBody>
          <a:bodyPr wrap="square" rtlCol="0">
            <a:spAutoFit/>
          </a:bodyPr>
          <a:lstStyle/>
          <a:p>
            <a:r>
              <a:rPr lang="de-DE" sz="1400" b="1" dirty="0"/>
              <a:t>Nordeuropa/</a:t>
            </a:r>
          </a:p>
          <a:p>
            <a:r>
              <a:rPr lang="de-DE" sz="1400" b="1" dirty="0"/>
              <a:t>Skandinavien</a:t>
            </a:r>
          </a:p>
          <a:p>
            <a:r>
              <a:rPr lang="de-DE" sz="1400" b="1" dirty="0"/>
              <a:t>Deutschland</a:t>
            </a:r>
          </a:p>
          <a:p>
            <a:r>
              <a:rPr lang="de-DE" sz="1400" b="1" dirty="0"/>
              <a:t>USA</a:t>
            </a: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895" y="1672956"/>
            <a:ext cx="76808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392" y="2771610"/>
            <a:ext cx="745498" cy="49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9298" y="2367418"/>
            <a:ext cx="784840" cy="52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550" y="2246884"/>
            <a:ext cx="629801" cy="41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7412" y="1562517"/>
            <a:ext cx="868039" cy="59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2463" y="2181941"/>
            <a:ext cx="727967" cy="48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5191" y="1804715"/>
            <a:ext cx="698772" cy="3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6023992" y="2253152"/>
            <a:ext cx="683032" cy="45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7852" y="1527316"/>
            <a:ext cx="766042" cy="51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72338" y="2708920"/>
            <a:ext cx="729313" cy="48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58104" y="1889084"/>
            <a:ext cx="718219" cy="47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05215" y="2547470"/>
            <a:ext cx="588367" cy="35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13350" y="2047929"/>
            <a:ext cx="588771" cy="39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iennummernplatzhalter 1"/>
          <p:cNvSpPr>
            <a:spLocks noGrp="1"/>
          </p:cNvSpPr>
          <p:nvPr>
            <p:ph type="sldNum" sz="quarter" idx="4"/>
          </p:nvPr>
        </p:nvSpPr>
        <p:spPr/>
        <p:txBody>
          <a:bodyPr/>
          <a:lstStyle/>
          <a:p>
            <a:fld id="{D913B18B-D139-4864-AE91-16ECF2125E47}" type="slidenum">
              <a:rPr lang="de-DE" smtClean="0"/>
              <a:pPr/>
              <a:t>67</a:t>
            </a:fld>
            <a:endParaRPr lang="de-DE" dirty="0"/>
          </a:p>
        </p:txBody>
      </p:sp>
    </p:spTree>
    <p:extLst>
      <p:ext uri="{BB962C8B-B14F-4D97-AF65-F5344CB8AC3E}">
        <p14:creationId xmlns:p14="http://schemas.microsoft.com/office/powerpoint/2010/main" val="8102391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Übung: </a:t>
            </a:r>
            <a:r>
              <a:rPr lang="de-DE" dirty="0" err="1" smtClean="0"/>
              <a:t>Diversity</a:t>
            </a:r>
            <a:r>
              <a:rPr lang="de-DE" dirty="0" smtClean="0"/>
              <a:t> Management</a:t>
            </a:r>
            <a:endParaRPr lang="de-DE" dirty="0"/>
          </a:p>
        </p:txBody>
      </p:sp>
      <p:sp>
        <p:nvSpPr>
          <p:cNvPr id="4" name="Titel 3"/>
          <p:cNvSpPr>
            <a:spLocks noGrp="1"/>
          </p:cNvSpPr>
          <p:nvPr>
            <p:ph type="title"/>
          </p:nvPr>
        </p:nvSpPr>
        <p:spPr>
          <a:xfrm>
            <a:off x="143339" y="200014"/>
            <a:ext cx="8572108" cy="360040"/>
          </a:xfrm>
        </p:spPr>
        <p:txBody>
          <a:bodyPr/>
          <a:lstStyle/>
          <a:p>
            <a:r>
              <a:rPr lang="de-DE" kern="0" dirty="0"/>
              <a:t>DIVERSITY DIMENSION: </a:t>
            </a:r>
            <a:r>
              <a:rPr lang="de-DE" kern="0" dirty="0" smtClean="0"/>
              <a:t>ETHNIE</a:t>
            </a:r>
            <a:endParaRPr lang="de-DE" dirty="0"/>
          </a:p>
        </p:txBody>
      </p:sp>
      <p:sp>
        <p:nvSpPr>
          <p:cNvPr id="11" name="Abgerundetes Rechteck 10"/>
          <p:cNvSpPr/>
          <p:nvPr/>
        </p:nvSpPr>
        <p:spPr>
          <a:xfrm>
            <a:off x="335360" y="1556791"/>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4D4D4D"/>
                </a:solidFill>
              </a:rPr>
              <a:t>► Aufgabe ◄</a:t>
            </a:r>
          </a:p>
        </p:txBody>
      </p:sp>
      <p:sp>
        <p:nvSpPr>
          <p:cNvPr id="2" name="Foliennummernplatzhalter 1"/>
          <p:cNvSpPr>
            <a:spLocks noGrp="1"/>
          </p:cNvSpPr>
          <p:nvPr>
            <p:ph type="sldNum" sz="quarter" idx="4"/>
          </p:nvPr>
        </p:nvSpPr>
        <p:spPr/>
        <p:txBody>
          <a:bodyPr/>
          <a:lstStyle/>
          <a:p>
            <a:fld id="{D913B18B-D139-4864-AE91-16ECF2125E47}" type="slidenum">
              <a:rPr lang="de-DE" smtClean="0"/>
              <a:pPr/>
              <a:t>68</a:t>
            </a:fld>
            <a:endParaRPr lang="de-DE" dirty="0"/>
          </a:p>
        </p:txBody>
      </p:sp>
      <p:sp>
        <p:nvSpPr>
          <p:cNvPr id="9" name="Inhaltsplatzhalter 1"/>
          <p:cNvSpPr>
            <a:spLocks noGrp="1"/>
          </p:cNvSpPr>
          <p:nvPr>
            <p:ph idx="1"/>
          </p:nvPr>
        </p:nvSpPr>
        <p:spPr>
          <a:xfrm>
            <a:off x="1057948" y="2708920"/>
            <a:ext cx="6694236" cy="1842186"/>
          </a:xfrm>
        </p:spPr>
        <p:txBody>
          <a:bodyPr>
            <a:noAutofit/>
          </a:bodyPr>
          <a:lstStyle/>
          <a:p>
            <a:pPr marL="0" indent="0">
              <a:lnSpc>
                <a:spcPct val="150000"/>
              </a:lnSpc>
              <a:spcBef>
                <a:spcPts val="0"/>
              </a:spcBef>
              <a:spcAft>
                <a:spcPts val="600"/>
              </a:spcAft>
              <a:buClr>
                <a:srgbClr val="97C01E"/>
              </a:buClr>
              <a:buNone/>
              <a:defRPr/>
            </a:pPr>
            <a:r>
              <a:rPr lang="de-DE" b="1" dirty="0" smtClean="0">
                <a:solidFill>
                  <a:schemeClr val="tx1"/>
                </a:solidFill>
              </a:rPr>
              <a:t>Aufgabe</a:t>
            </a:r>
            <a:r>
              <a:rPr lang="de-DE" dirty="0" smtClean="0">
                <a:solidFill>
                  <a:schemeClr val="tx1"/>
                </a:solidFill>
              </a:rPr>
              <a:t>:</a:t>
            </a:r>
            <a:endParaRPr lang="de-DE" dirty="0">
              <a:solidFill>
                <a:schemeClr val="tx1"/>
              </a:solidFill>
            </a:endParaRPr>
          </a:p>
          <a:p>
            <a:pPr>
              <a:lnSpc>
                <a:spcPct val="150000"/>
              </a:lnSpc>
              <a:spcBef>
                <a:spcPts val="0"/>
              </a:spcBef>
              <a:buClr>
                <a:srgbClr val="97C01E"/>
              </a:buClr>
              <a:buSzPct val="150000"/>
              <a:buBlip>
                <a:blip r:embed="rId3"/>
              </a:buBlip>
              <a:defRPr/>
            </a:pPr>
            <a:r>
              <a:rPr lang="de-DE" dirty="0" smtClean="0">
                <a:solidFill>
                  <a:schemeClr val="tx1"/>
                </a:solidFill>
              </a:rPr>
              <a:t>Überlegen Sie im Team, wie Sie mit den vorgestellten Herausforderungen umgehen.</a:t>
            </a:r>
          </a:p>
          <a:p>
            <a:pPr>
              <a:lnSpc>
                <a:spcPct val="150000"/>
              </a:lnSpc>
              <a:spcBef>
                <a:spcPts val="0"/>
              </a:spcBef>
              <a:buClr>
                <a:srgbClr val="97C01E"/>
              </a:buClr>
              <a:buSzPct val="150000"/>
              <a:buBlip>
                <a:blip r:embed="rId3"/>
              </a:buBlip>
              <a:defRPr/>
            </a:pPr>
            <a:r>
              <a:rPr lang="de-DE" dirty="0">
                <a:solidFill>
                  <a:schemeClr val="tx1"/>
                </a:solidFill>
              </a:rPr>
              <a:t>Es gibt keine richtigen oder falschen Antworten. </a:t>
            </a:r>
          </a:p>
        </p:txBody>
      </p:sp>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36613" t="26901" r="38188" b="23750"/>
          <a:stretch/>
        </p:blipFill>
        <p:spPr>
          <a:xfrm>
            <a:off x="7563319" y="2067638"/>
            <a:ext cx="2304256" cy="3384376"/>
          </a:xfrm>
          <a:prstGeom prst="rect">
            <a:avLst/>
          </a:prstGeom>
        </p:spPr>
      </p:pic>
    </p:spTree>
    <p:extLst>
      <p:ext uri="{BB962C8B-B14F-4D97-AF65-F5344CB8AC3E}">
        <p14:creationId xmlns:p14="http://schemas.microsoft.com/office/powerpoint/2010/main" val="3438509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t>INHALT &amp; ABLAUF</a:t>
            </a:r>
            <a:endParaRPr lang="de-DE" dirty="0"/>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t>Einleitung</a:t>
            </a:r>
            <a:endParaRPr lang="de-DE" sz="2000" dirty="0"/>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t>Dimensionenvielfalt</a:t>
            </a:r>
            <a:endParaRPr lang="de-DE" sz="2000" dirty="0"/>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t>Dimension Gender</a:t>
            </a:r>
            <a:endParaRPr lang="de-DE" sz="2000" dirty="0"/>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t>Dimension Ethnie</a:t>
            </a:r>
            <a:endParaRPr lang="de-DE" sz="2000" dirty="0"/>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t>Dimension Alter</a:t>
            </a:r>
            <a:endParaRPr lang="de-DE" sz="2000" dirty="0"/>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t>w</a:t>
            </a:r>
            <a:r>
              <a:rPr lang="de-DE" sz="2000" dirty="0" smtClean="0"/>
              <a:t>irtschaftliche Relevanz</a:t>
            </a:r>
            <a:endParaRPr lang="de-DE" sz="2000" dirty="0"/>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t>Abschluss</a:t>
            </a:r>
            <a:endParaRPr lang="de-DE" sz="2000" dirty="0"/>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t>Dimension Behinderung</a:t>
            </a:r>
            <a:endParaRPr lang="de-DE" sz="2000" dirty="0"/>
          </a:p>
        </p:txBody>
      </p:sp>
      <p:sp>
        <p:nvSpPr>
          <p:cNvPr id="86" name="Ellipse 4"/>
          <p:cNvSpPr/>
          <p:nvPr/>
        </p:nvSpPr>
        <p:spPr>
          <a:xfrm>
            <a:off x="9834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983432"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94020" y="392035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6600056"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3755920" y="155679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1580789"/>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65642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69</a:t>
            </a:fld>
            <a:endParaRPr lang="de-DE" dirty="0"/>
          </a:p>
        </p:txBody>
      </p:sp>
    </p:spTree>
    <p:extLst>
      <p:ext uri="{BB962C8B-B14F-4D97-AF65-F5344CB8AC3E}">
        <p14:creationId xmlns:p14="http://schemas.microsoft.com/office/powerpoint/2010/main" val="406039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9" y="1367802"/>
            <a:ext cx="11905323" cy="477022"/>
          </a:xfrm>
        </p:spPr>
        <p:txBody>
          <a:bodyPr>
            <a:normAutofit/>
          </a:bodyPr>
          <a:lstStyle/>
          <a:p>
            <a:pPr marL="0" indent="0" algn="ctr">
              <a:buNone/>
            </a:pPr>
            <a:r>
              <a:rPr lang="de-DE" dirty="0">
                <a:solidFill>
                  <a:srgbClr val="4D4D4D"/>
                </a:solidFill>
              </a:rPr>
              <a:t>Pünktlichkeit • gegenseitig ausreden lassen • Offenheit </a:t>
            </a:r>
            <a:r>
              <a:rPr lang="de-DE" dirty="0" smtClean="0">
                <a:solidFill>
                  <a:srgbClr val="4D4D4D"/>
                </a:solidFill>
              </a:rPr>
              <a:t>• </a:t>
            </a:r>
            <a:r>
              <a:rPr lang="de-DE" dirty="0">
                <a:solidFill>
                  <a:srgbClr val="4D4D4D"/>
                </a:solidFill>
              </a:rPr>
              <a:t>Telefon &amp; Notebook nur in den Pausen</a:t>
            </a:r>
          </a:p>
          <a:p>
            <a:pPr marL="0" indent="0" algn="ctr">
              <a:buNone/>
            </a:pPr>
            <a:endParaRPr lang="de-DE" sz="1600" dirty="0">
              <a:solidFill>
                <a:srgbClr val="4D4D4D"/>
              </a:solidFill>
            </a:endParaRPr>
          </a:p>
        </p:txBody>
      </p:sp>
      <p:sp>
        <p:nvSpPr>
          <p:cNvPr id="16"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Workshop- und Feedbackregeln</a:t>
            </a:r>
            <a:endParaRPr lang="de-DE" dirty="0">
              <a:solidFill>
                <a:schemeClr val="accent1"/>
              </a:solidFill>
            </a:endParaRPr>
          </a:p>
        </p:txBody>
      </p:sp>
      <p:sp>
        <p:nvSpPr>
          <p:cNvPr id="17"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EINLEITUNG ZUM WORKSHOP</a:t>
            </a:r>
            <a:endParaRPr lang="de-DE" dirty="0">
              <a:solidFill>
                <a:srgbClr val="4D4D4D"/>
              </a:solidFill>
            </a:endParaRPr>
          </a:p>
        </p:txBody>
      </p:sp>
      <p:pic>
        <p:nvPicPr>
          <p:cNvPr id="18" name="Grafik 17"/>
          <p:cNvPicPr>
            <a:picLocks noChangeAspect="1"/>
          </p:cNvPicPr>
          <p:nvPr/>
        </p:nvPicPr>
        <p:blipFill rotWithShape="1">
          <a:blip r:embed="rId3"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9"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cxnSp>
        <p:nvCxnSpPr>
          <p:cNvPr id="13" name="Gerader Verbinder 12"/>
          <p:cNvCxnSpPr/>
          <p:nvPr/>
        </p:nvCxnSpPr>
        <p:spPr>
          <a:xfrm>
            <a:off x="2847445" y="3212976"/>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2847445" y="2561667"/>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39432" t="34250" r="36224" b="36350"/>
          <a:stretch/>
        </p:blipFill>
        <p:spPr>
          <a:xfrm>
            <a:off x="767408" y="1933866"/>
            <a:ext cx="1944215" cy="1760909"/>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29405" t="29000" r="35841" b="35300"/>
          <a:stretch/>
        </p:blipFill>
        <p:spPr>
          <a:xfrm>
            <a:off x="6204012" y="2025622"/>
            <a:ext cx="1944216" cy="1497782"/>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val="0"/>
              </a:ext>
            </a:extLst>
          </a:blip>
          <a:srcRect l="44404" t="12201" r="23143" b="32150"/>
          <a:stretch/>
        </p:blipFill>
        <p:spPr>
          <a:xfrm>
            <a:off x="6204012" y="3861048"/>
            <a:ext cx="1944216" cy="2500416"/>
          </a:xfrm>
          <a:prstGeom prst="rect">
            <a:avLst/>
          </a:prstGeom>
        </p:spPr>
      </p:pic>
      <p:pic>
        <p:nvPicPr>
          <p:cNvPr id="10" name="Grafik 9"/>
          <p:cNvPicPr>
            <a:picLocks noChangeAspect="1"/>
          </p:cNvPicPr>
          <p:nvPr/>
        </p:nvPicPr>
        <p:blipFill rotWithShape="1">
          <a:blip r:embed="rId7" cstate="print">
            <a:extLst>
              <a:ext uri="{28A0092B-C50C-407E-A947-70E740481C1C}">
                <a14:useLocalDpi xmlns:a14="http://schemas.microsoft.com/office/drawing/2010/main" val="0"/>
              </a:ext>
            </a:extLst>
          </a:blip>
          <a:srcRect l="35825" t="25850" r="37055" b="23750"/>
          <a:stretch/>
        </p:blipFill>
        <p:spPr>
          <a:xfrm>
            <a:off x="767515" y="3717032"/>
            <a:ext cx="1944000" cy="2709526"/>
          </a:xfrm>
          <a:prstGeom prst="rect">
            <a:avLst/>
          </a:prstGeom>
        </p:spPr>
      </p:pic>
      <p:cxnSp>
        <p:nvCxnSpPr>
          <p:cNvPr id="34" name="Gerader Verbinder 33"/>
          <p:cNvCxnSpPr/>
          <p:nvPr/>
        </p:nvCxnSpPr>
        <p:spPr>
          <a:xfrm>
            <a:off x="8292420" y="2561667"/>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8292420" y="320650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8292420" y="5430758"/>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8292420" y="479715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2847445" y="5445224"/>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2847445" y="479715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2745130" y="2685181"/>
            <a:ext cx="3372631" cy="400110"/>
          </a:xfrm>
          <a:prstGeom prst="rect">
            <a:avLst/>
          </a:prstGeom>
          <a:noFill/>
        </p:spPr>
        <p:txBody>
          <a:bodyPr wrap="square" rtlCol="0">
            <a:spAutoFit/>
          </a:bodyPr>
          <a:lstStyle/>
          <a:p>
            <a:pPr algn="ctr"/>
            <a:r>
              <a:rPr lang="de-DE" sz="2000" dirty="0">
                <a:solidFill>
                  <a:srgbClr val="4D4D4D"/>
                </a:solidFill>
              </a:rPr>
              <a:t>mit dem Positiven beginnen</a:t>
            </a:r>
          </a:p>
        </p:txBody>
      </p:sp>
      <p:sp>
        <p:nvSpPr>
          <p:cNvPr id="27" name="Textfeld 26"/>
          <p:cNvSpPr txBox="1"/>
          <p:nvPr/>
        </p:nvSpPr>
        <p:spPr>
          <a:xfrm>
            <a:off x="2901275" y="4922675"/>
            <a:ext cx="3060340" cy="400110"/>
          </a:xfrm>
          <a:prstGeom prst="rect">
            <a:avLst/>
          </a:prstGeom>
          <a:noFill/>
        </p:spPr>
        <p:txBody>
          <a:bodyPr wrap="square" rtlCol="0">
            <a:spAutoFit/>
          </a:bodyPr>
          <a:lstStyle/>
          <a:p>
            <a:pPr algn="ctr"/>
            <a:r>
              <a:rPr lang="de-DE" sz="2000" dirty="0">
                <a:solidFill>
                  <a:srgbClr val="4D4D4D"/>
                </a:solidFill>
              </a:rPr>
              <a:t>k</a:t>
            </a:r>
            <a:r>
              <a:rPr lang="de-DE" sz="2000" dirty="0" smtClean="0">
                <a:solidFill>
                  <a:srgbClr val="4D4D4D"/>
                </a:solidFill>
              </a:rPr>
              <a:t>onstruktiv bleiben</a:t>
            </a:r>
            <a:endParaRPr lang="de-DE" sz="2000" dirty="0">
              <a:solidFill>
                <a:srgbClr val="4D4D4D"/>
              </a:solidFill>
            </a:endParaRPr>
          </a:p>
        </p:txBody>
      </p:sp>
      <p:sp>
        <p:nvSpPr>
          <p:cNvPr id="28" name="Textfeld 27"/>
          <p:cNvSpPr txBox="1"/>
          <p:nvPr/>
        </p:nvSpPr>
        <p:spPr>
          <a:xfrm>
            <a:off x="8346250" y="2688173"/>
            <a:ext cx="3060340" cy="400110"/>
          </a:xfrm>
          <a:prstGeom prst="rect">
            <a:avLst/>
          </a:prstGeom>
          <a:noFill/>
        </p:spPr>
        <p:txBody>
          <a:bodyPr wrap="square" rtlCol="0">
            <a:spAutoFit/>
          </a:bodyPr>
          <a:lstStyle/>
          <a:p>
            <a:pPr algn="ctr"/>
            <a:r>
              <a:rPr lang="de-DE" sz="2000" dirty="0" smtClean="0">
                <a:solidFill>
                  <a:srgbClr val="4D4D4D"/>
                </a:solidFill>
              </a:rPr>
              <a:t>„ich</a:t>
            </a:r>
            <a:r>
              <a:rPr lang="de-DE" sz="2000" dirty="0">
                <a:solidFill>
                  <a:srgbClr val="4D4D4D"/>
                </a:solidFill>
              </a:rPr>
              <a:t>“ statt „man“ nutzen</a:t>
            </a:r>
          </a:p>
        </p:txBody>
      </p:sp>
      <p:sp>
        <p:nvSpPr>
          <p:cNvPr id="32" name="Textfeld 31"/>
          <p:cNvSpPr txBox="1"/>
          <p:nvPr/>
        </p:nvSpPr>
        <p:spPr>
          <a:xfrm>
            <a:off x="8346250" y="4922675"/>
            <a:ext cx="3060340" cy="400110"/>
          </a:xfrm>
          <a:prstGeom prst="rect">
            <a:avLst/>
          </a:prstGeom>
          <a:noFill/>
        </p:spPr>
        <p:txBody>
          <a:bodyPr wrap="square" rtlCol="0">
            <a:spAutoFit/>
          </a:bodyPr>
          <a:lstStyle/>
          <a:p>
            <a:pPr algn="ctr"/>
            <a:r>
              <a:rPr lang="de-DE" sz="2000" dirty="0">
                <a:solidFill>
                  <a:srgbClr val="4D4D4D"/>
                </a:solidFill>
              </a:rPr>
              <a:t>Feedback sacken lassen</a:t>
            </a:r>
          </a:p>
        </p:txBody>
      </p:sp>
      <p:sp>
        <p:nvSpPr>
          <p:cNvPr id="4" name="Foliennummernplatzhalter 3"/>
          <p:cNvSpPr>
            <a:spLocks noGrp="1"/>
          </p:cNvSpPr>
          <p:nvPr>
            <p:ph type="sldNum" sz="quarter" idx="4"/>
          </p:nvPr>
        </p:nvSpPr>
        <p:spPr/>
        <p:txBody>
          <a:bodyPr/>
          <a:lstStyle/>
          <a:p>
            <a:fld id="{D913B18B-D139-4864-AE91-16ECF2125E47}" type="slidenum">
              <a:rPr lang="de-DE" smtClean="0"/>
              <a:pPr/>
              <a:t>7</a:t>
            </a:fld>
            <a:endParaRPr lang="de-DE" dirty="0"/>
          </a:p>
        </p:txBody>
      </p:sp>
    </p:spTree>
    <p:extLst>
      <p:ext uri="{BB962C8B-B14F-4D97-AF65-F5344CB8AC3E}">
        <p14:creationId xmlns:p14="http://schemas.microsoft.com/office/powerpoint/2010/main" val="251461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err="1"/>
              <a:t>What</a:t>
            </a:r>
            <a:r>
              <a:rPr lang="de-DE" dirty="0"/>
              <a:t> </a:t>
            </a:r>
            <a:r>
              <a:rPr lang="de-DE" dirty="0" err="1"/>
              <a:t>is</a:t>
            </a:r>
            <a:r>
              <a:rPr lang="de-DE" dirty="0"/>
              <a:t> </a:t>
            </a:r>
            <a:r>
              <a:rPr lang="de-DE" dirty="0" err="1"/>
              <a:t>accessibility</a:t>
            </a:r>
            <a:r>
              <a:rPr lang="de-DE" dirty="0"/>
              <a:t>?</a:t>
            </a:r>
          </a:p>
        </p:txBody>
      </p:sp>
      <p:sp>
        <p:nvSpPr>
          <p:cNvPr id="4" name="Titel 3"/>
          <p:cNvSpPr>
            <a:spLocks noGrp="1"/>
          </p:cNvSpPr>
          <p:nvPr>
            <p:ph type="title"/>
          </p:nvPr>
        </p:nvSpPr>
        <p:spPr>
          <a:xfrm>
            <a:off x="143339" y="200014"/>
            <a:ext cx="8572108" cy="360040"/>
          </a:xfrm>
        </p:spPr>
        <p:txBody>
          <a:bodyPr/>
          <a:lstStyle/>
          <a:p>
            <a:r>
              <a:rPr lang="de-DE" dirty="0"/>
              <a:t>DIVERSITY DIMENSION: PHYSISCHE FÄHIGKEITEN</a:t>
            </a:r>
          </a:p>
        </p:txBody>
      </p:sp>
      <p:pic>
        <p:nvPicPr>
          <p:cNvPr id="7"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3632" y="1819985"/>
            <a:ext cx="6840760" cy="3863195"/>
          </a:xfrm>
        </p:spPr>
      </p:pic>
      <p:sp>
        <p:nvSpPr>
          <p:cNvPr id="2" name="Foliennummernplatzhalter 1"/>
          <p:cNvSpPr>
            <a:spLocks noGrp="1"/>
          </p:cNvSpPr>
          <p:nvPr>
            <p:ph type="sldNum" sz="quarter" idx="4"/>
          </p:nvPr>
        </p:nvSpPr>
        <p:spPr/>
        <p:txBody>
          <a:bodyPr/>
          <a:lstStyle/>
          <a:p>
            <a:fld id="{D913B18B-D139-4864-AE91-16ECF2125E47}" type="slidenum">
              <a:rPr lang="de-DE" smtClean="0"/>
              <a:pPr/>
              <a:t>70</a:t>
            </a:fld>
            <a:endParaRPr lang="de-DE" dirty="0"/>
          </a:p>
        </p:txBody>
      </p:sp>
    </p:spTree>
    <p:extLst>
      <p:ext uri="{BB962C8B-B14F-4D97-AF65-F5344CB8AC3E}">
        <p14:creationId xmlns:p14="http://schemas.microsoft.com/office/powerpoint/2010/main" val="22629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24800" t="32151" r="29526" b="20600"/>
          <a:stretch/>
        </p:blipFill>
        <p:spPr>
          <a:xfrm>
            <a:off x="407368" y="2049917"/>
            <a:ext cx="3726501" cy="2891251"/>
          </a:xfrm>
          <a:prstGeom prst="rect">
            <a:avLst/>
          </a:prstGeom>
        </p:spPr>
      </p:pic>
      <p:sp>
        <p:nvSpPr>
          <p:cNvPr id="2" name="Inhaltsplatzhalter 1"/>
          <p:cNvSpPr>
            <a:spLocks noGrp="1"/>
          </p:cNvSpPr>
          <p:nvPr>
            <p:ph idx="1"/>
          </p:nvPr>
        </p:nvSpPr>
        <p:spPr>
          <a:xfrm>
            <a:off x="4151784" y="1822963"/>
            <a:ext cx="7460998" cy="3694269"/>
          </a:xfrm>
        </p:spPr>
        <p:txBody>
          <a:bodyPr/>
          <a:lstStyle/>
          <a:p>
            <a:pPr marL="0" indent="0">
              <a:spcAft>
                <a:spcPts val="1200"/>
              </a:spcAft>
              <a:buClr>
                <a:srgbClr val="97C01E"/>
              </a:buClr>
              <a:buNone/>
            </a:pPr>
            <a:r>
              <a:rPr lang="de-DE" dirty="0" smtClean="0">
                <a:solidFill>
                  <a:schemeClr val="tx1"/>
                </a:solidFill>
              </a:rPr>
              <a:t>Es </a:t>
            </a:r>
            <a:r>
              <a:rPr lang="de-DE" dirty="0">
                <a:solidFill>
                  <a:schemeClr val="tx1"/>
                </a:solidFill>
              </a:rPr>
              <a:t>sind mehr Menschen in irgendeiner Weise körperlich beeinträchtigt als man denkt z.B.:</a:t>
            </a:r>
          </a:p>
          <a:p>
            <a:pPr lvl="1">
              <a:buClr>
                <a:srgbClr val="97C01E"/>
              </a:buClr>
              <a:buSzPct val="150000"/>
              <a:buBlip>
                <a:blip r:embed="rId4"/>
              </a:buBlip>
            </a:pPr>
            <a:r>
              <a:rPr lang="de-DE" sz="1800" dirty="0" smtClean="0">
                <a:solidFill>
                  <a:schemeClr val="tx1"/>
                </a:solidFill>
              </a:rPr>
              <a:t>Rot-Grün Sehschwäche</a:t>
            </a:r>
            <a:endParaRPr lang="de-DE" sz="1800" dirty="0">
              <a:solidFill>
                <a:schemeClr val="tx1"/>
              </a:solidFill>
            </a:endParaRPr>
          </a:p>
          <a:p>
            <a:pPr lvl="1">
              <a:buClr>
                <a:srgbClr val="97C01E"/>
              </a:buClr>
              <a:buSzPct val="150000"/>
              <a:buBlip>
                <a:blip r:embed="rId4"/>
              </a:buBlip>
            </a:pPr>
            <a:r>
              <a:rPr lang="de-DE" sz="1800" dirty="0">
                <a:solidFill>
                  <a:schemeClr val="tx1"/>
                </a:solidFill>
              </a:rPr>
              <a:t>Farbenblindheit</a:t>
            </a:r>
          </a:p>
          <a:p>
            <a:pPr lvl="1">
              <a:buClr>
                <a:srgbClr val="97C01E"/>
              </a:buClr>
              <a:buSzPct val="150000"/>
              <a:buBlip>
                <a:blip r:embed="rId4"/>
              </a:buBlip>
            </a:pPr>
            <a:r>
              <a:rPr lang="de-DE" sz="1800" dirty="0">
                <a:solidFill>
                  <a:schemeClr val="tx1"/>
                </a:solidFill>
              </a:rPr>
              <a:t>Starke Kurzsichtigkeit</a:t>
            </a:r>
          </a:p>
          <a:p>
            <a:pPr lvl="1">
              <a:buClr>
                <a:srgbClr val="97C01E"/>
              </a:buClr>
              <a:buSzPct val="150000"/>
              <a:buBlip>
                <a:blip r:embed="rId4"/>
              </a:buBlip>
            </a:pPr>
            <a:r>
              <a:rPr lang="de-DE" sz="1800" dirty="0">
                <a:solidFill>
                  <a:schemeClr val="tx1"/>
                </a:solidFill>
              </a:rPr>
              <a:t>Schwerhörigkeit</a:t>
            </a:r>
          </a:p>
          <a:p>
            <a:pPr lvl="1">
              <a:buClr>
                <a:srgbClr val="97C01E"/>
              </a:buClr>
              <a:buSzPct val="150000"/>
              <a:buBlip>
                <a:blip r:embed="rId4"/>
              </a:buBlip>
            </a:pPr>
            <a:r>
              <a:rPr lang="de-DE" sz="1800" dirty="0">
                <a:solidFill>
                  <a:schemeClr val="tx1"/>
                </a:solidFill>
              </a:rPr>
              <a:t>Sprachfehler (Stottern etc.)</a:t>
            </a:r>
          </a:p>
          <a:p>
            <a:endParaRPr lang="de-DE" dirty="0">
              <a:solidFill>
                <a:schemeClr val="tx1"/>
              </a:solidFill>
            </a:endParaRPr>
          </a:p>
          <a:p>
            <a:pPr>
              <a:buClr>
                <a:srgbClr val="97C01E"/>
              </a:buClr>
              <a:buSzPct val="200000"/>
              <a:buBlip>
                <a:blip r:embed="rId5"/>
              </a:buBlip>
            </a:pPr>
            <a:r>
              <a:rPr lang="de-DE" dirty="0" smtClean="0">
                <a:solidFill>
                  <a:schemeClr val="tx1"/>
                </a:solidFill>
              </a:rPr>
              <a:t>  Hieraus </a:t>
            </a:r>
            <a:r>
              <a:rPr lang="de-DE" dirty="0">
                <a:solidFill>
                  <a:schemeClr val="tx1"/>
                </a:solidFill>
              </a:rPr>
              <a:t>resultierende Probleme können leicht umgangen werden</a:t>
            </a:r>
          </a:p>
        </p:txBody>
      </p:sp>
      <p:sp>
        <p:nvSpPr>
          <p:cNvPr id="3" name="Textplatzhalter 2"/>
          <p:cNvSpPr>
            <a:spLocks noGrp="1"/>
          </p:cNvSpPr>
          <p:nvPr>
            <p:ph type="body" sz="quarter" idx="10"/>
          </p:nvPr>
        </p:nvSpPr>
        <p:spPr/>
        <p:txBody>
          <a:bodyPr/>
          <a:lstStyle/>
          <a:p>
            <a:r>
              <a:rPr lang="de-DE" dirty="0"/>
              <a:t>Unscheinbare körperliche Beeinträchtigungen</a:t>
            </a:r>
          </a:p>
        </p:txBody>
      </p:sp>
      <p:sp>
        <p:nvSpPr>
          <p:cNvPr id="4" name="Titel 3"/>
          <p:cNvSpPr>
            <a:spLocks noGrp="1"/>
          </p:cNvSpPr>
          <p:nvPr>
            <p:ph type="title"/>
          </p:nvPr>
        </p:nvSpPr>
        <p:spPr>
          <a:xfrm>
            <a:off x="143339" y="200014"/>
            <a:ext cx="8572108" cy="360040"/>
          </a:xfrm>
        </p:spPr>
        <p:txBody>
          <a:bodyPr/>
          <a:lstStyle/>
          <a:p>
            <a:r>
              <a:rPr lang="de-DE" dirty="0"/>
              <a:t>DIVERSITY DIMENSION: PHYSISCHE FÄHIGKEITEN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71</a:t>
            </a:fld>
            <a:endParaRPr lang="de-DE" dirty="0"/>
          </a:p>
        </p:txBody>
      </p:sp>
    </p:spTree>
    <p:extLst>
      <p:ext uri="{BB962C8B-B14F-4D97-AF65-F5344CB8AC3E}">
        <p14:creationId xmlns:p14="http://schemas.microsoft.com/office/powerpoint/2010/main" val="6980775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379" y="1772816"/>
            <a:ext cx="11209245" cy="4824536"/>
          </a:xfrm>
        </p:spPr>
        <p:txBody>
          <a:bodyPr>
            <a:normAutofit/>
          </a:bodyPr>
          <a:lstStyle/>
          <a:p>
            <a:pPr>
              <a:buSzPct val="150000"/>
              <a:buBlip>
                <a:blip r:embed="rId3"/>
              </a:buBlip>
            </a:pPr>
            <a:r>
              <a:rPr lang="de-DE" dirty="0" smtClean="0"/>
              <a:t>Jeder 9. Mensch in Deutschland hat eine Behinderung, </a:t>
            </a:r>
          </a:p>
          <a:p>
            <a:pPr marL="360000" indent="0">
              <a:buSzPct val="150000"/>
              <a:buNone/>
            </a:pPr>
            <a:r>
              <a:rPr lang="de-DE" dirty="0" smtClean="0"/>
              <a:t>jeder 11. eine Schwerbehinderung</a:t>
            </a:r>
            <a:r>
              <a:rPr lang="de-DE" dirty="0"/>
              <a:t>. </a:t>
            </a:r>
            <a:endParaRPr lang="de-DE" dirty="0" smtClean="0"/>
          </a:p>
          <a:p>
            <a:pPr>
              <a:buSzPct val="150000"/>
              <a:buBlip>
                <a:blip r:embed="rId3"/>
              </a:buBlip>
            </a:pPr>
            <a:r>
              <a:rPr lang="de-DE" dirty="0" smtClean="0"/>
              <a:t>95</a:t>
            </a:r>
            <a:r>
              <a:rPr lang="de-DE" dirty="0"/>
              <a:t>% der Beeinträchtigungen treten erst im Laufe des Lebens auf. </a:t>
            </a:r>
            <a:endParaRPr lang="de-DE" dirty="0" smtClean="0"/>
          </a:p>
          <a:p>
            <a:pPr marL="0" indent="0">
              <a:buNone/>
            </a:pPr>
            <a:endParaRPr lang="de-DE" b="1" dirty="0" smtClean="0"/>
          </a:p>
          <a:p>
            <a:pPr marL="0" indent="0">
              <a:buNone/>
            </a:pPr>
            <a:endParaRPr lang="de-DE" b="1" dirty="0" smtClean="0"/>
          </a:p>
          <a:p>
            <a:pPr marL="0" indent="0">
              <a:buNone/>
            </a:pPr>
            <a:r>
              <a:rPr lang="de-DE" b="1" dirty="0" smtClean="0"/>
              <a:t>Studierende:</a:t>
            </a:r>
            <a:endParaRPr lang="de-DE" b="1" dirty="0"/>
          </a:p>
          <a:p>
            <a:pPr>
              <a:buSzPct val="150000"/>
              <a:buBlip>
                <a:blip r:embed="rId4"/>
              </a:buBlip>
            </a:pPr>
            <a:r>
              <a:rPr lang="de-DE" dirty="0"/>
              <a:t>11 Prozent der Studierenden </a:t>
            </a:r>
            <a:r>
              <a:rPr lang="de-DE" dirty="0" smtClean="0"/>
              <a:t>haben </a:t>
            </a:r>
            <a:r>
              <a:rPr lang="de-DE" dirty="0"/>
              <a:t>eine oder mehrere </a:t>
            </a:r>
            <a:r>
              <a:rPr lang="de-DE" dirty="0" smtClean="0"/>
              <a:t>Behinderungen.</a:t>
            </a:r>
          </a:p>
          <a:p>
            <a:pPr>
              <a:buSzPct val="150000"/>
              <a:buBlip>
                <a:blip r:embed="rId4"/>
              </a:buBlip>
            </a:pPr>
            <a:r>
              <a:rPr lang="de-DE" dirty="0"/>
              <a:t>B</a:t>
            </a:r>
            <a:r>
              <a:rPr lang="de-DE" dirty="0" smtClean="0"/>
              <a:t>ei </a:t>
            </a:r>
            <a:r>
              <a:rPr lang="de-DE" dirty="0"/>
              <a:t>96 Prozent der Betroffenen ist die Einschränkung auf den ersten Blick nicht zu sehen, bei mehr als zwei Dritteln fällt sie auch im weiteren Umgang nichtzwingend </a:t>
            </a:r>
            <a:r>
              <a:rPr lang="de-DE" dirty="0" smtClean="0"/>
              <a:t>auf.</a:t>
            </a:r>
          </a:p>
          <a:p>
            <a:pPr>
              <a:buSzPct val="150000"/>
              <a:buBlip>
                <a:blip r:embed="rId4"/>
              </a:buBlip>
            </a:pPr>
            <a:r>
              <a:rPr lang="de-DE" dirty="0" smtClean="0"/>
              <a:t>53 </a:t>
            </a:r>
            <a:r>
              <a:rPr lang="de-DE" dirty="0"/>
              <a:t>Prozent </a:t>
            </a:r>
            <a:r>
              <a:rPr lang="de-DE" dirty="0" smtClean="0"/>
              <a:t>haben </a:t>
            </a:r>
            <a:r>
              <a:rPr lang="de-DE" dirty="0"/>
              <a:t>psychische </a:t>
            </a:r>
            <a:r>
              <a:rPr lang="de-DE" dirty="0" smtClean="0"/>
              <a:t>Probleme.</a:t>
            </a:r>
          </a:p>
          <a:p>
            <a:pPr>
              <a:buSzPct val="150000"/>
              <a:buBlip>
                <a:blip r:embed="rId4"/>
              </a:buBlip>
            </a:pPr>
            <a:r>
              <a:rPr lang="de-DE" dirty="0" smtClean="0"/>
              <a:t>Nur </a:t>
            </a:r>
            <a:r>
              <a:rPr lang="de-DE" dirty="0"/>
              <a:t>7 Prozent der Befragten gaben an, durch bauliche Barrieren behindert zu werden. </a:t>
            </a:r>
            <a:endParaRPr lang="de-DE" dirty="0" smtClean="0"/>
          </a:p>
        </p:txBody>
      </p:sp>
      <p:sp>
        <p:nvSpPr>
          <p:cNvPr id="3" name="Textplatzhalter 2"/>
          <p:cNvSpPr>
            <a:spLocks noGrp="1"/>
          </p:cNvSpPr>
          <p:nvPr>
            <p:ph type="body" sz="quarter" idx="10"/>
          </p:nvPr>
        </p:nvSpPr>
        <p:spPr/>
        <p:txBody>
          <a:bodyPr/>
          <a:lstStyle/>
          <a:p>
            <a:r>
              <a:rPr lang="de-DE" dirty="0" err="1" smtClean="0"/>
              <a:t>Diversity</a:t>
            </a:r>
            <a:r>
              <a:rPr lang="de-DE" dirty="0" smtClean="0"/>
              <a:t> </a:t>
            </a:r>
            <a:r>
              <a:rPr lang="de-DE" dirty="0"/>
              <a:t>Monitor </a:t>
            </a:r>
          </a:p>
        </p:txBody>
      </p:sp>
      <p:sp>
        <p:nvSpPr>
          <p:cNvPr id="4" name="Titel 3"/>
          <p:cNvSpPr>
            <a:spLocks noGrp="1"/>
          </p:cNvSpPr>
          <p:nvPr>
            <p:ph type="title"/>
          </p:nvPr>
        </p:nvSpPr>
        <p:spPr>
          <a:xfrm>
            <a:off x="143339" y="200014"/>
            <a:ext cx="8572108" cy="360040"/>
          </a:xfrm>
        </p:spPr>
        <p:txBody>
          <a:bodyPr/>
          <a:lstStyle/>
          <a:p>
            <a:r>
              <a:rPr lang="de-DE" dirty="0"/>
              <a:t>DIVERSITY DIMENSION: PHYSISCHE FÄHIGKEITEN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72</a:t>
            </a:fld>
            <a:endParaRPr lang="de-DE" dirty="0"/>
          </a:p>
        </p:txBody>
      </p:sp>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17712" t="19551" r="24013" b="33200"/>
          <a:stretch/>
        </p:blipFill>
        <p:spPr>
          <a:xfrm>
            <a:off x="7824192" y="1196752"/>
            <a:ext cx="3600400" cy="2189432"/>
          </a:xfrm>
          <a:prstGeom prst="rect">
            <a:avLst/>
          </a:prstGeom>
        </p:spPr>
      </p:pic>
    </p:spTree>
    <p:extLst>
      <p:ext uri="{BB962C8B-B14F-4D97-AF65-F5344CB8AC3E}">
        <p14:creationId xmlns:p14="http://schemas.microsoft.com/office/powerpoint/2010/main" val="76376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3392" y="1340768"/>
            <a:ext cx="10960970" cy="4824536"/>
          </a:xfrm>
        </p:spPr>
        <p:txBody>
          <a:bodyPr/>
          <a:lstStyle/>
          <a:p>
            <a:pPr marL="0" indent="0" algn="ctr">
              <a:lnSpc>
                <a:spcPct val="150000"/>
              </a:lnSpc>
              <a:spcBef>
                <a:spcPts val="0"/>
              </a:spcBef>
              <a:buClr>
                <a:srgbClr val="97C01E"/>
              </a:buClr>
              <a:buNone/>
            </a:pPr>
            <a:r>
              <a:rPr lang="de-DE" b="1" dirty="0" smtClean="0"/>
              <a:t>Menschen mit Behinderung </a:t>
            </a:r>
            <a:r>
              <a:rPr lang="de-DE" b="1" dirty="0"/>
              <a:t>werden daran gehindert, </a:t>
            </a:r>
            <a:endParaRPr lang="de-DE" b="1" dirty="0" smtClean="0"/>
          </a:p>
          <a:p>
            <a:pPr marL="0" indent="0" algn="ctr">
              <a:lnSpc>
                <a:spcPct val="150000"/>
              </a:lnSpc>
              <a:spcBef>
                <a:spcPts val="0"/>
              </a:spcBef>
              <a:buClr>
                <a:srgbClr val="97C01E"/>
              </a:buClr>
              <a:buNone/>
            </a:pPr>
            <a:r>
              <a:rPr lang="de-DE" b="1" dirty="0" smtClean="0"/>
              <a:t>so </a:t>
            </a:r>
            <a:r>
              <a:rPr lang="de-DE" b="1" dirty="0"/>
              <a:t>zu lernen und zu arbeiten wie alle anderen, weil sie nicht die richtigen Bedingungen </a:t>
            </a:r>
            <a:r>
              <a:rPr lang="de-DE" b="1" dirty="0" smtClean="0"/>
              <a:t>vorfinden </a:t>
            </a:r>
            <a:r>
              <a:rPr lang="de-DE" b="1" dirty="0"/>
              <a:t>– nicht, weil sie nicht intelligent, fleißig oder talentiert genug wären</a:t>
            </a:r>
            <a:r>
              <a:rPr lang="de-DE" b="1" dirty="0" smtClean="0"/>
              <a:t>.</a:t>
            </a:r>
          </a:p>
          <a:p>
            <a:pPr marL="0" indent="0" algn="ctr">
              <a:lnSpc>
                <a:spcPct val="150000"/>
              </a:lnSpc>
              <a:spcBef>
                <a:spcPts val="0"/>
              </a:spcBef>
              <a:buClr>
                <a:srgbClr val="97C01E"/>
              </a:buClr>
              <a:buNone/>
            </a:pPr>
            <a:endParaRPr lang="de-DE" b="1" dirty="0"/>
          </a:p>
          <a:p>
            <a:pPr indent="-540000">
              <a:buClr>
                <a:srgbClr val="97C01E"/>
              </a:buClr>
              <a:buSzPct val="150000"/>
              <a:buBlip>
                <a:blip r:embed="rId3"/>
              </a:buBlip>
            </a:pPr>
            <a:r>
              <a:rPr lang="de-DE" dirty="0">
                <a:solidFill>
                  <a:schemeClr val="tx1"/>
                </a:solidFill>
              </a:rPr>
              <a:t>Gerade nicht sichtbare Behinderungen werden aus Angst vor </a:t>
            </a:r>
            <a:r>
              <a:rPr lang="de-DE" dirty="0" smtClean="0">
                <a:solidFill>
                  <a:schemeClr val="tx1"/>
                </a:solidFill>
              </a:rPr>
              <a:t>Vorurteilen, Sonderbehandlungen </a:t>
            </a:r>
            <a:r>
              <a:rPr lang="de-DE" dirty="0">
                <a:solidFill>
                  <a:schemeClr val="tx1"/>
                </a:solidFill>
              </a:rPr>
              <a:t>oder </a:t>
            </a:r>
            <a:r>
              <a:rPr lang="de-DE" dirty="0" smtClean="0">
                <a:solidFill>
                  <a:schemeClr val="tx1"/>
                </a:solidFill>
              </a:rPr>
              <a:t>  </a:t>
            </a:r>
          </a:p>
          <a:p>
            <a:pPr marL="0" indent="0">
              <a:buClr>
                <a:srgbClr val="97C01E"/>
              </a:buClr>
              <a:buSzPct val="150000"/>
              <a:buNone/>
            </a:pPr>
            <a:r>
              <a:rPr lang="de-DE" dirty="0">
                <a:solidFill>
                  <a:schemeClr val="tx1"/>
                </a:solidFill>
              </a:rPr>
              <a:t> </a:t>
            </a:r>
            <a:r>
              <a:rPr lang="de-DE" dirty="0" smtClean="0">
                <a:solidFill>
                  <a:schemeClr val="tx1"/>
                </a:solidFill>
              </a:rPr>
              <a:t>        Benachteiligungen verschwiegen.</a:t>
            </a:r>
          </a:p>
          <a:p>
            <a:pPr marL="0" indent="0">
              <a:buClr>
                <a:srgbClr val="97C01E"/>
              </a:buClr>
              <a:buNone/>
            </a:pPr>
            <a:endParaRPr lang="de-DE" dirty="0">
              <a:solidFill>
                <a:schemeClr val="tx1"/>
              </a:solidFill>
            </a:endParaRPr>
          </a:p>
          <a:p>
            <a:pPr marL="0" indent="0" algn="ctr">
              <a:buClr>
                <a:srgbClr val="97C01E"/>
              </a:buClr>
              <a:buNone/>
            </a:pPr>
            <a:r>
              <a:rPr lang="de-DE" b="1" dirty="0" smtClean="0">
                <a:solidFill>
                  <a:schemeClr val="tx1"/>
                </a:solidFill>
              </a:rPr>
              <a:t>körperliche </a:t>
            </a:r>
            <a:r>
              <a:rPr lang="de-DE" b="1" dirty="0">
                <a:solidFill>
                  <a:schemeClr val="tx1"/>
                </a:solidFill>
              </a:rPr>
              <a:t>Beeinträchtigung ≠ verminderte </a:t>
            </a:r>
            <a:r>
              <a:rPr lang="de-DE" b="1" dirty="0" smtClean="0">
                <a:solidFill>
                  <a:schemeClr val="tx1"/>
                </a:solidFill>
              </a:rPr>
              <a:t>Produktivität</a:t>
            </a:r>
            <a:endParaRPr lang="de-DE" b="1" dirty="0">
              <a:solidFill>
                <a:schemeClr val="tx1"/>
              </a:solidFill>
            </a:endParaRPr>
          </a:p>
          <a:p>
            <a:pPr marL="0" indent="0">
              <a:buClr>
                <a:srgbClr val="97C01E"/>
              </a:buClr>
              <a:buNone/>
            </a:pPr>
            <a:endParaRPr lang="de-DE" dirty="0" smtClean="0">
              <a:solidFill>
                <a:schemeClr val="tx1"/>
              </a:solidFill>
            </a:endParaRPr>
          </a:p>
          <a:p>
            <a:pPr>
              <a:lnSpc>
                <a:spcPct val="150000"/>
              </a:lnSpc>
              <a:spcBef>
                <a:spcPts val="0"/>
              </a:spcBef>
              <a:buClr>
                <a:srgbClr val="97C01E"/>
              </a:buClr>
              <a:buSzPct val="250000"/>
              <a:buBlip>
                <a:blip r:embed="rId4"/>
              </a:buBlip>
            </a:pPr>
            <a:r>
              <a:rPr lang="de-DE" dirty="0" smtClean="0">
                <a:solidFill>
                  <a:schemeClr val="tx1"/>
                </a:solidFill>
              </a:rPr>
              <a:t>Blick </a:t>
            </a:r>
            <a:r>
              <a:rPr lang="de-DE" dirty="0">
                <a:solidFill>
                  <a:schemeClr val="tx1"/>
                </a:solidFill>
              </a:rPr>
              <a:t>auf </a:t>
            </a:r>
            <a:r>
              <a:rPr lang="de-DE" dirty="0" smtClean="0">
                <a:solidFill>
                  <a:schemeClr val="tx1"/>
                </a:solidFill>
              </a:rPr>
              <a:t>Lösungen, Fähigkeiten </a:t>
            </a:r>
            <a:r>
              <a:rPr lang="de-DE" dirty="0">
                <a:solidFill>
                  <a:schemeClr val="tx1"/>
                </a:solidFill>
              </a:rPr>
              <a:t>und Potenziale von Menschen mit </a:t>
            </a:r>
            <a:r>
              <a:rPr lang="de-DE" dirty="0" smtClean="0">
                <a:solidFill>
                  <a:schemeClr val="tx1"/>
                </a:solidFill>
              </a:rPr>
              <a:t>Behinderung</a:t>
            </a:r>
          </a:p>
          <a:p>
            <a:pPr>
              <a:lnSpc>
                <a:spcPct val="150000"/>
              </a:lnSpc>
              <a:spcBef>
                <a:spcPts val="0"/>
              </a:spcBef>
              <a:buClr>
                <a:srgbClr val="97C01E"/>
              </a:buClr>
              <a:buSzPct val="250000"/>
              <a:buBlip>
                <a:blip r:embed="rId4"/>
              </a:buBlip>
            </a:pPr>
            <a:r>
              <a:rPr lang="de-DE" dirty="0" smtClean="0">
                <a:solidFill>
                  <a:schemeClr val="tx1"/>
                </a:solidFill>
              </a:rPr>
              <a:t>Arbeitsprozesse optimieren</a:t>
            </a:r>
          </a:p>
          <a:p>
            <a:pPr>
              <a:buClr>
                <a:srgbClr val="97C01E"/>
              </a:buClr>
            </a:pPr>
            <a:endParaRPr lang="de-DE" dirty="0">
              <a:solidFill>
                <a:schemeClr val="tx1"/>
              </a:solidFill>
            </a:endParaRPr>
          </a:p>
          <a:p>
            <a:pPr>
              <a:buClr>
                <a:srgbClr val="97C01E"/>
              </a:buClr>
            </a:pP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smtClean="0"/>
              <a:t>Behindert ist man nicht, behindert wird man</a:t>
            </a:r>
            <a:endParaRPr lang="de-DE" dirty="0"/>
          </a:p>
        </p:txBody>
      </p:sp>
      <p:sp>
        <p:nvSpPr>
          <p:cNvPr id="4" name="Titel 3"/>
          <p:cNvSpPr>
            <a:spLocks noGrp="1"/>
          </p:cNvSpPr>
          <p:nvPr>
            <p:ph type="title"/>
          </p:nvPr>
        </p:nvSpPr>
        <p:spPr>
          <a:xfrm>
            <a:off x="143339" y="200014"/>
            <a:ext cx="8572108" cy="360040"/>
          </a:xfrm>
        </p:spPr>
        <p:txBody>
          <a:bodyPr/>
          <a:lstStyle/>
          <a:p>
            <a:r>
              <a:rPr lang="de-DE" dirty="0"/>
              <a:t>DIVERSITY DIMENSION: PHYSISCHE FÄHIGKEITEN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73</a:t>
            </a:fld>
            <a:endParaRPr lang="de-DE" dirty="0"/>
          </a:p>
        </p:txBody>
      </p:sp>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50000" t="12201" r="27951" b="32150"/>
          <a:stretch/>
        </p:blipFill>
        <p:spPr>
          <a:xfrm>
            <a:off x="9768408" y="3503580"/>
            <a:ext cx="1368152" cy="2589716"/>
          </a:xfrm>
          <a:prstGeom prst="rect">
            <a:avLst/>
          </a:prstGeom>
        </p:spPr>
      </p:pic>
    </p:spTree>
    <p:extLst>
      <p:ext uri="{BB962C8B-B14F-4D97-AF65-F5344CB8AC3E}">
        <p14:creationId xmlns:p14="http://schemas.microsoft.com/office/powerpoint/2010/main" val="3354314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63385" y="1916831"/>
            <a:ext cx="11077231" cy="4274605"/>
          </a:xfrm>
        </p:spPr>
        <p:txBody>
          <a:bodyPr>
            <a:normAutofit/>
          </a:bodyPr>
          <a:lstStyle/>
          <a:p>
            <a:pPr marL="0" indent="0">
              <a:buClr>
                <a:srgbClr val="97C01E"/>
              </a:buClr>
              <a:buNone/>
            </a:pPr>
            <a:r>
              <a:rPr lang="de-DE" dirty="0" smtClean="0">
                <a:solidFill>
                  <a:schemeClr val="tx1"/>
                </a:solidFill>
              </a:rPr>
              <a:t>5 </a:t>
            </a:r>
            <a:r>
              <a:rPr lang="de-DE" dirty="0">
                <a:solidFill>
                  <a:schemeClr val="tx1"/>
                </a:solidFill>
              </a:rPr>
              <a:t>Prozent </a:t>
            </a:r>
            <a:r>
              <a:rPr lang="de-DE" dirty="0" smtClean="0">
                <a:solidFill>
                  <a:schemeClr val="tx1"/>
                </a:solidFill>
              </a:rPr>
              <a:t>der Beschäftigen in Unternehmen </a:t>
            </a:r>
            <a:r>
              <a:rPr lang="de-DE" dirty="0">
                <a:solidFill>
                  <a:schemeClr val="tx1"/>
                </a:solidFill>
              </a:rPr>
              <a:t>mit mehr als 20 </a:t>
            </a:r>
            <a:r>
              <a:rPr lang="de-DE" dirty="0" smtClean="0">
                <a:solidFill>
                  <a:schemeClr val="tx1"/>
                </a:solidFill>
              </a:rPr>
              <a:t>Mitarbeitenden sollen eine Schwerbehinderung haben.</a:t>
            </a:r>
            <a:endParaRPr lang="de-DE" dirty="0">
              <a:solidFill>
                <a:schemeClr val="tx1"/>
              </a:solidFill>
            </a:endParaRPr>
          </a:p>
          <a:p>
            <a:pPr>
              <a:buClr>
                <a:srgbClr val="97C01E"/>
              </a:buClr>
            </a:pPr>
            <a:endParaRPr lang="de-DE" dirty="0">
              <a:solidFill>
                <a:schemeClr val="tx1"/>
              </a:solidFill>
            </a:endParaRPr>
          </a:p>
          <a:p>
            <a:pPr>
              <a:buClr>
                <a:srgbClr val="97C01E"/>
              </a:buClr>
              <a:buSzPct val="150000"/>
              <a:buBlip>
                <a:blip r:embed="rId3"/>
              </a:buBlip>
            </a:pPr>
            <a:r>
              <a:rPr lang="de-DE" dirty="0" smtClean="0">
                <a:solidFill>
                  <a:schemeClr val="tx1"/>
                </a:solidFill>
              </a:rPr>
              <a:t>Eine </a:t>
            </a:r>
            <a:r>
              <a:rPr lang="de-DE" dirty="0">
                <a:solidFill>
                  <a:schemeClr val="tx1"/>
                </a:solidFill>
              </a:rPr>
              <a:t>Vielzahl von Unternehmen erreicht die geforderte Quote nicht und zahlt eine Ausgleichsabgabe. </a:t>
            </a:r>
            <a:endParaRPr lang="de-DE" dirty="0" smtClean="0">
              <a:solidFill>
                <a:schemeClr val="tx1"/>
              </a:solidFill>
            </a:endParaRPr>
          </a:p>
          <a:p>
            <a:pPr>
              <a:buSzPct val="150000"/>
              <a:buBlip>
                <a:blip r:embed="rId3"/>
              </a:buBlip>
            </a:pPr>
            <a:r>
              <a:rPr lang="de-DE" dirty="0">
                <a:solidFill>
                  <a:schemeClr val="tx1"/>
                </a:solidFill>
              </a:rPr>
              <a:t>Die Quote der Arbeitslosen mit Behinderungen ist doppelt so </a:t>
            </a:r>
            <a:r>
              <a:rPr lang="de-DE" dirty="0" smtClean="0">
                <a:solidFill>
                  <a:schemeClr val="tx1"/>
                </a:solidFill>
              </a:rPr>
              <a:t>hoch wie </a:t>
            </a:r>
            <a:r>
              <a:rPr lang="de-DE" dirty="0">
                <a:solidFill>
                  <a:schemeClr val="tx1"/>
                </a:solidFill>
              </a:rPr>
              <a:t>die allgemeine Arbeitslosenquote</a:t>
            </a:r>
            <a:r>
              <a:rPr lang="de-DE" dirty="0" smtClean="0"/>
              <a:t>.</a:t>
            </a:r>
            <a:endParaRPr lang="de-DE" dirty="0"/>
          </a:p>
        </p:txBody>
      </p:sp>
      <p:sp>
        <p:nvSpPr>
          <p:cNvPr id="3" name="Textplatzhalter 2"/>
          <p:cNvSpPr>
            <a:spLocks noGrp="1"/>
          </p:cNvSpPr>
          <p:nvPr>
            <p:ph type="body" sz="quarter" idx="10"/>
          </p:nvPr>
        </p:nvSpPr>
        <p:spPr/>
        <p:txBody>
          <a:bodyPr/>
          <a:lstStyle/>
          <a:p>
            <a:r>
              <a:rPr lang="de-DE" dirty="0" smtClean="0"/>
              <a:t>Quoten-Regelung </a:t>
            </a:r>
            <a:r>
              <a:rPr lang="de-DE" dirty="0"/>
              <a:t>für die Beschäftigung von Schwerbehinderten </a:t>
            </a:r>
          </a:p>
        </p:txBody>
      </p:sp>
      <p:sp>
        <p:nvSpPr>
          <p:cNvPr id="4" name="Titel 3"/>
          <p:cNvSpPr>
            <a:spLocks noGrp="1"/>
          </p:cNvSpPr>
          <p:nvPr>
            <p:ph type="title"/>
          </p:nvPr>
        </p:nvSpPr>
        <p:spPr>
          <a:xfrm>
            <a:off x="143339" y="200014"/>
            <a:ext cx="8572108" cy="360040"/>
          </a:xfrm>
        </p:spPr>
        <p:txBody>
          <a:bodyPr/>
          <a:lstStyle/>
          <a:p>
            <a:r>
              <a:rPr lang="de-DE" dirty="0"/>
              <a:t>DIVERSITY DIMENSION: PHYSISCHE FÄHIGKEITEN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74</a:t>
            </a:fld>
            <a:endParaRPr lang="de-DE" dirty="0"/>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39762" t="26901" r="33463" b="41600"/>
          <a:stretch/>
        </p:blipFill>
        <p:spPr>
          <a:xfrm>
            <a:off x="4655840" y="4221088"/>
            <a:ext cx="2448272" cy="2160240"/>
          </a:xfrm>
          <a:prstGeom prst="rect">
            <a:avLst/>
          </a:prstGeom>
        </p:spPr>
      </p:pic>
    </p:spTree>
    <p:extLst>
      <p:ext uri="{BB962C8B-B14F-4D97-AF65-F5344CB8AC3E}">
        <p14:creationId xmlns:p14="http://schemas.microsoft.com/office/powerpoint/2010/main" val="359304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27448" y="1628801"/>
            <a:ext cx="9625069" cy="4464495"/>
          </a:xfrm>
        </p:spPr>
        <p:txBody>
          <a:bodyPr>
            <a:normAutofit/>
          </a:bodyPr>
          <a:lstStyle/>
          <a:p>
            <a:pPr>
              <a:buClr>
                <a:srgbClr val="97C01E"/>
              </a:buClr>
              <a:buSzPct val="150000"/>
              <a:buBlip>
                <a:blip r:embed="rId3"/>
              </a:buBlip>
            </a:pPr>
            <a:r>
              <a:rPr lang="de-DE" dirty="0">
                <a:solidFill>
                  <a:schemeClr val="tx1"/>
                </a:solidFill>
              </a:rPr>
              <a:t>Beeinträchtigte = </a:t>
            </a:r>
            <a:r>
              <a:rPr lang="de-DE" dirty="0" smtClean="0">
                <a:solidFill>
                  <a:schemeClr val="tx1"/>
                </a:solidFill>
              </a:rPr>
              <a:t>Expertin/Experte</a:t>
            </a:r>
            <a:endParaRPr lang="de-DE" dirty="0">
              <a:solidFill>
                <a:schemeClr val="tx1"/>
              </a:solidFill>
            </a:endParaRPr>
          </a:p>
          <a:p>
            <a:pPr>
              <a:buClr>
                <a:srgbClr val="97C01E"/>
              </a:buClr>
              <a:buSzPct val="150000"/>
              <a:buBlip>
                <a:blip r:embed="rId3"/>
              </a:buBlip>
            </a:pPr>
            <a:r>
              <a:rPr lang="de-DE" dirty="0">
                <a:solidFill>
                  <a:schemeClr val="tx1"/>
                </a:solidFill>
              </a:rPr>
              <a:t>ehrliches </a:t>
            </a:r>
            <a:r>
              <a:rPr lang="de-DE" dirty="0" smtClean="0">
                <a:solidFill>
                  <a:schemeClr val="tx1"/>
                </a:solidFill>
              </a:rPr>
              <a:t>Fragen</a:t>
            </a:r>
            <a:endParaRPr lang="de-DE" dirty="0">
              <a:solidFill>
                <a:schemeClr val="tx1"/>
              </a:solidFill>
            </a:endParaRPr>
          </a:p>
          <a:p>
            <a:pPr>
              <a:buClr>
                <a:srgbClr val="97C01E"/>
              </a:buClr>
              <a:buSzPct val="150000"/>
              <a:buBlip>
                <a:blip r:embed="rId3"/>
              </a:buBlip>
            </a:pPr>
            <a:r>
              <a:rPr lang="de-DE" dirty="0">
                <a:solidFill>
                  <a:schemeClr val="tx1"/>
                </a:solidFill>
              </a:rPr>
              <a:t>vertrauensvolle </a:t>
            </a:r>
            <a:r>
              <a:rPr lang="de-DE" dirty="0" smtClean="0">
                <a:solidFill>
                  <a:schemeClr val="tx1"/>
                </a:solidFill>
              </a:rPr>
              <a:t>Atmosphäre</a:t>
            </a:r>
            <a:endParaRPr lang="de-DE" dirty="0">
              <a:solidFill>
                <a:schemeClr val="tx1"/>
              </a:solidFill>
            </a:endParaRPr>
          </a:p>
          <a:p>
            <a:pPr>
              <a:buClr>
                <a:srgbClr val="97C01E"/>
              </a:buClr>
              <a:buSzPct val="150000"/>
              <a:buBlip>
                <a:blip r:embed="rId3"/>
              </a:buBlip>
            </a:pPr>
            <a:r>
              <a:rPr lang="de-DE" dirty="0">
                <a:solidFill>
                  <a:schemeClr val="tx1"/>
                </a:solidFill>
              </a:rPr>
              <a:t>ungeeignet: Anwesenheit </a:t>
            </a:r>
            <a:r>
              <a:rPr lang="de-DE" dirty="0" smtClean="0">
                <a:solidFill>
                  <a:schemeClr val="tx1"/>
                </a:solidFill>
              </a:rPr>
              <a:t>Dritter außer ggf. Assistenz</a:t>
            </a:r>
            <a:endParaRPr lang="de-DE" dirty="0">
              <a:solidFill>
                <a:schemeClr val="tx1"/>
              </a:solidFill>
            </a:endParaRPr>
          </a:p>
          <a:p>
            <a:pPr>
              <a:buClr>
                <a:srgbClr val="97C01E"/>
              </a:buClr>
              <a:buSzPct val="150000"/>
              <a:buBlip>
                <a:blip r:embed="rId3"/>
              </a:buBlip>
            </a:pPr>
            <a:r>
              <a:rPr lang="de-DE" dirty="0">
                <a:solidFill>
                  <a:schemeClr val="tx1"/>
                </a:solidFill>
              </a:rPr>
              <a:t>m</a:t>
            </a:r>
            <a:r>
              <a:rPr lang="de-DE" dirty="0" smtClean="0">
                <a:solidFill>
                  <a:schemeClr val="tx1"/>
                </a:solidFill>
              </a:rPr>
              <a:t>it Behindertenbeauftragten beraten</a:t>
            </a:r>
            <a:endParaRPr lang="de-DE" dirty="0">
              <a:solidFill>
                <a:schemeClr val="tx1"/>
              </a:solidFill>
            </a:endParaRPr>
          </a:p>
          <a:p>
            <a:pPr marL="0" indent="0">
              <a:buClrTx/>
              <a:buNone/>
            </a:pPr>
            <a:endParaRPr lang="de-DE" b="1" dirty="0">
              <a:solidFill>
                <a:schemeClr val="tx1"/>
              </a:solidFill>
            </a:endParaRPr>
          </a:p>
          <a:p>
            <a:pPr marL="0" indent="0">
              <a:spcAft>
                <a:spcPts val="1200"/>
              </a:spcAft>
              <a:buNone/>
            </a:pPr>
            <a:r>
              <a:rPr lang="de-DE" b="1" dirty="0">
                <a:solidFill>
                  <a:schemeClr val="tx1"/>
                </a:solidFill>
              </a:rPr>
              <a:t>Wichtige Fragen</a:t>
            </a:r>
          </a:p>
          <a:p>
            <a:pPr indent="-540000">
              <a:buClr>
                <a:srgbClr val="97C01E"/>
              </a:buClr>
              <a:buSzPct val="200000"/>
              <a:buBlip>
                <a:blip r:embed="rId4"/>
              </a:buBlip>
            </a:pPr>
            <a:r>
              <a:rPr lang="de-DE" dirty="0">
                <a:solidFill>
                  <a:schemeClr val="tx1"/>
                </a:solidFill>
              </a:rPr>
              <a:t>Problematische Situationen?</a:t>
            </a:r>
          </a:p>
          <a:p>
            <a:pPr indent="-540000">
              <a:buClr>
                <a:srgbClr val="97C01E"/>
              </a:buClr>
              <a:buSzPct val="200000"/>
              <a:buBlip>
                <a:blip r:embed="rId4"/>
              </a:buBlip>
            </a:pPr>
            <a:r>
              <a:rPr lang="de-DE" dirty="0">
                <a:solidFill>
                  <a:schemeClr val="tx1"/>
                </a:solidFill>
              </a:rPr>
              <a:t>Nachteilsausgleich? → welcher? </a:t>
            </a:r>
          </a:p>
          <a:p>
            <a:pPr indent="-540000">
              <a:buClr>
                <a:srgbClr val="97C01E"/>
              </a:buClr>
              <a:buSzPct val="200000"/>
              <a:buBlip>
                <a:blip r:embed="rId4"/>
              </a:buBlip>
            </a:pPr>
            <a:r>
              <a:rPr lang="de-DE" dirty="0">
                <a:solidFill>
                  <a:schemeClr val="tx1"/>
                </a:solidFill>
              </a:rPr>
              <a:t>technische und personelle Hilfen?</a:t>
            </a:r>
          </a:p>
          <a:p>
            <a:pPr indent="-540000">
              <a:buClr>
                <a:srgbClr val="97C01E"/>
              </a:buClr>
              <a:buSzPct val="200000"/>
              <a:buBlip>
                <a:blip r:embed="rId4"/>
              </a:buBlip>
            </a:pPr>
            <a:r>
              <a:rPr lang="de-DE" dirty="0">
                <a:solidFill>
                  <a:schemeClr val="tx1"/>
                </a:solidFill>
              </a:rPr>
              <a:t>Art der Unterstützung?</a:t>
            </a:r>
          </a:p>
        </p:txBody>
      </p:sp>
      <p:sp>
        <p:nvSpPr>
          <p:cNvPr id="3" name="Textplatzhalter 2"/>
          <p:cNvSpPr>
            <a:spLocks noGrp="1"/>
          </p:cNvSpPr>
          <p:nvPr>
            <p:ph type="body" sz="quarter" idx="10"/>
          </p:nvPr>
        </p:nvSpPr>
        <p:spPr/>
        <p:txBody>
          <a:bodyPr/>
          <a:lstStyle/>
          <a:p>
            <a:r>
              <a:rPr lang="de-DE" dirty="0" smtClean="0"/>
              <a:t>Ehrlich </a:t>
            </a:r>
            <a:r>
              <a:rPr lang="de-DE" dirty="0"/>
              <a:t>fragen hilft!</a:t>
            </a:r>
          </a:p>
        </p:txBody>
      </p:sp>
      <p:sp>
        <p:nvSpPr>
          <p:cNvPr id="4" name="Titel 3"/>
          <p:cNvSpPr>
            <a:spLocks noGrp="1"/>
          </p:cNvSpPr>
          <p:nvPr>
            <p:ph type="title"/>
          </p:nvPr>
        </p:nvSpPr>
        <p:spPr>
          <a:xfrm>
            <a:off x="143339" y="200014"/>
            <a:ext cx="8572108" cy="360040"/>
          </a:xfrm>
        </p:spPr>
        <p:txBody>
          <a:bodyPr/>
          <a:lstStyle/>
          <a:p>
            <a:r>
              <a:rPr lang="de-DE" dirty="0"/>
              <a:t>DIVERSITY DIMENSION: PHYSISCHE FÄHIGKEITEN</a:t>
            </a:r>
          </a:p>
        </p:txBody>
      </p:sp>
      <p:sp>
        <p:nvSpPr>
          <p:cNvPr id="5" name="Foliennummernplatzhalter 4"/>
          <p:cNvSpPr>
            <a:spLocks noGrp="1"/>
          </p:cNvSpPr>
          <p:nvPr>
            <p:ph type="sldNum" sz="quarter" idx="4"/>
          </p:nvPr>
        </p:nvSpPr>
        <p:spPr/>
        <p:txBody>
          <a:bodyPr/>
          <a:lstStyle/>
          <a:p>
            <a:fld id="{D913B18B-D139-4864-AE91-16ECF2125E47}" type="slidenum">
              <a:rPr lang="de-DE" smtClean="0"/>
              <a:pPr/>
              <a:t>75</a:t>
            </a:fld>
            <a:endParaRPr lang="de-DE" dirty="0"/>
          </a:p>
        </p:txBody>
      </p:sp>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33462" t="21651" r="41338" b="33200"/>
          <a:stretch/>
        </p:blipFill>
        <p:spPr>
          <a:xfrm>
            <a:off x="7104112" y="1628801"/>
            <a:ext cx="3096344" cy="4160712"/>
          </a:xfrm>
          <a:prstGeom prst="rect">
            <a:avLst/>
          </a:prstGeom>
        </p:spPr>
      </p:pic>
    </p:spTree>
    <p:extLst>
      <p:ext uri="{BB962C8B-B14F-4D97-AF65-F5344CB8AC3E}">
        <p14:creationId xmlns:p14="http://schemas.microsoft.com/office/powerpoint/2010/main" val="571383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t>INHALT &amp; ABLAUF</a:t>
            </a:r>
            <a:endParaRPr lang="de-DE" dirty="0"/>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t>Einleitung</a:t>
            </a:r>
            <a:endParaRPr lang="de-DE" sz="2000" dirty="0"/>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t>Dimensionenvielfalt</a:t>
            </a:r>
            <a:endParaRPr lang="de-DE" sz="2000" dirty="0"/>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t>Dimension Gender</a:t>
            </a:r>
            <a:endParaRPr lang="de-DE" sz="2000" dirty="0"/>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t>Dimension Ethnie</a:t>
            </a:r>
            <a:endParaRPr lang="de-DE" sz="2000" dirty="0"/>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t>Dimension Alter</a:t>
            </a:r>
            <a:endParaRPr lang="de-DE" sz="2000" dirty="0"/>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t>w</a:t>
            </a:r>
            <a:r>
              <a:rPr lang="de-DE" sz="2000" dirty="0" smtClean="0"/>
              <a:t>irtschaftliche Relevanz</a:t>
            </a:r>
            <a:endParaRPr lang="de-DE" sz="2000" dirty="0"/>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t>Abschluss</a:t>
            </a:r>
            <a:endParaRPr lang="de-DE" sz="2000" dirty="0"/>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t>Dimension Behinderung</a:t>
            </a:r>
            <a:endParaRPr lang="de-DE" sz="2000" dirty="0"/>
          </a:p>
        </p:txBody>
      </p:sp>
      <p:sp>
        <p:nvSpPr>
          <p:cNvPr id="86" name="Ellipse 4"/>
          <p:cNvSpPr/>
          <p:nvPr/>
        </p:nvSpPr>
        <p:spPr>
          <a:xfrm>
            <a:off x="9834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983432"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94020" y="392035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6600056"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3791744" y="155679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65642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76</a:t>
            </a:fld>
            <a:endParaRPr lang="de-DE" dirty="0"/>
          </a:p>
        </p:txBody>
      </p:sp>
    </p:spTree>
    <p:extLst>
      <p:ext uri="{BB962C8B-B14F-4D97-AF65-F5344CB8AC3E}">
        <p14:creationId xmlns:p14="http://schemas.microsoft.com/office/powerpoint/2010/main" val="27713141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7476" t="30050" r="20862" b="9051"/>
          <a:stretch/>
        </p:blipFill>
        <p:spPr>
          <a:xfrm rot="20930196">
            <a:off x="4092746" y="4420468"/>
            <a:ext cx="2952328" cy="1881703"/>
          </a:xfrm>
          <a:prstGeom prst="rect">
            <a:avLst/>
          </a:prstGeom>
        </p:spPr>
      </p:pic>
      <p:sp>
        <p:nvSpPr>
          <p:cNvPr id="2" name="Inhaltsplatzhalter 1"/>
          <p:cNvSpPr>
            <a:spLocks noGrp="1"/>
          </p:cNvSpPr>
          <p:nvPr>
            <p:ph idx="1"/>
          </p:nvPr>
        </p:nvSpPr>
        <p:spPr/>
        <p:txBody>
          <a:bodyPr>
            <a:normAutofit/>
          </a:bodyPr>
          <a:lstStyle/>
          <a:p>
            <a:pPr>
              <a:buClr>
                <a:srgbClr val="97C01E"/>
              </a:buClr>
            </a:pPr>
            <a:endParaRPr lang="de-DE" dirty="0" smtClean="0">
              <a:solidFill>
                <a:schemeClr val="tx1"/>
              </a:solidFill>
            </a:endParaRPr>
          </a:p>
          <a:p>
            <a:pPr marL="0" indent="0">
              <a:buClr>
                <a:srgbClr val="97C01E"/>
              </a:buClr>
              <a:buNone/>
            </a:pPr>
            <a:r>
              <a:rPr lang="de-DE" dirty="0" smtClean="0">
                <a:solidFill>
                  <a:schemeClr val="tx1"/>
                </a:solidFill>
              </a:rPr>
              <a:t>Heute Nachmittag…</a:t>
            </a:r>
          </a:p>
          <a:p>
            <a:pPr marL="0" indent="0">
              <a:buClr>
                <a:srgbClr val="97C01E"/>
              </a:buClr>
              <a:buNone/>
            </a:pPr>
            <a:endParaRPr lang="de-DE" dirty="0">
              <a:solidFill>
                <a:schemeClr val="tx1"/>
              </a:solidFill>
            </a:endParaRPr>
          </a:p>
          <a:p>
            <a:pPr marL="0" indent="0">
              <a:buClr>
                <a:srgbClr val="97C01E"/>
              </a:buClr>
              <a:buNone/>
            </a:pPr>
            <a:r>
              <a:rPr lang="de-DE" dirty="0" smtClean="0">
                <a:solidFill>
                  <a:schemeClr val="tx1"/>
                </a:solidFill>
              </a:rPr>
              <a:t>	</a:t>
            </a:r>
            <a:r>
              <a:rPr lang="de-DE" dirty="0">
                <a:solidFill>
                  <a:schemeClr val="tx1"/>
                </a:solidFill>
              </a:rPr>
              <a:t>kennen Sie unterschiedliche </a:t>
            </a:r>
            <a:r>
              <a:rPr lang="de-DE" dirty="0" smtClean="0">
                <a:solidFill>
                  <a:schemeClr val="tx1"/>
                </a:solidFill>
              </a:rPr>
              <a:t>Dimensionen </a:t>
            </a:r>
            <a:r>
              <a:rPr lang="de-DE" dirty="0">
                <a:solidFill>
                  <a:schemeClr val="tx1"/>
                </a:solidFill>
              </a:rPr>
              <a:t>des </a:t>
            </a:r>
            <a:r>
              <a:rPr lang="de-DE" dirty="0" err="1" smtClean="0">
                <a:solidFill>
                  <a:schemeClr val="tx1"/>
                </a:solidFill>
              </a:rPr>
              <a:t>Diversity</a:t>
            </a:r>
            <a:r>
              <a:rPr lang="de-DE" dirty="0" smtClean="0">
                <a:solidFill>
                  <a:schemeClr val="tx1"/>
                </a:solidFill>
              </a:rPr>
              <a:t>-Begriffs,</a:t>
            </a:r>
          </a:p>
          <a:p>
            <a:pPr marL="0" indent="0">
              <a:buClr>
                <a:srgbClr val="97C01E"/>
              </a:buClr>
              <a:buNone/>
            </a:pPr>
            <a:endParaRPr lang="de-DE" dirty="0">
              <a:solidFill>
                <a:schemeClr val="tx1"/>
              </a:solidFill>
            </a:endParaRPr>
          </a:p>
          <a:p>
            <a:pPr marL="0" indent="0">
              <a:buClr>
                <a:srgbClr val="97C01E"/>
              </a:buClr>
              <a:buNone/>
            </a:pPr>
            <a:r>
              <a:rPr lang="de-DE" dirty="0">
                <a:solidFill>
                  <a:schemeClr val="tx1"/>
                </a:solidFill>
              </a:rPr>
              <a:t>	wissen Sie, welche praktische Relevanz Vielfalt in Industrie und Wirtschaft </a:t>
            </a:r>
            <a:r>
              <a:rPr lang="de-DE" dirty="0" smtClean="0">
                <a:solidFill>
                  <a:schemeClr val="tx1"/>
                </a:solidFill>
              </a:rPr>
              <a:t>hat,</a:t>
            </a:r>
          </a:p>
          <a:p>
            <a:pPr marL="0" indent="0">
              <a:buClr>
                <a:srgbClr val="97C01E"/>
              </a:buClr>
              <a:buNone/>
            </a:pPr>
            <a:endParaRPr lang="de-DE" dirty="0" smtClean="0">
              <a:solidFill>
                <a:schemeClr val="tx1"/>
              </a:solidFill>
            </a:endParaRPr>
          </a:p>
          <a:p>
            <a:pPr marL="0" indent="0">
              <a:buClr>
                <a:srgbClr val="97C01E"/>
              </a:buClr>
              <a:buNone/>
            </a:pPr>
            <a:r>
              <a:rPr lang="de-DE" dirty="0" smtClean="0">
                <a:solidFill>
                  <a:schemeClr val="tx1"/>
                </a:solidFill>
              </a:rPr>
              <a:t>	</a:t>
            </a:r>
            <a:r>
              <a:rPr lang="de-DE" dirty="0">
                <a:solidFill>
                  <a:schemeClr val="tx1"/>
                </a:solidFill>
              </a:rPr>
              <a:t>haben Sie gelernt, wie Sie mit </a:t>
            </a:r>
            <a:r>
              <a:rPr lang="de-DE" dirty="0" smtClean="0">
                <a:solidFill>
                  <a:schemeClr val="tx1"/>
                </a:solidFill>
              </a:rPr>
              <a:t>Verschiedenheiten gewinnbringend </a:t>
            </a:r>
            <a:r>
              <a:rPr lang="de-DE" dirty="0">
                <a:solidFill>
                  <a:schemeClr val="tx1"/>
                </a:solidFill>
              </a:rPr>
              <a:t>umgehen </a:t>
            </a:r>
            <a:r>
              <a:rPr lang="de-DE" dirty="0" smtClean="0">
                <a:solidFill>
                  <a:schemeClr val="tx1"/>
                </a:solidFill>
              </a:rPr>
              <a:t>können.</a:t>
            </a:r>
          </a:p>
          <a:p>
            <a:pPr marL="0" indent="0">
              <a:buClr>
                <a:srgbClr val="97C01E"/>
              </a:buClr>
              <a:buNone/>
            </a:pPr>
            <a:r>
              <a:rPr lang="de-DE" dirty="0" smtClean="0">
                <a:solidFill>
                  <a:schemeClr val="tx1"/>
                </a:solidFill>
              </a:rPr>
              <a:t>	</a:t>
            </a:r>
            <a:endParaRPr lang="de-DE" dirty="0">
              <a:solidFill>
                <a:schemeClr val="tx1"/>
              </a:solidFill>
            </a:endParaRPr>
          </a:p>
          <a:p>
            <a:pPr>
              <a:buClr>
                <a:srgbClr val="97C01E"/>
              </a:buClr>
            </a:pPr>
            <a:endParaRPr lang="de-DE" dirty="0" smtClean="0">
              <a:solidFill>
                <a:schemeClr val="tx1"/>
              </a:solidFill>
            </a:endParaRPr>
          </a:p>
          <a:p>
            <a:pPr marL="0" indent="0">
              <a:buClrTx/>
              <a:buNone/>
            </a:pPr>
            <a:endParaRPr lang="de-DE" dirty="0"/>
          </a:p>
        </p:txBody>
      </p:sp>
      <p:sp>
        <p:nvSpPr>
          <p:cNvPr id="10"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Lernziele des Workshops</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WORKSHOP</a:t>
            </a:r>
            <a:endParaRPr lang="de-DE" dirty="0"/>
          </a:p>
        </p:txBody>
      </p:sp>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57087" t="31100" r="22438" b="27950"/>
          <a:stretch/>
        </p:blipFill>
        <p:spPr>
          <a:xfrm>
            <a:off x="9840017" y="3176374"/>
            <a:ext cx="1944615" cy="2916922"/>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44" y="1988841"/>
            <a:ext cx="866423" cy="678524"/>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44" y="2750476"/>
            <a:ext cx="866423" cy="678524"/>
          </a:xfrm>
          <a:prstGeom prst="rect">
            <a:avLst/>
          </a:prstGeom>
        </p:spPr>
      </p:pic>
      <p:pic>
        <p:nvPicPr>
          <p:cNvPr id="17" name="Grafik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17" y="3470556"/>
            <a:ext cx="866423" cy="678524"/>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77</a:t>
            </a:fld>
            <a:endParaRPr lang="de-DE" dirty="0"/>
          </a:p>
        </p:txBody>
      </p:sp>
    </p:spTree>
    <p:extLst>
      <p:ext uri="{BB962C8B-B14F-4D97-AF65-F5344CB8AC3E}">
        <p14:creationId xmlns:p14="http://schemas.microsoft.com/office/powerpoint/2010/main" val="25714790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091443" y="663994"/>
            <a:ext cx="1080120" cy="461665"/>
          </a:xfrm>
          <a:prstGeom prst="rect">
            <a:avLst/>
          </a:prstGeom>
          <a:noFill/>
        </p:spPr>
        <p:txBody>
          <a:bodyPr wrap="square" rtlCol="0">
            <a:spAutoFit/>
          </a:bodyPr>
          <a:lstStyle/>
          <a:p>
            <a:r>
              <a:rPr lang="de-DE" sz="2400" dirty="0" err="1">
                <a:solidFill>
                  <a:schemeClr val="accent5">
                    <a:lumMod val="50000"/>
                  </a:schemeClr>
                </a:solidFill>
              </a:rPr>
              <a:t>Hej</a:t>
            </a:r>
            <a:r>
              <a:rPr lang="de-DE" sz="2400" dirty="0">
                <a:solidFill>
                  <a:schemeClr val="accent5">
                    <a:lumMod val="50000"/>
                  </a:schemeClr>
                </a:solidFill>
              </a:rPr>
              <a:t> </a:t>
            </a:r>
            <a:r>
              <a:rPr lang="de-DE" sz="2400" dirty="0" err="1">
                <a:solidFill>
                  <a:schemeClr val="accent5">
                    <a:lumMod val="50000"/>
                  </a:schemeClr>
                </a:solidFill>
              </a:rPr>
              <a:t>då</a:t>
            </a:r>
            <a:endParaRPr lang="de-DE" sz="2400" dirty="0">
              <a:solidFill>
                <a:schemeClr val="accent5">
                  <a:lumMod val="50000"/>
                </a:schemeClr>
              </a:solidFill>
            </a:endParaRPr>
          </a:p>
        </p:txBody>
      </p:sp>
      <p:sp>
        <p:nvSpPr>
          <p:cNvPr id="6" name="Textfeld 5"/>
          <p:cNvSpPr txBox="1"/>
          <p:nvPr/>
        </p:nvSpPr>
        <p:spPr>
          <a:xfrm>
            <a:off x="6456040" y="1335167"/>
            <a:ext cx="2880320" cy="646331"/>
          </a:xfrm>
          <a:prstGeom prst="rect">
            <a:avLst/>
          </a:prstGeom>
          <a:noFill/>
        </p:spPr>
        <p:txBody>
          <a:bodyPr wrap="square" rtlCol="0">
            <a:spAutoFit/>
          </a:bodyPr>
          <a:lstStyle/>
          <a:p>
            <a:r>
              <a:rPr lang="de-DE" sz="3600" dirty="0">
                <a:solidFill>
                  <a:schemeClr val="accent5">
                    <a:lumMod val="50000"/>
                  </a:schemeClr>
                </a:solidFill>
              </a:rPr>
              <a:t>Do </a:t>
            </a:r>
            <a:r>
              <a:rPr lang="de-DE" sz="3600" dirty="0" err="1">
                <a:solidFill>
                  <a:schemeClr val="accent5">
                    <a:lumMod val="50000"/>
                  </a:schemeClr>
                </a:solidFill>
              </a:rPr>
              <a:t>widzenia</a:t>
            </a:r>
            <a:endParaRPr lang="de-DE" sz="3600" dirty="0">
              <a:solidFill>
                <a:schemeClr val="accent5">
                  <a:lumMod val="50000"/>
                </a:schemeClr>
              </a:solidFill>
            </a:endParaRPr>
          </a:p>
        </p:txBody>
      </p:sp>
      <p:sp>
        <p:nvSpPr>
          <p:cNvPr id="7" name="Inhaltsplatzhalter 2"/>
          <p:cNvSpPr txBox="1">
            <a:spLocks/>
          </p:cNvSpPr>
          <p:nvPr/>
        </p:nvSpPr>
        <p:spPr>
          <a:xfrm>
            <a:off x="2858592" y="-169613"/>
            <a:ext cx="6460938" cy="576064"/>
          </a:xfrm>
          <a:prstGeom prst="rect">
            <a:avLst/>
          </a:prstGeom>
        </p:spPr>
        <p:txBody>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de-DE" sz="3200" b="1" i="1" spc="300" dirty="0">
              <a:solidFill>
                <a:srgbClr val="92D050"/>
              </a:solidFill>
              <a:ea typeface="+mj-ea"/>
              <a:cs typeface="+mj-cs"/>
            </a:endParaRPr>
          </a:p>
          <a:p>
            <a:pPr marL="0" indent="0" algn="ctr">
              <a:buFont typeface="Calibri" pitchFamily="34" charset="0"/>
              <a:buNone/>
            </a:pPr>
            <a:r>
              <a:rPr lang="de-DE" sz="3200" b="1" i="1" spc="300" dirty="0">
                <a:solidFill>
                  <a:schemeClr val="accent5">
                    <a:lumMod val="50000"/>
                  </a:schemeClr>
                </a:solidFill>
                <a:ea typeface="+mj-ea"/>
                <a:cs typeface="+mj-cs"/>
              </a:rPr>
              <a:t>Auf Wiedersehen!</a:t>
            </a:r>
          </a:p>
          <a:p>
            <a:pPr marL="0" indent="0" algn="ctr">
              <a:buFont typeface="Calibri" pitchFamily="34" charset="0"/>
              <a:buNone/>
            </a:pPr>
            <a:endParaRPr lang="de-DE" altLang="ja-JP" dirty="0"/>
          </a:p>
          <a:p>
            <a:pPr marL="0" indent="0" algn="ctr">
              <a:buFont typeface="Calibri" pitchFamily="34" charset="0"/>
              <a:buNone/>
            </a:pPr>
            <a:r>
              <a:rPr lang="de-DE" altLang="ja-JP" sz="2400" dirty="0"/>
              <a:t>                                                                                     </a:t>
            </a:r>
            <a:endParaRPr lang="de-DE" sz="3200" b="1" dirty="0">
              <a:solidFill>
                <a:srgbClr val="92D050"/>
              </a:solidFill>
            </a:endParaRPr>
          </a:p>
        </p:txBody>
      </p:sp>
      <p:pic>
        <p:nvPicPr>
          <p:cNvPr id="8" name="Grafik 7" descr="http://www.daaflux.lu/img_gebardensprache/tschuess.jpg">
            <a:hlinkClick r:id="rId3"/>
          </p:cNvPr>
          <p:cNvPicPr/>
          <p:nvPr/>
        </p:nvPicPr>
        <p:blipFill rotWithShape="1">
          <a:blip r:embed="rId4">
            <a:extLst>
              <a:ext uri="{28A0092B-C50C-407E-A947-70E740481C1C}">
                <a14:useLocalDpi xmlns:a14="http://schemas.microsoft.com/office/drawing/2010/main" val="0"/>
              </a:ext>
            </a:extLst>
          </a:blip>
          <a:srcRect l="3635" t="3638" r="1636" b="14775"/>
          <a:stretch/>
        </p:blipFill>
        <p:spPr bwMode="auto">
          <a:xfrm>
            <a:off x="5519936" y="3645000"/>
            <a:ext cx="3096344" cy="2376264"/>
          </a:xfrm>
          <a:prstGeom prst="rect">
            <a:avLst/>
          </a:prstGeom>
          <a:noFill/>
          <a:ln>
            <a:noFill/>
          </a:ln>
        </p:spPr>
      </p:pic>
      <p:sp>
        <p:nvSpPr>
          <p:cNvPr id="9" name="Textfeld 8"/>
          <p:cNvSpPr txBox="1"/>
          <p:nvPr/>
        </p:nvSpPr>
        <p:spPr>
          <a:xfrm>
            <a:off x="2858592" y="5229200"/>
            <a:ext cx="2664296" cy="584775"/>
          </a:xfrm>
          <a:prstGeom prst="rect">
            <a:avLst/>
          </a:prstGeom>
          <a:noFill/>
        </p:spPr>
        <p:txBody>
          <a:bodyPr wrap="square" rtlCol="0">
            <a:spAutoFit/>
          </a:bodyPr>
          <a:lstStyle/>
          <a:p>
            <a:r>
              <a:rPr lang="vi-VN" sz="3200" dirty="0">
                <a:solidFill>
                  <a:schemeClr val="accent5">
                    <a:lumMod val="50000"/>
                  </a:schemeClr>
                </a:solidFill>
              </a:rPr>
              <a:t>до свида́ния</a:t>
            </a:r>
            <a:endParaRPr lang="de-DE" sz="3200" dirty="0">
              <a:solidFill>
                <a:schemeClr val="accent5">
                  <a:lumMod val="50000"/>
                </a:schemeClr>
              </a:solidFill>
            </a:endParaRPr>
          </a:p>
        </p:txBody>
      </p:sp>
      <p:sp>
        <p:nvSpPr>
          <p:cNvPr id="10" name="Rechteck 9"/>
          <p:cNvSpPr/>
          <p:nvPr/>
        </p:nvSpPr>
        <p:spPr>
          <a:xfrm>
            <a:off x="9480376" y="4942790"/>
            <a:ext cx="1266340" cy="707886"/>
          </a:xfrm>
          <a:prstGeom prst="rect">
            <a:avLst/>
          </a:prstGeom>
        </p:spPr>
        <p:txBody>
          <a:bodyPr wrap="square">
            <a:spAutoFit/>
          </a:bodyPr>
          <a:lstStyle/>
          <a:p>
            <a:pPr algn="ctr"/>
            <a:r>
              <a:rPr lang="ja-JP" altLang="de-DE" sz="4000" dirty="0">
                <a:solidFill>
                  <a:schemeClr val="accent5">
                    <a:lumMod val="50000"/>
                  </a:schemeClr>
                </a:solidFill>
              </a:rPr>
              <a:t>再</a:t>
            </a:r>
            <a:r>
              <a:rPr lang="ja-JP" altLang="de-DE" sz="4000" b="1" dirty="0">
                <a:solidFill>
                  <a:schemeClr val="accent5">
                    <a:lumMod val="50000"/>
                  </a:schemeClr>
                </a:solidFill>
              </a:rPr>
              <a:t>见</a:t>
            </a:r>
            <a:endParaRPr lang="de-DE" sz="4000" b="1" dirty="0">
              <a:solidFill>
                <a:schemeClr val="accent5">
                  <a:lumMod val="50000"/>
                </a:schemeClr>
              </a:solidFill>
            </a:endParaRPr>
          </a:p>
        </p:txBody>
      </p:sp>
      <p:sp>
        <p:nvSpPr>
          <p:cNvPr id="11" name="Textfeld 10"/>
          <p:cNvSpPr txBox="1"/>
          <p:nvPr/>
        </p:nvSpPr>
        <p:spPr>
          <a:xfrm>
            <a:off x="2567608" y="1844824"/>
            <a:ext cx="1296144" cy="523220"/>
          </a:xfrm>
          <a:prstGeom prst="rect">
            <a:avLst/>
          </a:prstGeom>
          <a:noFill/>
        </p:spPr>
        <p:txBody>
          <a:bodyPr wrap="square" rtlCol="0">
            <a:spAutoFit/>
          </a:bodyPr>
          <a:lstStyle/>
          <a:p>
            <a:r>
              <a:rPr lang="de-DE" sz="2800" dirty="0" err="1">
                <a:solidFill>
                  <a:schemeClr val="accent5">
                    <a:lumMod val="50000"/>
                  </a:schemeClr>
                </a:solidFill>
              </a:rPr>
              <a:t>Adeus</a:t>
            </a:r>
            <a:endParaRPr lang="de-DE" sz="2800" dirty="0">
              <a:solidFill>
                <a:schemeClr val="accent5">
                  <a:lumMod val="50000"/>
                </a:schemeClr>
              </a:solidFill>
            </a:endParaRPr>
          </a:p>
        </p:txBody>
      </p:sp>
    </p:spTree>
    <p:extLst>
      <p:ext uri="{BB962C8B-B14F-4D97-AF65-F5344CB8AC3E}">
        <p14:creationId xmlns:p14="http://schemas.microsoft.com/office/powerpoint/2010/main" val="2390274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335360" y="1691255"/>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haltsplatzhalter 1"/>
          <p:cNvSpPr>
            <a:spLocks noGrp="1"/>
          </p:cNvSpPr>
          <p:nvPr>
            <p:ph idx="1"/>
          </p:nvPr>
        </p:nvSpPr>
        <p:spPr>
          <a:xfrm>
            <a:off x="841924" y="2192900"/>
            <a:ext cx="5542108" cy="1842186"/>
          </a:xfrm>
        </p:spPr>
        <p:txBody>
          <a:bodyPr>
            <a:noAutofit/>
          </a:bodyPr>
          <a:lstStyle/>
          <a:p>
            <a:pPr marL="0" indent="0">
              <a:lnSpc>
                <a:spcPct val="150000"/>
              </a:lnSpc>
              <a:spcBef>
                <a:spcPts val="0"/>
              </a:spcBef>
              <a:buClr>
                <a:srgbClr val="97C01E"/>
              </a:buClr>
              <a:buNone/>
              <a:defRPr/>
            </a:pPr>
            <a:r>
              <a:rPr lang="de-DE" b="1" dirty="0" smtClean="0">
                <a:solidFill>
                  <a:srgbClr val="4D4D4D"/>
                </a:solidFill>
              </a:rPr>
              <a:t>Aufgabe</a:t>
            </a:r>
            <a:r>
              <a:rPr lang="de-DE" dirty="0" smtClean="0">
                <a:solidFill>
                  <a:srgbClr val="4D4D4D"/>
                </a:solidFill>
              </a:rPr>
              <a:t>:</a:t>
            </a:r>
            <a:endParaRPr lang="de-DE" dirty="0">
              <a:solidFill>
                <a:srgbClr val="4D4D4D"/>
              </a:solidFill>
            </a:endParaRPr>
          </a:p>
        </p:txBody>
      </p:sp>
      <p:sp>
        <p:nvSpPr>
          <p:cNvPr id="12"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Wer bin ich – und wenn ja, warum bin ich hier?</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EINLEITUNG ZUM WORKSHOP</a:t>
            </a:r>
            <a:endParaRPr lang="de-DE" dirty="0">
              <a:solidFill>
                <a:srgbClr val="4D4D4D"/>
              </a:solidFill>
            </a:endParaRPr>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5"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0" name="Textfeld 9"/>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4D4D4D"/>
                </a:solidFill>
              </a:rPr>
              <a:t>► Aufgabe ◄</a:t>
            </a:r>
          </a:p>
        </p:txBody>
      </p:sp>
      <p:sp>
        <p:nvSpPr>
          <p:cNvPr id="16" name="Inhaltsplatzhalter 1"/>
          <p:cNvSpPr txBox="1">
            <a:spLocks/>
          </p:cNvSpPr>
          <p:nvPr/>
        </p:nvSpPr>
        <p:spPr>
          <a:xfrm>
            <a:off x="839416" y="2666934"/>
            <a:ext cx="6840760" cy="1842186"/>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spcAft>
                <a:spcPts val="600"/>
              </a:spcAft>
              <a:buClr>
                <a:srgbClr val="97C01E"/>
              </a:buClr>
              <a:buSzPct val="150000"/>
              <a:buBlip>
                <a:blip r:embed="rId4"/>
              </a:buBlip>
              <a:defRPr/>
            </a:pPr>
            <a:r>
              <a:rPr lang="de-DE" dirty="0" smtClean="0">
                <a:solidFill>
                  <a:srgbClr val="4D4D4D"/>
                </a:solidFill>
              </a:rPr>
              <a:t>Finden Sie 5 Gemeinsamkeiten und 5 Unterschiede </a:t>
            </a:r>
            <a:r>
              <a:rPr lang="de-DE" dirty="0">
                <a:solidFill>
                  <a:srgbClr val="4D4D4D"/>
                </a:solidFill>
              </a:rPr>
              <a:t>mit/zu der Person zu Ihrer Rechten.</a:t>
            </a:r>
            <a:endParaRPr lang="de-DE" dirty="0" smtClean="0">
              <a:solidFill>
                <a:srgbClr val="4D4D4D"/>
              </a:solidFill>
            </a:endParaRPr>
          </a:p>
          <a:p>
            <a:pPr>
              <a:lnSpc>
                <a:spcPct val="150000"/>
              </a:lnSpc>
              <a:spcBef>
                <a:spcPts val="0"/>
              </a:spcBef>
              <a:spcAft>
                <a:spcPts val="600"/>
              </a:spcAft>
              <a:buClr>
                <a:srgbClr val="97C01E"/>
              </a:buClr>
              <a:buSzPct val="150000"/>
              <a:buBlip>
                <a:blip r:embed="rId4"/>
              </a:buBlip>
              <a:defRPr/>
            </a:pPr>
            <a:r>
              <a:rPr lang="de-DE" dirty="0" smtClean="0">
                <a:solidFill>
                  <a:srgbClr val="4D4D4D"/>
                </a:solidFill>
              </a:rPr>
              <a:t>Stellen Sie sich gemeinsam damit vor.</a:t>
            </a:r>
          </a:p>
          <a:p>
            <a:pPr>
              <a:lnSpc>
                <a:spcPct val="150000"/>
              </a:lnSpc>
              <a:spcBef>
                <a:spcPts val="0"/>
              </a:spcBef>
              <a:buClr>
                <a:srgbClr val="97C01E"/>
              </a:buClr>
              <a:buSzPct val="150000"/>
              <a:buBlip>
                <a:blip r:embed="rId4"/>
              </a:buBlip>
              <a:defRPr/>
            </a:pPr>
            <a:r>
              <a:rPr lang="de-DE" dirty="0" smtClean="0">
                <a:solidFill>
                  <a:srgbClr val="4D4D4D"/>
                </a:solidFill>
              </a:rPr>
              <a:t>Nennen Sie das Erlebnis, welches Sie zur Teilnahme an dem heutigen Workshop motiviert hat.</a:t>
            </a:r>
            <a:endParaRPr lang="de-DE" dirty="0">
              <a:solidFill>
                <a:srgbClr val="4D4D4D"/>
              </a:solidFill>
            </a:endParaRPr>
          </a:p>
        </p:txBody>
      </p:sp>
      <p:pic>
        <p:nvPicPr>
          <p:cNvPr id="18" name="Grafik 17"/>
          <p:cNvPicPr>
            <a:picLocks noChangeAspect="1"/>
          </p:cNvPicPr>
          <p:nvPr/>
        </p:nvPicPr>
        <p:blipFill rotWithShape="1">
          <a:blip r:embed="rId5" cstate="print">
            <a:extLst>
              <a:ext uri="{28A0092B-C50C-407E-A947-70E740481C1C}">
                <a14:useLocalDpi xmlns:a14="http://schemas.microsoft.com/office/drawing/2010/main" val="0"/>
              </a:ext>
            </a:extLst>
          </a:blip>
          <a:srcRect l="35038" t="20601" r="40550" b="35300"/>
          <a:stretch/>
        </p:blipFill>
        <p:spPr>
          <a:xfrm>
            <a:off x="8184232" y="2303323"/>
            <a:ext cx="2232248" cy="3024336"/>
          </a:xfrm>
          <a:prstGeom prst="rect">
            <a:avLst/>
          </a:prstGeom>
        </p:spPr>
      </p:pic>
      <p:sp>
        <p:nvSpPr>
          <p:cNvPr id="3" name="Foliennummernplatzhalter 2"/>
          <p:cNvSpPr>
            <a:spLocks noGrp="1"/>
          </p:cNvSpPr>
          <p:nvPr>
            <p:ph type="sldNum" sz="quarter" idx="4"/>
          </p:nvPr>
        </p:nvSpPr>
        <p:spPr/>
        <p:txBody>
          <a:bodyPr/>
          <a:lstStyle/>
          <a:p>
            <a:fld id="{D913B18B-D139-4864-AE91-16ECF2125E47}" type="slidenum">
              <a:rPr lang="de-DE" smtClean="0"/>
              <a:pPr/>
              <a:t>8</a:t>
            </a:fld>
            <a:endParaRPr lang="de-DE" dirty="0"/>
          </a:p>
        </p:txBody>
      </p:sp>
    </p:spTree>
    <p:extLst>
      <p:ext uri="{BB962C8B-B14F-4D97-AF65-F5344CB8AC3E}">
        <p14:creationId xmlns:p14="http://schemas.microsoft.com/office/powerpoint/2010/main" val="2346943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8946377" y="3933056"/>
            <a:ext cx="1902151" cy="1557270"/>
            <a:chOff x="4650809" y="2636912"/>
            <a:chExt cx="3029367" cy="2520280"/>
          </a:xfrm>
        </p:grpSpPr>
        <p:pic>
          <p:nvPicPr>
            <p:cNvPr id="22" name="Grafik 21"/>
            <p:cNvPicPr>
              <a:picLocks noChangeAspect="1"/>
            </p:cNvPicPr>
            <p:nvPr/>
          </p:nvPicPr>
          <p:blipFill rotWithShape="1">
            <a:blip r:embed="rId3" cstate="print">
              <a:extLst>
                <a:ext uri="{28A0092B-C50C-407E-A947-70E740481C1C}">
                  <a14:useLocalDpi xmlns:a14="http://schemas.microsoft.com/office/drawing/2010/main" val="0"/>
                </a:ext>
              </a:extLst>
            </a:blip>
            <a:srcRect l="43700" t="38450" r="32676" b="24801"/>
            <a:stretch/>
          </p:blipFill>
          <p:spPr>
            <a:xfrm rot="21149362">
              <a:off x="5519936" y="2636912"/>
              <a:ext cx="2160240" cy="2520280"/>
            </a:xfrm>
            <a:prstGeom prst="rect">
              <a:avLst/>
            </a:prstGeom>
          </p:spPr>
        </p:pic>
        <p:sp>
          <p:nvSpPr>
            <p:cNvPr id="58" name="Ellipse 57"/>
            <p:cNvSpPr/>
            <p:nvPr/>
          </p:nvSpPr>
          <p:spPr>
            <a:xfrm>
              <a:off x="4650809" y="2674493"/>
              <a:ext cx="1314449"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8442" t="20601" r="48683" b="30050"/>
          <a:stretch/>
        </p:blipFill>
        <p:spPr>
          <a:xfrm>
            <a:off x="6586104" y="3832582"/>
            <a:ext cx="1584176" cy="1783556"/>
          </a:xfrm>
          <a:prstGeom prst="rect">
            <a:avLst/>
          </a:prstGeom>
        </p:spPr>
      </p:pic>
      <p:grpSp>
        <p:nvGrpSpPr>
          <p:cNvPr id="20" name="Gruppieren 19"/>
          <p:cNvGrpSpPr/>
          <p:nvPr/>
        </p:nvGrpSpPr>
        <p:grpSpPr>
          <a:xfrm>
            <a:off x="6600056" y="1826099"/>
            <a:ext cx="1584176" cy="1386877"/>
            <a:chOff x="4217359" y="2061697"/>
            <a:chExt cx="1734625" cy="1485085"/>
          </a:xfrm>
        </p:grpSpPr>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30313" t="44865" r="50555" b="29461"/>
            <a:stretch/>
          </p:blipFill>
          <p:spPr>
            <a:xfrm rot="21199744">
              <a:off x="4217359" y="2061697"/>
              <a:ext cx="1375135" cy="1383985"/>
            </a:xfrm>
            <a:prstGeom prst="rect">
              <a:avLst/>
            </a:prstGeom>
          </p:spPr>
        </p:pic>
        <p:sp>
          <p:nvSpPr>
            <p:cNvPr id="15" name="Ellipse 14"/>
            <p:cNvSpPr/>
            <p:nvPr/>
          </p:nvSpPr>
          <p:spPr>
            <a:xfrm>
              <a:off x="5194320" y="2276872"/>
              <a:ext cx="757664" cy="126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3" name="Grafik 12"/>
          <p:cNvPicPr>
            <a:picLocks noChangeAspect="1"/>
          </p:cNvPicPr>
          <p:nvPr/>
        </p:nvPicPr>
        <p:blipFill rotWithShape="1">
          <a:blip r:embed="rId6" cstate="print">
            <a:extLst>
              <a:ext uri="{28A0092B-C50C-407E-A947-70E740481C1C}">
                <a14:useLocalDpi xmlns:a14="http://schemas.microsoft.com/office/drawing/2010/main" val="0"/>
              </a:ext>
            </a:extLst>
          </a:blip>
          <a:srcRect l="27162" t="17451" r="31889" b="33200"/>
          <a:stretch/>
        </p:blipFill>
        <p:spPr>
          <a:xfrm>
            <a:off x="3791744" y="3933056"/>
            <a:ext cx="1659971" cy="1500358"/>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val="0"/>
              </a:ext>
            </a:extLst>
          </a:blip>
          <a:srcRect l="29525" t="24801" r="22438" b="16401"/>
          <a:stretch/>
        </p:blipFill>
        <p:spPr>
          <a:xfrm>
            <a:off x="3773806" y="1604069"/>
            <a:ext cx="1674122" cy="1536899"/>
          </a:xfrm>
          <a:prstGeom prst="rect">
            <a:avLst/>
          </a:prstGeom>
        </p:spPr>
      </p:pic>
      <p:cxnSp>
        <p:nvCxnSpPr>
          <p:cNvPr id="63" name="Gerade Verbindung mit Pfeil 62"/>
          <p:cNvCxnSpPr/>
          <p:nvPr/>
        </p:nvCxnSpPr>
        <p:spPr>
          <a:xfrm>
            <a:off x="1793432" y="3169434"/>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2551493" y="4707232"/>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flipV="1">
            <a:off x="4577741" y="3256518"/>
            <a:ext cx="6117"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a:off x="5344199" y="2402976"/>
            <a:ext cx="1164309"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7362050" y="3227490"/>
            <a:ext cx="16142" cy="61960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8162562" y="4701505"/>
            <a:ext cx="1136854" cy="572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H="1" flipV="1">
            <a:off x="10146360" y="3242004"/>
            <a:ext cx="6598" cy="684256"/>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Grafik 60"/>
          <p:cNvPicPr>
            <a:picLocks noChangeAspect="1"/>
          </p:cNvPicPr>
          <p:nvPr/>
        </p:nvPicPr>
        <p:blipFill rotWithShape="1">
          <a:blip r:embed="rId8" cstate="print">
            <a:extLst>
              <a:ext uri="{28A0092B-C50C-407E-A947-70E740481C1C}">
                <a14:useLocalDpi xmlns:a14="http://schemas.microsoft.com/office/drawing/2010/main" val="0"/>
              </a:ext>
            </a:extLst>
          </a:blip>
          <a:srcRect l="20075" t="32151" r="50000" b="29000"/>
          <a:stretch/>
        </p:blipFill>
        <p:spPr>
          <a:xfrm>
            <a:off x="1210104" y="4077072"/>
            <a:ext cx="1213488" cy="1181555"/>
          </a:xfrm>
          <a:prstGeom prst="rect">
            <a:avLst/>
          </a:prstGeom>
        </p:spPr>
      </p:pic>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21513" t="22702" r="6310" b="31946"/>
          <a:stretch/>
        </p:blipFill>
        <p:spPr>
          <a:xfrm>
            <a:off x="9336360" y="2034333"/>
            <a:ext cx="1656184" cy="780503"/>
          </a:xfrm>
          <a:prstGeom prst="rect">
            <a:avLst/>
          </a:prstGeom>
        </p:spPr>
      </p:pic>
      <p:pic>
        <p:nvPicPr>
          <p:cNvPr id="2" name="Grafik 1"/>
          <p:cNvPicPr>
            <a:picLocks noChangeAspect="1"/>
          </p:cNvPicPr>
          <p:nvPr/>
        </p:nvPicPr>
        <p:blipFill rotWithShape="1">
          <a:blip r:embed="rId10" cstate="print">
            <a:extLst>
              <a:ext uri="{28A0092B-C50C-407E-A947-70E740481C1C}">
                <a14:useLocalDpi xmlns:a14="http://schemas.microsoft.com/office/drawing/2010/main" val="0"/>
              </a:ext>
            </a:extLst>
          </a:blip>
          <a:srcRect l="35038" t="39500" r="37400" b="38450"/>
          <a:stretch/>
        </p:blipFill>
        <p:spPr>
          <a:xfrm>
            <a:off x="976301" y="2022185"/>
            <a:ext cx="1648801" cy="989281"/>
          </a:xfrm>
          <a:prstGeom prst="rect">
            <a:avLst/>
          </a:prstGeom>
        </p:spPr>
      </p:pic>
      <p:sp>
        <p:nvSpPr>
          <p:cNvPr id="5" name="Titel 4"/>
          <p:cNvSpPr>
            <a:spLocks noGrp="1"/>
          </p:cNvSpPr>
          <p:nvPr>
            <p:ph type="title"/>
          </p:nvPr>
        </p:nvSpPr>
        <p:spPr/>
        <p:txBody>
          <a:bodyPr/>
          <a:lstStyle/>
          <a:p>
            <a:r>
              <a:rPr lang="de-DE" dirty="0" smtClean="0">
                <a:solidFill>
                  <a:srgbClr val="4D4D4D"/>
                </a:solidFill>
              </a:rPr>
              <a:t>INHALT &amp; ABLAUF</a:t>
            </a:r>
            <a:endParaRPr lang="de-DE" dirty="0">
              <a:solidFill>
                <a:srgbClr val="4D4D4D"/>
              </a:solidFill>
            </a:endParaRPr>
          </a:p>
        </p:txBody>
      </p:sp>
      <p:sp>
        <p:nvSpPr>
          <p:cNvPr id="44" name="Textfeld 43"/>
          <p:cNvSpPr txBox="1"/>
          <p:nvPr/>
        </p:nvSpPr>
        <p:spPr>
          <a:xfrm>
            <a:off x="695400" y="1045801"/>
            <a:ext cx="2184210" cy="400110"/>
          </a:xfrm>
          <a:prstGeom prst="rect">
            <a:avLst/>
          </a:prstGeom>
          <a:noFill/>
        </p:spPr>
        <p:txBody>
          <a:bodyPr wrap="square" rtlCol="0">
            <a:spAutoFit/>
          </a:bodyPr>
          <a:lstStyle/>
          <a:p>
            <a:pPr algn="ctr"/>
            <a:r>
              <a:rPr lang="de-DE" sz="2000" dirty="0" smtClean="0">
                <a:solidFill>
                  <a:srgbClr val="4D4D4D"/>
                </a:solidFill>
              </a:rPr>
              <a:t>Einleitung</a:t>
            </a:r>
            <a:endParaRPr lang="de-DE" sz="2000" dirty="0">
              <a:solidFill>
                <a:srgbClr val="4D4D4D"/>
              </a:solidFill>
            </a:endParaRPr>
          </a:p>
        </p:txBody>
      </p:sp>
      <p:sp>
        <p:nvSpPr>
          <p:cNvPr id="45" name="Textfeld 44"/>
          <p:cNvSpPr txBox="1"/>
          <p:nvPr/>
        </p:nvSpPr>
        <p:spPr>
          <a:xfrm>
            <a:off x="479376" y="5675762"/>
            <a:ext cx="2550177" cy="400110"/>
          </a:xfrm>
          <a:prstGeom prst="rect">
            <a:avLst/>
          </a:prstGeom>
          <a:noFill/>
        </p:spPr>
        <p:txBody>
          <a:bodyPr wrap="square" rtlCol="0">
            <a:spAutoFit/>
          </a:bodyPr>
          <a:lstStyle/>
          <a:p>
            <a:pPr algn="ctr"/>
            <a:r>
              <a:rPr lang="de-DE" sz="2000" dirty="0" err="1" smtClean="0">
                <a:solidFill>
                  <a:srgbClr val="4D4D4D"/>
                </a:solidFill>
              </a:rPr>
              <a:t>Dimensionenvielfalt</a:t>
            </a:r>
            <a:endParaRPr lang="de-DE" sz="2000" dirty="0">
              <a:solidFill>
                <a:srgbClr val="4D4D4D"/>
              </a:solidFill>
            </a:endParaRPr>
          </a:p>
        </p:txBody>
      </p:sp>
      <p:sp>
        <p:nvSpPr>
          <p:cNvPr id="46" name="Textfeld 45"/>
          <p:cNvSpPr txBox="1"/>
          <p:nvPr/>
        </p:nvSpPr>
        <p:spPr>
          <a:xfrm>
            <a:off x="3071664" y="1045801"/>
            <a:ext cx="3066621" cy="400110"/>
          </a:xfrm>
          <a:prstGeom prst="rect">
            <a:avLst/>
          </a:prstGeom>
          <a:noFill/>
        </p:spPr>
        <p:txBody>
          <a:bodyPr wrap="square" rtlCol="0">
            <a:spAutoFit/>
          </a:bodyPr>
          <a:lstStyle/>
          <a:p>
            <a:pPr algn="ctr"/>
            <a:r>
              <a:rPr lang="de-DE" sz="2000" dirty="0" smtClean="0">
                <a:solidFill>
                  <a:srgbClr val="4D4D4D"/>
                </a:solidFill>
              </a:rPr>
              <a:t>Dimension Gender</a:t>
            </a:r>
            <a:endParaRPr lang="de-DE" sz="2000" dirty="0">
              <a:solidFill>
                <a:srgbClr val="4D4D4D"/>
              </a:solidFill>
            </a:endParaRPr>
          </a:p>
        </p:txBody>
      </p:sp>
      <p:sp>
        <p:nvSpPr>
          <p:cNvPr id="47" name="Textfeld 46"/>
          <p:cNvSpPr txBox="1"/>
          <p:nvPr/>
        </p:nvSpPr>
        <p:spPr>
          <a:xfrm>
            <a:off x="5837691" y="5675762"/>
            <a:ext cx="3066621" cy="400110"/>
          </a:xfrm>
          <a:prstGeom prst="rect">
            <a:avLst/>
          </a:prstGeom>
          <a:noFill/>
        </p:spPr>
        <p:txBody>
          <a:bodyPr wrap="square" rtlCol="0">
            <a:spAutoFit/>
          </a:bodyPr>
          <a:lstStyle/>
          <a:p>
            <a:pPr algn="ctr"/>
            <a:r>
              <a:rPr lang="de-DE" sz="2000" dirty="0" smtClean="0">
                <a:solidFill>
                  <a:srgbClr val="4D4D4D"/>
                </a:solidFill>
              </a:rPr>
              <a:t>Dimension Ethnie</a:t>
            </a:r>
            <a:endParaRPr lang="de-DE" sz="2000" dirty="0">
              <a:solidFill>
                <a:srgbClr val="4D4D4D"/>
              </a:solidFill>
            </a:endParaRPr>
          </a:p>
        </p:txBody>
      </p:sp>
      <p:sp>
        <p:nvSpPr>
          <p:cNvPr id="48" name="Textfeld 47"/>
          <p:cNvSpPr txBox="1"/>
          <p:nvPr/>
        </p:nvSpPr>
        <p:spPr>
          <a:xfrm>
            <a:off x="5837691" y="1045801"/>
            <a:ext cx="3066621" cy="400110"/>
          </a:xfrm>
          <a:prstGeom prst="rect">
            <a:avLst/>
          </a:prstGeom>
          <a:noFill/>
        </p:spPr>
        <p:txBody>
          <a:bodyPr wrap="square" rtlCol="0">
            <a:spAutoFit/>
          </a:bodyPr>
          <a:lstStyle/>
          <a:p>
            <a:pPr algn="ctr"/>
            <a:r>
              <a:rPr lang="de-DE" sz="2000" dirty="0" smtClean="0">
                <a:solidFill>
                  <a:srgbClr val="4D4D4D"/>
                </a:solidFill>
              </a:rPr>
              <a:t>Dimension Alter</a:t>
            </a:r>
            <a:endParaRPr lang="de-DE" sz="2000" dirty="0">
              <a:solidFill>
                <a:srgbClr val="4D4D4D"/>
              </a:solidFill>
            </a:endParaRPr>
          </a:p>
        </p:txBody>
      </p:sp>
      <p:sp>
        <p:nvSpPr>
          <p:cNvPr id="49" name="Textfeld 48"/>
          <p:cNvSpPr txBox="1"/>
          <p:nvPr/>
        </p:nvSpPr>
        <p:spPr>
          <a:xfrm>
            <a:off x="3071664" y="5675762"/>
            <a:ext cx="3066621" cy="400110"/>
          </a:xfrm>
          <a:prstGeom prst="rect">
            <a:avLst/>
          </a:prstGeom>
          <a:noFill/>
        </p:spPr>
        <p:txBody>
          <a:bodyPr wrap="square" rtlCol="0">
            <a:spAutoFit/>
          </a:bodyPr>
          <a:lstStyle/>
          <a:p>
            <a:pPr algn="ctr"/>
            <a:r>
              <a:rPr lang="de-DE" sz="2000" dirty="0">
                <a:solidFill>
                  <a:srgbClr val="4D4D4D"/>
                </a:solidFill>
              </a:rPr>
              <a:t>w</a:t>
            </a:r>
            <a:r>
              <a:rPr lang="de-DE" sz="2000" dirty="0" smtClean="0">
                <a:solidFill>
                  <a:srgbClr val="4D4D4D"/>
                </a:solidFill>
              </a:rPr>
              <a:t>irtschaftliche Relevanz</a:t>
            </a:r>
            <a:endParaRPr lang="de-DE" sz="2000" dirty="0">
              <a:solidFill>
                <a:srgbClr val="4D4D4D"/>
              </a:solidFill>
            </a:endParaRPr>
          </a:p>
        </p:txBody>
      </p:sp>
      <p:sp>
        <p:nvSpPr>
          <p:cNvPr id="50" name="Textfeld 49"/>
          <p:cNvSpPr txBox="1"/>
          <p:nvPr/>
        </p:nvSpPr>
        <p:spPr>
          <a:xfrm>
            <a:off x="8595203" y="1045801"/>
            <a:ext cx="3066621" cy="400110"/>
          </a:xfrm>
          <a:prstGeom prst="rect">
            <a:avLst/>
          </a:prstGeom>
          <a:noFill/>
        </p:spPr>
        <p:txBody>
          <a:bodyPr wrap="square" rtlCol="0">
            <a:spAutoFit/>
          </a:bodyPr>
          <a:lstStyle/>
          <a:p>
            <a:pPr algn="ctr"/>
            <a:r>
              <a:rPr lang="de-DE" sz="2000" dirty="0" smtClean="0">
                <a:solidFill>
                  <a:srgbClr val="4D4D4D"/>
                </a:solidFill>
              </a:rPr>
              <a:t>Abschluss</a:t>
            </a:r>
            <a:endParaRPr lang="de-DE" sz="2000" dirty="0">
              <a:solidFill>
                <a:srgbClr val="4D4D4D"/>
              </a:solidFill>
            </a:endParaRPr>
          </a:p>
        </p:txBody>
      </p:sp>
      <p:sp>
        <p:nvSpPr>
          <p:cNvPr id="51" name="Textfeld 50"/>
          <p:cNvSpPr txBox="1"/>
          <p:nvPr/>
        </p:nvSpPr>
        <p:spPr>
          <a:xfrm>
            <a:off x="8646003" y="5675762"/>
            <a:ext cx="3066621" cy="400110"/>
          </a:xfrm>
          <a:prstGeom prst="rect">
            <a:avLst/>
          </a:prstGeom>
          <a:noFill/>
        </p:spPr>
        <p:txBody>
          <a:bodyPr wrap="square" rtlCol="0">
            <a:spAutoFit/>
          </a:bodyPr>
          <a:lstStyle/>
          <a:p>
            <a:pPr algn="ctr"/>
            <a:r>
              <a:rPr lang="de-DE" sz="2000" dirty="0" smtClean="0">
                <a:solidFill>
                  <a:srgbClr val="4D4D4D"/>
                </a:solidFill>
              </a:rPr>
              <a:t>Dimension Behinderung</a:t>
            </a:r>
            <a:endParaRPr lang="de-DE" sz="2000" dirty="0">
              <a:solidFill>
                <a:srgbClr val="4D4D4D"/>
              </a:solidFill>
            </a:endParaRPr>
          </a:p>
        </p:txBody>
      </p:sp>
      <p:sp>
        <p:nvSpPr>
          <p:cNvPr id="86" name="Ellipse 4"/>
          <p:cNvSpPr/>
          <p:nvPr/>
        </p:nvSpPr>
        <p:spPr>
          <a:xfrm>
            <a:off x="9834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7" name="Ellipse 4"/>
          <p:cNvSpPr/>
          <p:nvPr/>
        </p:nvSpPr>
        <p:spPr>
          <a:xfrm>
            <a:off x="3751600"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8" name="Ellipse 4"/>
          <p:cNvSpPr/>
          <p:nvPr/>
        </p:nvSpPr>
        <p:spPr>
          <a:xfrm>
            <a:off x="3755920"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0" name="Ellipse 4"/>
          <p:cNvSpPr/>
          <p:nvPr/>
        </p:nvSpPr>
        <p:spPr>
          <a:xfrm>
            <a:off x="6600056" y="3897232"/>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1" name="Ellipse 4"/>
          <p:cNvSpPr/>
          <p:nvPr/>
        </p:nvSpPr>
        <p:spPr>
          <a:xfrm>
            <a:off x="9372544" y="3861048"/>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92" name="Ellipse 4"/>
          <p:cNvSpPr/>
          <p:nvPr/>
        </p:nvSpPr>
        <p:spPr>
          <a:xfrm>
            <a:off x="9351707" y="1580789"/>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6" name="Ellipse 4"/>
          <p:cNvSpPr/>
          <p:nvPr/>
        </p:nvSpPr>
        <p:spPr>
          <a:xfrm>
            <a:off x="983432"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1" name="Ellipse 4"/>
          <p:cNvSpPr/>
          <p:nvPr/>
        </p:nvSpPr>
        <p:spPr>
          <a:xfrm>
            <a:off x="378111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89" name="Ellipse 4"/>
          <p:cNvSpPr/>
          <p:nvPr/>
        </p:nvSpPr>
        <p:spPr>
          <a:xfrm>
            <a:off x="6564232" y="1592976"/>
            <a:ext cx="1620000" cy="1620000"/>
          </a:xfrm>
          <a:prstGeom prst="ellipse">
            <a:avLst/>
          </a:prstGeom>
          <a:solidFill>
            <a:schemeClr val="bg1">
              <a:lumMod val="65000"/>
              <a:alpha val="64000"/>
            </a:schemeClr>
          </a:solidFill>
          <a:ln w="114300">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7" name="Ellipse 4"/>
          <p:cNvSpPr/>
          <p:nvPr/>
        </p:nvSpPr>
        <p:spPr>
          <a:xfrm>
            <a:off x="3791744"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3" name="Ellipse 4"/>
          <p:cNvSpPr/>
          <p:nvPr/>
        </p:nvSpPr>
        <p:spPr>
          <a:xfrm>
            <a:off x="6559944"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5" name="Ellipse 4"/>
          <p:cNvSpPr/>
          <p:nvPr/>
        </p:nvSpPr>
        <p:spPr>
          <a:xfrm>
            <a:off x="655976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4" name="Ellipse 4"/>
          <p:cNvSpPr/>
          <p:nvPr/>
        </p:nvSpPr>
        <p:spPr>
          <a:xfrm>
            <a:off x="9342958" y="3897232"/>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2" name="Ellipse 4"/>
          <p:cNvSpPr/>
          <p:nvPr/>
        </p:nvSpPr>
        <p:spPr>
          <a:xfrm>
            <a:off x="9336360"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40" name="Ellipse 4"/>
          <p:cNvSpPr/>
          <p:nvPr/>
        </p:nvSpPr>
        <p:spPr>
          <a:xfrm>
            <a:off x="983432" y="1592976"/>
            <a:ext cx="1620000" cy="1620000"/>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9</a:t>
            </a:fld>
            <a:endParaRPr lang="de-DE" dirty="0"/>
          </a:p>
        </p:txBody>
      </p:sp>
    </p:spTree>
    <p:extLst>
      <p:ext uri="{BB962C8B-B14F-4D97-AF65-F5344CB8AC3E}">
        <p14:creationId xmlns:p14="http://schemas.microsoft.com/office/powerpoint/2010/main" val="84996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7795</Words>
  <Application>Microsoft Office PowerPoint</Application>
  <PresentationFormat>Breitbild</PresentationFormat>
  <Paragraphs>986</Paragraphs>
  <Slides>78</Slides>
  <Notes>78</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78</vt:i4>
      </vt:variant>
    </vt:vector>
  </HeadingPairs>
  <TitlesOfParts>
    <vt:vector size="89" baseType="lpstr">
      <vt:lpstr>ＭＳ Ｐゴシック</vt:lpstr>
      <vt:lpstr>Yu Gothic Medium</vt:lpstr>
      <vt:lpstr>Aharoni</vt:lpstr>
      <vt:lpstr>Arial</vt:lpstr>
      <vt:lpstr>Calibri</vt:lpstr>
      <vt:lpstr>Copperplate Gothic Bold</vt:lpstr>
      <vt:lpstr>Maiandra GD</vt:lpstr>
      <vt:lpstr>Rockwell Extra Bold</vt:lpstr>
      <vt:lpstr>Wingdings</vt:lpstr>
      <vt:lpstr>Larissa</vt:lpstr>
      <vt:lpstr>4_Larissa</vt:lpstr>
      <vt:lpstr>PowerPoint-Präsentation</vt:lpstr>
      <vt:lpstr>INHALT &amp; ABLAUF</vt:lpstr>
      <vt:lpstr>INHALT &amp; ABLAUF</vt:lpstr>
      <vt:lpstr>PowerPoint-Präsentation</vt:lpstr>
      <vt:lpstr>PowerPoint-Präsentation</vt:lpstr>
      <vt:lpstr>PowerPoint-Präsentation</vt:lpstr>
      <vt:lpstr>PowerPoint-Präsentation</vt:lpstr>
      <vt:lpstr>PowerPoint-Präsentation</vt:lpstr>
      <vt:lpstr>INHALT &amp; ABLAUF</vt:lpstr>
      <vt:lpstr>PowerPoint-Präsentation</vt:lpstr>
      <vt:lpstr>PowerPoint-Präsentation</vt:lpstr>
      <vt:lpstr>PowerPoint-Präsentation</vt:lpstr>
      <vt:lpstr>PowerPoint-Präsentation</vt:lpstr>
      <vt:lpstr>PowerPoint-Präsentation</vt:lpstr>
      <vt:lpstr>PowerPoint-Präsentation</vt:lpstr>
      <vt:lpstr>INHALT &amp; ABLAUF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INHALT &amp; ABLAUF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INHALT &amp; ABLAUF</vt:lpstr>
      <vt:lpstr>DIVERSITY DIMENSION: ALTER</vt:lpstr>
      <vt:lpstr>DIVERSITY DIMENSION: ALTER</vt:lpstr>
      <vt:lpstr>DIVERSITY DIMENSION: ALTER</vt:lpstr>
      <vt:lpstr>DIVERSITY DIMENSION: ALTER</vt:lpstr>
      <vt:lpstr>DIVERSITY DIMENSION: ALTER</vt:lpstr>
      <vt:lpstr>DIVERSITY DIMENSION: ALTER</vt:lpstr>
      <vt:lpstr>INHALT &amp; ABLAUF</vt:lpstr>
      <vt:lpstr>DIVERSITY DIMENSION: RELIGION/WELTANSICHT/ETHNIE</vt:lpstr>
      <vt:lpstr>DIVERSITY DIMENSION: RELIGION/WELTANSICHT/ETHNIE</vt:lpstr>
      <vt:lpstr>DIVERSITY DIMENSION: RELIGION/WELTANSICHT/ETHNIE</vt:lpstr>
      <vt:lpstr>DIVERSITY DIMENSION: RELIGION/WELTANSICHT/ETHNIE</vt:lpstr>
      <vt:lpstr>DIVERSITY DIMENSION: RELIGION/WELTANSICHT/ETHNIE</vt:lpstr>
      <vt:lpstr>DIVERSITY DIMENSION: RELIGION/WELTANSICHT/ETHNIE</vt:lpstr>
      <vt:lpstr>DIVERSITY DIMENSION: RELIGION/WELTANSICHT/ETHNIE</vt:lpstr>
      <vt:lpstr>DIVERSITY DIMENSION: ETHNIE</vt:lpstr>
      <vt:lpstr>INHALT &amp; ABLAUF</vt:lpstr>
      <vt:lpstr>DIVERSITY DIMENSION: PHYSISCHE FÄHIGKEITEN</vt:lpstr>
      <vt:lpstr>DIVERSITY DIMENSION: PHYSISCHE FÄHIGKEITEN</vt:lpstr>
      <vt:lpstr>DIVERSITY DIMENSION: PHYSISCHE FÄHIGKEITEN</vt:lpstr>
      <vt:lpstr>DIVERSITY DIMENSION: PHYSISCHE FÄHIGKEITEN</vt:lpstr>
      <vt:lpstr>DIVERSITY DIMENSION: PHYSISCHE FÄHIGKEITEN</vt:lpstr>
      <vt:lpstr>DIVERSITY DIMENSION: PHYSISCHE FÄHIGKEITEN</vt:lpstr>
      <vt:lpstr>INHALT &amp; ABLAUF</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Nina Schiffeler</cp:lastModifiedBy>
  <cp:revision>993</cp:revision>
  <cp:lastPrinted>2019-12-08T21:25:26Z</cp:lastPrinted>
  <dcterms:created xsi:type="dcterms:W3CDTF">2012-08-14T08:12:56Z</dcterms:created>
  <dcterms:modified xsi:type="dcterms:W3CDTF">2020-11-17T09:53:20Z</dcterms:modified>
</cp:coreProperties>
</file>