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tags/tag48.xml" ContentType="application/vnd.openxmlformats-officedocument.presentationml.tags+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tags/tag53.xml" ContentType="application/vnd.openxmlformats-officedocument.presentationml.tags+xml"/>
  <Override PartName="/ppt/notesSlides/notesSlide56.xml" ContentType="application/vnd.openxmlformats-officedocument.presentationml.notesSlide+xml"/>
  <Override PartName="/ppt/tags/tag54.xml" ContentType="application/vnd.openxmlformats-officedocument.presentationml.tags+xml"/>
  <Override PartName="/ppt/notesSlides/notesSlide57.xml" ContentType="application/vnd.openxmlformats-officedocument.presentationml.notesSlide+xml"/>
  <Override PartName="/ppt/tags/tag55.xml" ContentType="application/vnd.openxmlformats-officedocument.presentationml.tags+xml"/>
  <Override PartName="/ppt/notesSlides/notesSlide58.xml" ContentType="application/vnd.openxmlformats-officedocument.presentationml.notesSlide+xml"/>
  <Override PartName="/ppt/tags/tag56.xml" ContentType="application/vnd.openxmlformats-officedocument.presentationml.tags+xml"/>
  <Override PartName="/ppt/notesSlides/notesSlide59.xml" ContentType="application/vnd.openxmlformats-officedocument.presentationml.notesSlide+xml"/>
  <Override PartName="/ppt/tags/tag57.xml" ContentType="application/vnd.openxmlformats-officedocument.presentationml.tags+xml"/>
  <Override PartName="/ppt/notesSlides/notesSlide60.xml" ContentType="application/vnd.openxmlformats-officedocument.presentationml.notesSlide+xml"/>
  <Override PartName="/ppt/tags/tag58.xml" ContentType="application/vnd.openxmlformats-officedocument.presentationml.tags+xml"/>
  <Override PartName="/ppt/notesSlides/notesSlide61.xml" ContentType="application/vnd.openxmlformats-officedocument.presentationml.notesSlide+xml"/>
  <Override PartName="/ppt/tags/tag59.xml" ContentType="application/vnd.openxmlformats-officedocument.presentationml.tags+xml"/>
  <Override PartName="/ppt/notesSlides/notesSlide62.xml" ContentType="application/vnd.openxmlformats-officedocument.presentationml.notesSlide+xml"/>
  <Override PartName="/ppt/tags/tag60.xml" ContentType="application/vnd.openxmlformats-officedocument.presentationml.tags+xml"/>
  <Override PartName="/ppt/notesSlides/notesSlide63.xml" ContentType="application/vnd.openxmlformats-officedocument.presentationml.notesSlide+xml"/>
  <Override PartName="/ppt/tags/tag61.xml" ContentType="application/vnd.openxmlformats-officedocument.presentationml.tags+xml"/>
  <Override PartName="/ppt/notesSlides/notesSlide64.xml" ContentType="application/vnd.openxmlformats-officedocument.presentationml.notesSlide+xml"/>
  <Override PartName="/ppt/tags/tag62.xml" ContentType="application/vnd.openxmlformats-officedocument.presentationml.tags+xml"/>
  <Override PartName="/ppt/notesSlides/notesSlide65.xml" ContentType="application/vnd.openxmlformats-officedocument.presentationml.notesSlide+xml"/>
  <Override PartName="/ppt/tags/tag63.xml" ContentType="application/vnd.openxmlformats-officedocument.presentationml.tags+xml"/>
  <Override PartName="/ppt/notesSlides/notesSlide66.xml" ContentType="application/vnd.openxmlformats-officedocument.presentationml.notesSlide+xml"/>
  <Override PartName="/ppt/tags/tag64.xml" ContentType="application/vnd.openxmlformats-officedocument.presentationml.tags+xml"/>
  <Override PartName="/ppt/notesSlides/notesSlide67.xml" ContentType="application/vnd.openxmlformats-officedocument.presentationml.notesSlide+xml"/>
  <Override PartName="/ppt/tags/tag65.xml" ContentType="application/vnd.openxmlformats-officedocument.presentationml.tags+xml"/>
  <Override PartName="/ppt/notesSlides/notesSlide68.xml" ContentType="application/vnd.openxmlformats-officedocument.presentationml.notesSlide+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6" r:id="rId3"/>
    <p:sldMasterId id="2147483742" r:id="rId4"/>
    <p:sldMasterId id="2147483758" r:id="rId5"/>
  </p:sldMasterIdLst>
  <p:notesMasterIdLst>
    <p:notesMasterId r:id="rId74"/>
  </p:notesMasterIdLst>
  <p:handoutMasterIdLst>
    <p:handoutMasterId r:id="rId75"/>
  </p:handoutMasterIdLst>
  <p:sldIdLst>
    <p:sldId id="560" r:id="rId6"/>
    <p:sldId id="547" r:id="rId7"/>
    <p:sldId id="549" r:id="rId8"/>
    <p:sldId id="550" r:id="rId9"/>
    <p:sldId id="551" r:id="rId10"/>
    <p:sldId id="552" r:id="rId11"/>
    <p:sldId id="420" r:id="rId12"/>
    <p:sldId id="504" r:id="rId13"/>
    <p:sldId id="423" r:id="rId14"/>
    <p:sldId id="424" r:id="rId15"/>
    <p:sldId id="425" r:id="rId16"/>
    <p:sldId id="426" r:id="rId17"/>
    <p:sldId id="427" r:id="rId18"/>
    <p:sldId id="428" r:id="rId19"/>
    <p:sldId id="429" r:id="rId20"/>
    <p:sldId id="530" r:id="rId21"/>
    <p:sldId id="523" r:id="rId22"/>
    <p:sldId id="434" r:id="rId23"/>
    <p:sldId id="441" r:id="rId24"/>
    <p:sldId id="440" r:id="rId25"/>
    <p:sldId id="557" r:id="rId26"/>
    <p:sldId id="528" r:id="rId27"/>
    <p:sldId id="443" r:id="rId28"/>
    <p:sldId id="505" r:id="rId29"/>
    <p:sldId id="444" r:id="rId30"/>
    <p:sldId id="445" r:id="rId31"/>
    <p:sldId id="446" r:id="rId32"/>
    <p:sldId id="447" r:id="rId33"/>
    <p:sldId id="448" r:id="rId34"/>
    <p:sldId id="558" r:id="rId35"/>
    <p:sldId id="559" r:id="rId36"/>
    <p:sldId id="506" r:id="rId37"/>
    <p:sldId id="449" r:id="rId38"/>
    <p:sldId id="450" r:id="rId39"/>
    <p:sldId id="452" r:id="rId40"/>
    <p:sldId id="529" r:id="rId41"/>
    <p:sldId id="453" r:id="rId42"/>
    <p:sldId id="454" r:id="rId43"/>
    <p:sldId id="455" r:id="rId44"/>
    <p:sldId id="456" r:id="rId45"/>
    <p:sldId id="457" r:id="rId46"/>
    <p:sldId id="458" r:id="rId47"/>
    <p:sldId id="459" r:id="rId48"/>
    <p:sldId id="460" r:id="rId49"/>
    <p:sldId id="461" r:id="rId50"/>
    <p:sldId id="462" r:id="rId51"/>
    <p:sldId id="463" r:id="rId52"/>
    <p:sldId id="464" r:id="rId53"/>
    <p:sldId id="465" r:id="rId54"/>
    <p:sldId id="507" r:id="rId55"/>
    <p:sldId id="509" r:id="rId56"/>
    <p:sldId id="512" r:id="rId57"/>
    <p:sldId id="513" r:id="rId58"/>
    <p:sldId id="514" r:id="rId59"/>
    <p:sldId id="516" r:id="rId60"/>
    <p:sldId id="517" r:id="rId61"/>
    <p:sldId id="518" r:id="rId62"/>
    <p:sldId id="508" r:id="rId63"/>
    <p:sldId id="478" r:id="rId64"/>
    <p:sldId id="473" r:id="rId65"/>
    <p:sldId id="474" r:id="rId66"/>
    <p:sldId id="475" r:id="rId67"/>
    <p:sldId id="476" r:id="rId68"/>
    <p:sldId id="477" r:id="rId69"/>
    <p:sldId id="479" r:id="rId70"/>
    <p:sldId id="553" r:id="rId71"/>
    <p:sldId id="520" r:id="rId72"/>
    <p:sldId id="521" r:id="rId73"/>
  </p:sldIdLst>
  <p:sldSz cx="12192000" cy="6858000"/>
  <p:notesSz cx="6797675" cy="9926638"/>
  <p:custDataLst>
    <p:tags r:id="rId7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0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Kerstin Groß" initials="KG" lastIdx="325" clrIdx="0">
    <p:extLst>
      <p:ext uri="{19B8F6BF-5375-455C-9EA6-DF929625EA0E}">
        <p15:presenceInfo xmlns:p15="http://schemas.microsoft.com/office/powerpoint/2012/main" userId="S-1-5-21-1957124611-379390125-2798390094-1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01E"/>
    <a:srgbClr val="8EBAE5"/>
    <a:srgbClr val="7B865B"/>
    <a:srgbClr val="637F13"/>
    <a:srgbClr val="9C9E9F"/>
    <a:srgbClr val="646567"/>
    <a:srgbClr val="CFD1D2"/>
    <a:srgbClr val="FFFFFF"/>
    <a:srgbClr val="98C01D"/>
    <a:srgbClr val="D3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68586" autoAdjust="0"/>
  </p:normalViewPr>
  <p:slideViewPr>
    <p:cSldViewPr>
      <p:cViewPr varScale="1">
        <p:scale>
          <a:sx n="76" d="100"/>
          <a:sy n="76" d="100"/>
        </p:scale>
        <p:origin x="432" y="54"/>
      </p:cViewPr>
      <p:guideLst>
        <p:guide orient="horz" pos="2160"/>
        <p:guide pos="6108"/>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1" d="100"/>
          <a:sy n="101" d="100"/>
        </p:scale>
        <p:origin x="355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218C3DF2-FF8E-4F1E-AA13-BE0D135D2361}" type="datetimeFigureOut">
              <a:rPr lang="de-DE" smtClean="0"/>
              <a:t>16.11.2020</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B155FEEC-EDBF-4749-8E87-85393F6FE2A6}" type="slidenum">
              <a:rPr lang="de-DE" smtClean="0"/>
              <a:t>‹Nr.›</a:t>
            </a:fld>
            <a:endParaRPr lang="de-DE"/>
          </a:p>
        </p:txBody>
      </p:sp>
    </p:spTree>
    <p:extLst>
      <p:ext uri="{BB962C8B-B14F-4D97-AF65-F5344CB8AC3E}">
        <p14:creationId xmlns:p14="http://schemas.microsoft.com/office/powerpoint/2010/main" val="12650202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0CAFCBBE-7735-4585-8129-379D4DCE7DFB}" type="datetimeFigureOut">
              <a:rPr lang="de-DE" smtClean="0"/>
              <a:t>16.11.2020</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AAF20F9-3CA1-4C58-A035-9DF378BEA883}" type="slidenum">
              <a:rPr lang="de-DE" smtClean="0"/>
              <a:t>‹Nr.›</a:t>
            </a:fld>
            <a:endParaRPr lang="de-DE"/>
          </a:p>
        </p:txBody>
      </p:sp>
    </p:spTree>
    <p:extLst>
      <p:ext uri="{BB962C8B-B14F-4D97-AF65-F5344CB8AC3E}">
        <p14:creationId xmlns:p14="http://schemas.microsoft.com/office/powerpoint/2010/main" val="25751852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 Id="rId4" Type="http://schemas.openxmlformats.org/officeDocument/2006/relationships/hyperlink" Target="http://www.youtube.com/watch?v=Y-pvksJLS58"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7163" y="509588"/>
            <a:ext cx="4532312" cy="2549525"/>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22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defRPr/>
            </a:pPr>
            <a:r>
              <a:rPr lang="de-DE" dirty="0"/>
              <a:t>In der Sozialanthropologie umfasst der Begriff Kultur all die aufgezeigten Muster menschlichen Verhaltens. Dazu zählen auch ganz gewöhnliche Dinge des alltäglichen Lebens, wie das Grüßen, die Essgewohnheiten, das Zeigen oder Nichtzeigen von Gefühlen, das Wahren einer psychischen Distanz etc.</a:t>
            </a:r>
          </a:p>
          <a:p>
            <a:endParaRPr lang="de-DE" dirty="0"/>
          </a:p>
          <a:p>
            <a:r>
              <a:rPr lang="de-DE" dirty="0"/>
              <a:t>Allgemeiner zwischenmenschlicher Umgang: Art der Beziehung zwischen Erwachsenen, Erwachsenen und Kindern, zwischen Kindern, zwischen Fremden und Freunden, zwischen den Geschlechtern, zwischen den Kollegen, …</a:t>
            </a:r>
          </a:p>
          <a:p>
            <a:endParaRPr lang="de-DE" dirty="0"/>
          </a:p>
          <a:p>
            <a:r>
              <a:rPr lang="de-DE" dirty="0"/>
              <a:t>Kommunikationsformen: Geschichte der Sprache, Anrede, Begrüßungs- und Verabschiedung, Einladungen, Konfliktbewältigung, Gesprächsverläufe, Tabuthemen, Redensarten, …</a:t>
            </a:r>
          </a:p>
          <a:p>
            <a:endParaRPr lang="de-DE" dirty="0"/>
          </a:p>
          <a:p>
            <a:r>
              <a:rPr lang="de-DE" dirty="0"/>
              <a:t>Öffentliches Leben: Arbeitsgewohnheiten, Einstellung zur Zeit (Pünktlichkeit), Umgang mit Behörden, öffentliche Verkehrsmittel, Tageablauf, Umgang mit öffentlichen Personen, Essgewohnheiten, Kleidung, Erziehungssystem, …</a:t>
            </a:r>
          </a:p>
          <a:p>
            <a:endParaRPr lang="de-DE" dirty="0"/>
          </a:p>
          <a:p>
            <a:r>
              <a:rPr lang="de-DE" dirty="0"/>
              <a:t>Privates Leben: Leben in der Familie, Verwandtschaftsbeziehungen, Freizeitgestaltungen, …</a:t>
            </a:r>
          </a:p>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25842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45099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spcBef>
                <a:spcPct val="30000"/>
              </a:spcBef>
              <a:defRPr/>
            </a:pPr>
            <a:r>
              <a:rPr lang="de-DE" dirty="0"/>
              <a:t>Bei der eigenen kulturellen Identifikation und in Abgrenzung zu anderen Kulturen oft Stereotype gebildet. Stereotype sind klischeehafte Verallgemeinerungen, die unsere Einstellung und damit oft unser Verhalten gegenüber andersartigen Gruppen beeinflusst und „Schubladendenken“ fördert.</a:t>
            </a:r>
          </a:p>
          <a:p>
            <a:pPr defTabSz="919035">
              <a:spcBef>
                <a:spcPct val="30000"/>
              </a:spcBef>
              <a:defRPr/>
            </a:pPr>
            <a:endParaRPr lang="de-DE" dirty="0"/>
          </a:p>
          <a:p>
            <a:r>
              <a:rPr lang="de-DE" b="1" dirty="0"/>
              <a:t>Abfrage bei den Teilnehmern: </a:t>
            </a:r>
          </a:p>
          <a:p>
            <a:r>
              <a:rPr lang="de-DE" dirty="0"/>
              <a:t>Welche Herkunftsländer sind im Workshop vertreten?</a:t>
            </a:r>
          </a:p>
          <a:p>
            <a:r>
              <a:rPr lang="de-DE" dirty="0"/>
              <a:t>Welche Klischees gibt es bezüglich dieser Länder?</a:t>
            </a:r>
          </a:p>
          <a:p>
            <a:pPr defTabSz="919035">
              <a:spcBef>
                <a:spcPct val="30000"/>
              </a:spcBef>
              <a:defRPr/>
            </a:pPr>
            <a:r>
              <a:rPr lang="de-DE" dirty="0"/>
              <a:t>Ergebnisse aufschreiben.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53018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defRPr/>
            </a:pPr>
            <a:r>
              <a:rPr lang="de-DE" b="1" dirty="0" err="1"/>
              <a:t>Multikulturalität</a:t>
            </a:r>
            <a:r>
              <a:rPr lang="de-DE" b="1" dirty="0"/>
              <a:t>: </a:t>
            </a:r>
            <a:r>
              <a:rPr lang="de-DE" dirty="0">
                <a:solidFill>
                  <a:srgbClr val="4D4D4D"/>
                </a:solidFill>
              </a:rPr>
              <a:t>Menschen mit verschiedenen Kulturen und Nationalitäten leben in einer multikulturellen Gesellschaft.</a:t>
            </a:r>
            <a:r>
              <a:rPr lang="de-DE" b="1" dirty="0">
                <a:solidFill>
                  <a:srgbClr val="4D4D4D"/>
                </a:solidFill>
              </a:rPr>
              <a:t> </a:t>
            </a:r>
            <a:r>
              <a:rPr lang="de-DE" dirty="0"/>
              <a:t>Im Sinne der </a:t>
            </a:r>
            <a:r>
              <a:rPr lang="de-DE" dirty="0" err="1"/>
              <a:t>Multikulturalität</a:t>
            </a:r>
            <a:r>
              <a:rPr lang="de-DE" dirty="0"/>
              <a:t> wird davon ausgegangen, dass es nicht zur Verschmelzung der verschiedenen Kulturen kommt, sondern, dass sie nebeneinander bestehen.</a:t>
            </a:r>
          </a:p>
          <a:p>
            <a:endParaRPr lang="de-DE" dirty="0"/>
          </a:p>
          <a:p>
            <a:r>
              <a:rPr lang="de-DE" dirty="0"/>
              <a:t>Unter </a:t>
            </a:r>
            <a:r>
              <a:rPr lang="de-DE" b="1" dirty="0"/>
              <a:t>Interkulturalität</a:t>
            </a:r>
            <a:r>
              <a:rPr lang="de-DE" dirty="0"/>
              <a:t> versteht man das Aufeinandertreffen von zwei oder mehr Kulturen, bei dem es trotz kultureller Unterschiede zur gegenseitigen Beeinflussung kommt. </a:t>
            </a:r>
            <a:r>
              <a:rPr lang="de-DE" dirty="0">
                <a:solidFill>
                  <a:srgbClr val="4D4D4D"/>
                </a:solidFill>
              </a:rPr>
              <a:t>Interkulturalität beinhaltet: Relationen, Interaktionen, Austausch, gegenseitige Anerkennung,</a:t>
            </a:r>
          </a:p>
          <a:p>
            <a:r>
              <a:rPr lang="de-DE" dirty="0">
                <a:solidFill>
                  <a:srgbClr val="4D4D4D"/>
                </a:solidFill>
              </a:rPr>
              <a:t>Respekt für das Anderssein, für den Besitz von verschiedenen Werten und Normen.</a:t>
            </a:r>
            <a:endParaRPr lang="de-DE" dirty="0"/>
          </a:p>
          <a:p>
            <a:endParaRPr lang="de-DE" dirty="0"/>
          </a:p>
          <a:p>
            <a:r>
              <a:rPr lang="de-DE" dirty="0"/>
              <a:t>Die </a:t>
            </a:r>
            <a:r>
              <a:rPr lang="de-DE" b="1" dirty="0" err="1"/>
              <a:t>Plurikulturalität</a:t>
            </a:r>
            <a:r>
              <a:rPr lang="de-DE" dirty="0"/>
              <a:t> beschreibt das Vorhandensein vieler verschiedener Kulturen, ohne auf eine Interaktion oder Vermischung der Kulturen einzugehen.</a:t>
            </a:r>
          </a:p>
          <a:p>
            <a:endParaRPr lang="de-DE" dirty="0"/>
          </a:p>
          <a:p>
            <a:pPr defTabSz="919035">
              <a:defRPr/>
            </a:pPr>
            <a:r>
              <a:rPr lang="de-DE" b="1" dirty="0"/>
              <a:t>Transkulturalität: </a:t>
            </a:r>
            <a:r>
              <a:rPr lang="de-DE" dirty="0"/>
              <a:t>Kulturen werden als nicht homogene, klar voneinander abgrenzbare Einheiten betrachtet, sondern werden zunehmend vernetzt und vermischt. Einzelkulturen werden in Folge der Globalisierung zu Globalkultur.</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62095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42336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11128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Abfrage bei den Teilnehmer:</a:t>
            </a:r>
          </a:p>
          <a:p>
            <a:r>
              <a:rPr lang="de-DE" dirty="0"/>
              <a:t>Wer hat Kolleginnen und Kollegen mit anderem kulturellem Hintergrund?</a:t>
            </a:r>
          </a:p>
          <a:p>
            <a:r>
              <a:rPr lang="de-DE" dirty="0"/>
              <a:t>Wer betreut Studierende mit anderem kulturellem Hintergrund</a:t>
            </a:r>
            <a:r>
              <a:rPr lang="de-DE" dirty="0" smtClean="0"/>
              <a:t>?</a:t>
            </a:r>
          </a:p>
          <a:p>
            <a:endParaRPr lang="de-DE" dirty="0" smtClean="0"/>
          </a:p>
          <a:p>
            <a:r>
              <a:rPr lang="de-DE" dirty="0" smtClean="0"/>
              <a:t>Forschungs- oder Industrieeinsätze im Ausland, Ingenieure ohne Grenzen – Ingenieure planen und handeln global.</a:t>
            </a:r>
          </a:p>
          <a:p>
            <a:r>
              <a:rPr lang="de-DE" dirty="0" smtClean="0"/>
              <a:t>Zudem sind deutsche Ingenieure nicht nur im Ausland gefragt, auch zieht die hohe Qualität der deutschen Ingenieurausbildung Studierende aus anderen Kulturkreisen nach Deutschland.</a:t>
            </a:r>
          </a:p>
          <a:p>
            <a:r>
              <a:rPr lang="de-DE" dirty="0" smtClean="0"/>
              <a:t>Die ingenieurwissenschaftlichen Studiengänge unsere RWTH Aachen University sind international gefragt.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84111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zeigen: </a:t>
            </a:r>
            <a:r>
              <a:rPr lang="de-DE" dirty="0">
                <a:solidFill>
                  <a:srgbClr val="4D4D4D"/>
                </a:solidFill>
                <a:hlinkClick r:id="rId4"/>
              </a:rPr>
              <a:t>http://www.youtube.com/watch?v=Y-pvksJLS58</a:t>
            </a:r>
            <a:r>
              <a:rPr lang="de-DE" dirty="0"/>
              <a:t>. (das Video wird gekürzt gezeigt) </a:t>
            </a:r>
          </a:p>
          <a:p>
            <a:r>
              <a:rPr lang="de-DE" b="1" dirty="0"/>
              <a:t>Licht aus- und Lautsprecher anschalten!</a:t>
            </a:r>
          </a:p>
          <a:p>
            <a:endParaRPr lang="de-DE" dirty="0"/>
          </a:p>
          <a:p>
            <a:r>
              <a:rPr lang="de-DE" dirty="0"/>
              <a:t>Zahida Sakic-Kramer ist als weibliche Ingenieurin immer noch eine Seltenheit. Bei ihrem Einsatz in Japan muss sie nicht nur die Technik beherrschen, sondern auch kulturelle Unterschiede meistern. Eine vierteilige Doku-Serie bei „Made in Germany".</a:t>
            </a:r>
          </a:p>
          <a:p>
            <a:endParaRPr lang="de-DE" dirty="0"/>
          </a:p>
          <a:p>
            <a:r>
              <a:rPr lang="de-DE" b="1" dirty="0"/>
              <a:t>Abfrage bei den Teilnehmern:</a:t>
            </a:r>
          </a:p>
          <a:p>
            <a:r>
              <a:rPr lang="de-DE" dirty="0"/>
              <a:t>Wer war schon einmal in „ingenieurwissenschaftlichem Auftrag“ in anderen Kulturkreisen?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25457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32932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4D4D4D"/>
                </a:solidFill>
              </a:rPr>
              <a:t>Kontaktaufnahme: unterschiedliche Begrüßungsrituale wie Händeschütteln, Zuneigen, küssen.</a:t>
            </a:r>
          </a:p>
          <a:p>
            <a:r>
              <a:rPr lang="de-DE" dirty="0">
                <a:solidFill>
                  <a:srgbClr val="4D4D4D"/>
                </a:solidFill>
              </a:rPr>
              <a:t>Konfliktmanagement: in arabischen Ländern verhandelt man ganz anders als bei uns.</a:t>
            </a:r>
          </a:p>
          <a:p>
            <a:r>
              <a:rPr lang="de-DE" dirty="0">
                <a:solidFill>
                  <a:srgbClr val="4D4D4D"/>
                </a:solidFill>
              </a:rPr>
              <a:t>Problemmanagement: direkte, offene Ansprache von Problem oder eher indirekte Ansprache nur mit gewissen Personen.</a:t>
            </a:r>
          </a:p>
          <a:p>
            <a:r>
              <a:rPr lang="de-DE" dirty="0">
                <a:solidFill>
                  <a:srgbClr val="4D4D4D"/>
                </a:solidFill>
              </a:rPr>
              <a:t>Berücksichtigung von Lehr- und Lernstilen: Monolog, Dialog, Kreativität, eigenständiges Denken.</a:t>
            </a:r>
          </a:p>
          <a:p>
            <a:r>
              <a:rPr lang="de-DE" dirty="0">
                <a:solidFill>
                  <a:srgbClr val="4D4D4D"/>
                </a:solidFill>
              </a:rPr>
              <a:t>Beratung: das Gesicht wahren.</a:t>
            </a:r>
          </a:p>
          <a:p>
            <a:pPr defTabSz="952396">
              <a:defRPr/>
            </a:pPr>
            <a:r>
              <a:rPr lang="de-DE" dirty="0">
                <a:solidFill>
                  <a:srgbClr val="4D4D4D"/>
                </a:solidFill>
              </a:rPr>
              <a:t>Teamarbeit: das Gesicht wahren.</a:t>
            </a:r>
          </a:p>
          <a:p>
            <a:pPr defTabSz="952396">
              <a:defRPr/>
            </a:pPr>
            <a:r>
              <a:rPr lang="de-DE" dirty="0">
                <a:solidFill>
                  <a:srgbClr val="4D4D4D"/>
                </a:solidFill>
              </a:rPr>
              <a:t>Äußerung und Annahme von Kritik: offen vs. blumig vs. gar nicht.</a:t>
            </a:r>
          </a:p>
          <a:p>
            <a:r>
              <a:rPr lang="de-DE" dirty="0">
                <a:solidFill>
                  <a:srgbClr val="4D4D4D"/>
                </a:solidFill>
              </a:rPr>
              <a:t>Aufbau und Pflege von Beziehungen: Nord Süd Konflikt.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3204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Tree>
    <p:extLst>
      <p:ext uri="{BB962C8B-B14F-4D97-AF65-F5344CB8AC3E}">
        <p14:creationId xmlns:p14="http://schemas.microsoft.com/office/powerpoint/2010/main" val="1518722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396">
              <a:spcBef>
                <a:spcPct val="0"/>
              </a:spcBef>
              <a:defRPr/>
            </a:pPr>
            <a:r>
              <a:rPr lang="de-DE" b="1" dirty="0"/>
              <a:t>Allgemeines Gleichbehandlungsgesetz (AGG): </a:t>
            </a:r>
            <a:r>
              <a:rPr lang="de-DE" dirty="0"/>
              <a:t>Ziel des Gesetzes ist, Benachteiligungen aus Gründen der Rasse oder wegen der ethnischen Herkunft, des Geschlechts, der Religion oder Weltanschauung, einer Behinderung, des Alters oder der sexuellen Identität zu verhindern oder zu beseitigen.</a:t>
            </a:r>
          </a:p>
          <a:p>
            <a:pPr defTabSz="952396">
              <a:spcBef>
                <a:spcPct val="0"/>
              </a:spcBef>
              <a:defRPr/>
            </a:pPr>
            <a:endParaRPr lang="de-DE" dirty="0"/>
          </a:p>
          <a:p>
            <a:pPr defTabSz="952396">
              <a:spcBef>
                <a:spcPct val="0"/>
              </a:spcBef>
              <a:defRPr/>
            </a:pPr>
            <a:r>
              <a:rPr lang="de-DE" dirty="0"/>
              <a:t>Swantje Himmel/Dimensionen von </a:t>
            </a:r>
            <a:r>
              <a:rPr lang="de-DE" dirty="0" err="1"/>
              <a:t>Diversity</a:t>
            </a:r>
            <a:r>
              <a:rPr lang="de-DE" dirty="0"/>
              <a:t>: Zur Kennzeichnung der personellen Vielfalt wird nach primären und sekundären Dimensionen  von  </a:t>
            </a:r>
            <a:r>
              <a:rPr lang="de-DE" dirty="0" err="1"/>
              <a:t>Diversity</a:t>
            </a:r>
            <a:r>
              <a:rPr lang="de-DE" dirty="0"/>
              <a:t>  unterschieden.  Unter  primären Dimensionen  werden  natürlich  angelegte  Determinanten  wie  Alter,  Geschlecht, körperliche Potenziale, sexuelle Orientierung, Rasse und Ethnizität  verstanden.  Sekundäre  Dimensionen  hingegen  sind  weitgehend kontextabhängig;  hier  werden  als  Beispiele  Einkommen,  Familienstand, militärische Erfahrungen, Glaube usw. genannt.</a:t>
            </a:r>
          </a:p>
          <a:p>
            <a:pPr defTabSz="952396">
              <a:spcBef>
                <a:spcPct val="0"/>
              </a:spcBef>
              <a:defRPr/>
            </a:pPr>
            <a:endParaRPr lang="de-DE" dirty="0"/>
          </a:p>
          <a:p>
            <a:pPr defTabSz="952396">
              <a:spcBef>
                <a:spcPct val="0"/>
              </a:spcBef>
              <a:defRPr/>
            </a:pPr>
            <a:r>
              <a:rPr lang="de-DE" dirty="0"/>
              <a:t>Coachende Führung ist ein Stil, der Unterschiede zwischen Menschen schätzt und durch unterstützende Delegation und Steuerung, Förderung der Selbstständigkeit und Verantwortung, Raum bietet für Unterschiede. Eine </a:t>
            </a:r>
            <a:r>
              <a:rPr lang="de-DE" dirty="0" err="1"/>
              <a:t>Diversity</a:t>
            </a:r>
            <a:r>
              <a:rPr lang="de-DE" dirty="0"/>
              <a:t>-Management betreibende Organisation wird als veränderbaren Organisation begriffen. diverse </a:t>
            </a:r>
            <a:r>
              <a:rPr lang="de-DE" dirty="0" err="1"/>
              <a:t>acting</a:t>
            </a:r>
            <a:r>
              <a:rPr lang="de-DE" dirty="0"/>
              <a:t> als Querschnittsaufgabe zur Erlangung von Handlungskompetenz im </a:t>
            </a:r>
            <a:r>
              <a:rPr lang="de-DE" dirty="0" err="1"/>
              <a:t>Diversity</a:t>
            </a:r>
            <a:r>
              <a:rPr lang="de-DE" dirty="0"/>
              <a:t>-Management zielt auf das Bewusstsein der individuellen ‚diversen‘ Identität des Einzelnen und dessen Verstehen und Unterstützen des </a:t>
            </a:r>
            <a:r>
              <a:rPr lang="de-DE" dirty="0" err="1"/>
              <a:t>Diversity</a:t>
            </a:r>
            <a:r>
              <a:rPr lang="de-DE" dirty="0"/>
              <a:t>-Managements im Unternehmen.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598086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latin typeface="Arial" panose="020B0604020202020204" pitchFamily="34" charset="0"/>
                <a:cs typeface="Arial" panose="020B0604020202020204" pitchFamily="34" charset="0"/>
              </a:rPr>
              <a:t>Zeitbedarf</a:t>
            </a:r>
            <a:endParaRPr lang="de-DE" sz="1200" dirty="0" smtClean="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ca. 30 Min. (5 Min. Vorstellung und Verteilung der Aufgabe sowie Einteilung nach</a:t>
            </a:r>
            <a:r>
              <a:rPr lang="de-DE" sz="1200" baseline="0" dirty="0" smtClean="0">
                <a:latin typeface="Arial" panose="020B0604020202020204" pitchFamily="34" charset="0"/>
                <a:cs typeface="Arial" panose="020B0604020202020204" pitchFamily="34" charset="0"/>
              </a:rPr>
              <a:t> Teams entsprechend der vier Herausforderungen</a:t>
            </a:r>
            <a:r>
              <a:rPr lang="de-DE" sz="1200" dirty="0" smtClean="0">
                <a:latin typeface="Arial" panose="020B0604020202020204" pitchFamily="34" charset="0"/>
                <a:cs typeface="Arial" panose="020B0604020202020204" pitchFamily="34" charset="0"/>
              </a:rPr>
              <a:t>, 15 Min. Teamarbeit, </a:t>
            </a:r>
            <a:r>
              <a:rPr lang="de-DE" sz="1200" baseline="0" dirty="0" smtClean="0">
                <a:latin typeface="Arial" panose="020B0604020202020204" pitchFamily="34" charset="0"/>
                <a:cs typeface="Arial" panose="020B0604020202020204" pitchFamily="34" charset="0"/>
              </a:rPr>
              <a:t>2 Minuten Vorstellung pro Team, 5</a:t>
            </a:r>
            <a:r>
              <a:rPr lang="de-DE" sz="1200" dirty="0" smtClean="0">
                <a:latin typeface="Arial" panose="020B0604020202020204" pitchFamily="34" charset="0"/>
                <a:cs typeface="Arial" panose="020B0604020202020204" pitchFamily="34" charset="0"/>
              </a:rPr>
              <a:t> Minuten Reflexion mit Plenum pro Team)</a:t>
            </a:r>
            <a:endParaRPr lang="de-DE" sz="1200" b="1" dirty="0" smtClean="0">
              <a:latin typeface="Arial" panose="020B0604020202020204" pitchFamily="34" charset="0"/>
              <a:cs typeface="Arial" panose="020B0604020202020204" pitchFamily="34" charset="0"/>
            </a:endParaRPr>
          </a:p>
          <a:p>
            <a:endParaRPr lang="de-DE" sz="1200" b="1" dirty="0" smtClean="0">
              <a:latin typeface="Arial" panose="020B0604020202020204" pitchFamily="34" charset="0"/>
              <a:cs typeface="Arial" panose="020B0604020202020204" pitchFamily="34" charset="0"/>
            </a:endParaRPr>
          </a:p>
          <a:p>
            <a:r>
              <a:rPr lang="de-DE" sz="1200" b="1" dirty="0" smtClean="0">
                <a:latin typeface="Arial" panose="020B0604020202020204" pitchFamily="34" charset="0"/>
                <a:cs typeface="Arial" panose="020B0604020202020204" pitchFamily="34" charset="0"/>
              </a:rPr>
              <a:t>Herausforderungen</a:t>
            </a:r>
            <a:r>
              <a:rPr lang="de-DE" sz="1200" b="1" baseline="0" dirty="0" smtClean="0">
                <a:latin typeface="Arial" panose="020B0604020202020204" pitchFamily="34" charset="0"/>
                <a:cs typeface="Arial" panose="020B0604020202020204" pitchFamily="34" charset="0"/>
              </a:rPr>
              <a:t> siehe Druckvorlage</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64771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465142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177496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517095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die Situation komplexer ist: z.B. wenn zwei gleichrangige</a:t>
            </a:r>
            <a:r>
              <a:rPr lang="de-DE" baseline="0" dirty="0"/>
              <a:t> Mitarbeiter da sind.</a:t>
            </a:r>
          </a:p>
          <a:p>
            <a:endParaRPr lang="de-DE" baseline="0" dirty="0"/>
          </a:p>
          <a:p>
            <a:r>
              <a:rPr lang="de-DE" baseline="0" dirty="0"/>
              <a:t>Generationenzugehörigkeit: Älter steht über jünger.</a:t>
            </a:r>
          </a:p>
          <a:p>
            <a:endParaRPr lang="de-DE" baseline="0" dirty="0"/>
          </a:p>
          <a:p>
            <a:r>
              <a:rPr lang="de-DE" baseline="0" dirty="0"/>
              <a:t>Alter steht über Titel:</a:t>
            </a:r>
          </a:p>
          <a:p>
            <a:r>
              <a:rPr lang="de-DE" dirty="0"/>
              <a:t>Niedergestellter Älterer bietet höhergestelltem Jüngeren das „Du“ an, z.B. in Russland so und in Deutschland</a:t>
            </a:r>
            <a:r>
              <a:rPr lang="de-DE" baseline="0" dirty="0"/>
              <a:t> oft auch.</a:t>
            </a:r>
          </a:p>
          <a:p>
            <a:r>
              <a:rPr lang="de-DE" baseline="0" dirty="0"/>
              <a:t>Im deutschen Hochschulbereich wird es jedoch oft andersherum gesehen.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16673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a:t>
            </a:r>
            <a:r>
              <a:rPr lang="de-DE" baseline="0" dirty="0"/>
              <a:t> Rangliste ist notwendig, um Fehler bei der Nennung von Gästen in der Begrüßungsrede, bei der Platzierung usw. zu vermeiden. Besonders schwierig wird es, wenn Gäste aus dem In- und Ausland und aus verschiedenen Bereichen zusammentreffen (z.B. aus Politik und Wissenschaft).</a:t>
            </a:r>
          </a:p>
          <a:p>
            <a:endParaRPr lang="de-DE" baseline="0" dirty="0"/>
          </a:p>
          <a:p>
            <a:r>
              <a:rPr lang="de-DE" baseline="0" dirty="0"/>
              <a:t>In der Vorbereitung kann es sinnvoll sein, eine Liste der wichtigsten Persönlichkeiten mit Namen, Rang/Titel und Portraits anzufertigen und diese an das Tagungspersonal zu verteilen. Mit der Liste können wichtige Persönlichkeiten eingeprägt und leichter erkannt werden. </a:t>
            </a:r>
          </a:p>
          <a:p>
            <a:endParaRPr lang="de-DE" baseline="0" dirty="0"/>
          </a:p>
          <a:p>
            <a:r>
              <a:rPr lang="de-DE" baseline="0" dirty="0"/>
              <a:t>Die Sitzplätze für hochrangige Personen sollten reserviert werden.</a:t>
            </a:r>
          </a:p>
          <a:p>
            <a:endParaRPr lang="de-DE" baseline="0" dirty="0"/>
          </a:p>
          <a:p>
            <a:r>
              <a:rPr lang="de-DE" dirty="0"/>
              <a:t>Anlass der Veranstaltung =&gt; z.B. Ehrung</a:t>
            </a:r>
            <a:r>
              <a:rPr lang="de-DE" baseline="0" dirty="0"/>
              <a:t> eines Professors, dann den Professor in der Ansprache ausnahmsweise vor dem Dekan nennen.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24145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Eigenes</a:t>
            </a:r>
            <a:r>
              <a:rPr lang="de-DE" baseline="0" dirty="0"/>
              <a:t> Urteil: </a:t>
            </a:r>
            <a:r>
              <a:rPr lang="de-DE" dirty="0"/>
              <a:t>Ob ein Professor schwierig ist, streng benotet oder als sogenannter Erbsenzähler gilt, sollte jeder für sich selbst im Laufe seiner Studien- oder Promotionszeit in Erfahrung bringen und vor allem auch bewerten können. </a:t>
            </a:r>
          </a:p>
          <a:p>
            <a:endParaRPr lang="de-DE" dirty="0"/>
          </a:p>
          <a:p>
            <a:pPr defTabSz="919035">
              <a:defRPr/>
            </a:pPr>
            <a:r>
              <a:rPr lang="de-DE" dirty="0"/>
              <a:t>Bei der Frage „Wie gehe ich mit Studierenden um (im Seminar, in der Sprechstunde etc.)?“: Hinweis auf Seminar „Effektive Kommunikation mit Studierenden“ von </a:t>
            </a:r>
            <a:r>
              <a:rPr lang="de-DE" dirty="0" err="1" smtClean="0"/>
              <a:t>ExAcT</a:t>
            </a:r>
            <a:r>
              <a:rPr lang="de-DE" dirty="0" smtClean="0"/>
              <a:t> geben.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378939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spcBef>
                <a:spcPct val="30000"/>
              </a:spcBef>
              <a:defRPr/>
            </a:pPr>
            <a:r>
              <a:rPr lang="de-DE" dirty="0"/>
              <a:t>Primus </a:t>
            </a:r>
            <a:r>
              <a:rPr lang="de-DE" dirty="0" err="1"/>
              <a:t>inter</a:t>
            </a:r>
            <a:r>
              <a:rPr lang="de-DE" dirty="0"/>
              <a:t> </a:t>
            </a:r>
            <a:r>
              <a:rPr lang="de-DE" dirty="0" err="1"/>
              <a:t>pares</a:t>
            </a:r>
            <a:r>
              <a:rPr lang="de-DE" dirty="0"/>
              <a:t>: </a:t>
            </a:r>
            <a:r>
              <a:rPr lang="de-DE" dirty="0" err="1"/>
              <a:t>heisst</a:t>
            </a:r>
            <a:r>
              <a:rPr lang="de-DE" dirty="0"/>
              <a:t> „erster unter gleichen“. Der Satz wird häufig im Kontext mit dem Dekan verwendet. Meint, dass der Dekan erst einmal keine anderen Rechte hat als die Kollegen, er ist insofern nicht „Chef“ sondern „Moderator“. Dass aus dieser herausgehobenen Position natürlich in der Praxis oft ein stärkeres Gewicht dieser Person entsteht ist klar. Aber man darf nicht den Fehler machen zu glauben dass der Dekan einen Kollegen im engen Sinne „anweisen“ könnte etwas bestimmtes zu tun. Der Hintergrund dieser Regel ist die Freiheit von Forschung und Lehre. </a:t>
            </a:r>
          </a:p>
          <a:p>
            <a:pPr defTabSz="919035">
              <a:spcBef>
                <a:spcPct val="30000"/>
              </a:spcBef>
              <a:defRPr/>
            </a:pPr>
            <a:endParaRPr lang="de-DE" dirty="0"/>
          </a:p>
          <a:p>
            <a:pPr defTabSz="919035">
              <a:spcBef>
                <a:spcPct val="30000"/>
              </a:spcBef>
              <a:defRPr/>
            </a:pPr>
            <a:r>
              <a:rPr lang="de-DE" dirty="0"/>
              <a:t>Achtung!: Die Regelungen beziehen sich nur auf das deutsche Hochschulsystem. Die Rolle eines amerikanischen Deans ist eine komplett andere. </a:t>
            </a:r>
            <a:r>
              <a:rPr lang="en-US" dirty="0" err="1"/>
              <a:t>Zitat</a:t>
            </a:r>
            <a:r>
              <a:rPr lang="en-US" dirty="0"/>
              <a:t> </a:t>
            </a:r>
            <a:r>
              <a:rPr lang="en-US" dirty="0" err="1"/>
              <a:t>eines</a:t>
            </a:r>
            <a:r>
              <a:rPr lang="en-US" dirty="0"/>
              <a:t> </a:t>
            </a:r>
            <a:r>
              <a:rPr lang="en-US" dirty="0" err="1"/>
              <a:t>Kollegen</a:t>
            </a:r>
            <a:r>
              <a:rPr lang="en-US" dirty="0"/>
              <a:t> von Prof. </a:t>
            </a:r>
            <a:r>
              <a:rPr lang="en-US" dirty="0" err="1"/>
              <a:t>Jeschke</a:t>
            </a:r>
            <a:r>
              <a:rPr lang="en-US" dirty="0"/>
              <a:t>: (</a:t>
            </a:r>
            <a:r>
              <a:rPr lang="en-US" dirty="0" err="1"/>
              <a:t>es</a:t>
            </a:r>
            <a:r>
              <a:rPr lang="en-US" dirty="0"/>
              <a:t> </a:t>
            </a:r>
            <a:r>
              <a:rPr lang="en-US" dirty="0" err="1"/>
              <a:t>spricht</a:t>
            </a:r>
            <a:r>
              <a:rPr lang="en-US" dirty="0"/>
              <a:t> </a:t>
            </a:r>
            <a:r>
              <a:rPr lang="en-US" dirty="0" err="1"/>
              <a:t>dessen</a:t>
            </a:r>
            <a:r>
              <a:rPr lang="en-US" dirty="0"/>
              <a:t> Dean, </a:t>
            </a:r>
            <a:r>
              <a:rPr lang="en-US" dirty="0" err="1"/>
              <a:t>beide</a:t>
            </a:r>
            <a:r>
              <a:rPr lang="en-US" dirty="0"/>
              <a:t> Profs): „Norbert, I am not happy with your algebra class, from tomorrow you teach the differential equations to the engineers.”)</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38618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Bedeutung solcher für den wissensdurstigen Forscher mehr als nebensächlicher Formalsätze ist kaum zu unterschätzen.</a:t>
            </a:r>
            <a:r>
              <a:rPr lang="de-DE" baseline="0" dirty="0"/>
              <a:t> </a:t>
            </a:r>
            <a:r>
              <a:rPr lang="de-DE" dirty="0"/>
              <a:t>Teilweise könnte die Auffassung entstehen, dass die Projektträger der Ministerien ihre halbe Truppe einzig zur Überprüfung der Einhaltung formaler Richtlinien und – sollte die Quote irgendwann zu hoch werden – zur Formulierung neuer, und in jedem Falle komplizierter Regelwerke abstellen. Und gerade wenn auch noch die EU im Spiel ist, kennt die Regelungswut keine Grenzen.</a:t>
            </a:r>
          </a:p>
          <a:p>
            <a:endParaRPr lang="de-DE" dirty="0"/>
          </a:p>
          <a:p>
            <a:pPr defTabSz="919035">
              <a:defRPr/>
            </a:pPr>
            <a:r>
              <a:rPr lang="de-DE" dirty="0"/>
              <a:t>Bei Gremiumsentscheidungen vorher einzelne Mitglieder persönlich besuchen, freundlich Aufklärung über den zu entscheidenden Sachverhalt geben und mit Infomaterial versorgen. Da die Abstimmung selbst meist hinter verschlossenen Türen stattfindet, kann so im Voraus schon mal die Waagschale etwas beeinflusst werden.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86742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6" name="Textfeld 5"/>
          <p:cNvSpPr txBox="1"/>
          <p:nvPr>
            <p:custDataLst>
              <p:tags r:id="rId1"/>
            </p:custDataLst>
          </p:nvPr>
        </p:nvSpPr>
        <p:spPr>
          <a:xfrm>
            <a:off x="0" y="4"/>
            <a:ext cx="3616036" cy="366050"/>
          </a:xfrm>
          <a:prstGeom prst="rect">
            <a:avLst/>
          </a:prstGeom>
          <a:noFill/>
        </p:spPr>
        <p:txBody>
          <a:bodyPr vert="horz" lIns="88188" tIns="44095" rIns="88188" bIns="44095" rtlCol="0">
            <a:spAutoFit/>
          </a:bodyPr>
          <a:lstStyle/>
          <a:p>
            <a:endParaRPr lang="de-DE"/>
          </a:p>
        </p:txBody>
      </p:sp>
    </p:spTree>
    <p:extLst>
      <p:ext uri="{BB962C8B-B14F-4D97-AF65-F5344CB8AC3E}">
        <p14:creationId xmlns:p14="http://schemas.microsoft.com/office/powerpoint/2010/main" val="450775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47608" rtl="0" eaLnBrk="1" fontAlgn="auto" latinLnBrk="0" hangingPunct="1">
              <a:lnSpc>
                <a:spcPct val="100000"/>
              </a:lnSpc>
              <a:spcBef>
                <a:spcPts val="0"/>
              </a:spcBef>
              <a:spcAft>
                <a:spcPts val="0"/>
              </a:spcAft>
              <a:buClrTx/>
              <a:buSzTx/>
              <a:buFontTx/>
              <a:buNone/>
              <a:tabLst/>
              <a:defRPr/>
            </a:pPr>
            <a:r>
              <a:rPr lang="de-DE" dirty="0" smtClean="0"/>
              <a:t>Je nachdem, bei</a:t>
            </a:r>
            <a:r>
              <a:rPr lang="de-DE" baseline="0" dirty="0" smtClean="0"/>
              <a:t> wem der Protokollant beschäftigt ist, können andere Reihenfolgen entstehen.</a:t>
            </a:r>
          </a:p>
          <a:p>
            <a:pPr defTabSz="947608">
              <a:defRPr/>
            </a:pPr>
            <a:endParaRPr lang="de-DE" dirty="0" smtClean="0"/>
          </a:p>
          <a:p>
            <a:pPr defTabSz="947608">
              <a:defRPr/>
            </a:pPr>
            <a:r>
              <a:rPr lang="de-DE" dirty="0" smtClean="0"/>
              <a:t>10 Minuten schreiben</a:t>
            </a:r>
          </a:p>
          <a:p>
            <a:pPr defTabSz="947608">
              <a:defRPr/>
            </a:pPr>
            <a:r>
              <a:rPr lang="de-DE" dirty="0" smtClean="0"/>
              <a:t>Einige</a:t>
            </a:r>
            <a:r>
              <a:rPr lang="de-DE" baseline="0" dirty="0" smtClean="0"/>
              <a:t> stellen vor (insgesamt 5 Minuten)</a:t>
            </a:r>
          </a:p>
          <a:p>
            <a:pPr defTabSz="947608">
              <a:defRPr/>
            </a:pPr>
            <a:endParaRPr lang="de-DE" baseline="0" dirty="0" smtClean="0"/>
          </a:p>
          <a:p>
            <a:pPr defTabSz="947608">
              <a:defRPr/>
            </a:pPr>
            <a:r>
              <a:rPr lang="de-DE" baseline="0" dirty="0" smtClean="0"/>
              <a:t>Zum einen wird hier überlegt, wie Hierarchien in der Auflistung deutlich werden, zum anderen ist es meist so, dass nur wenige weibliche Teilnehmende genannt werden. Die Übung soll darüber hinaus also zeigen, wie wichtig gendergerechte Sprache ist.</a:t>
            </a:r>
            <a:endParaRPr lang="de-DE" dirty="0" smtClean="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956763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577125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4196189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spcBef>
                <a:spcPct val="30000"/>
              </a:spcBef>
              <a:defRPr/>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553717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396">
              <a:defRPr/>
            </a:pPr>
            <a:r>
              <a:rPr lang="de-DE" dirty="0"/>
              <a:t>Der Vorgesetzte ist als Führungskraft ebenso verantwortlich für gutes Benimm bei seinen Mitarbeitern und muss sie ggf. auf Einhaltung hinweisen.</a:t>
            </a:r>
          </a:p>
          <a:p>
            <a:pPr defTabSz="952396">
              <a:defRPr/>
            </a:pPr>
            <a:endParaRPr lang="de-DE" dirty="0"/>
          </a:p>
          <a:p>
            <a:pPr defTabSz="952396">
              <a:defRPr/>
            </a:pPr>
            <a:r>
              <a:rPr lang="de-DE" dirty="0"/>
              <a:t>Achtung!: Fester Händedruck ist in asiatischen Ländern nicht üblich. In südlichen Ländern ist z.B. weniger Körperdistanz notwendig als in nördlichen Nationen.</a:t>
            </a:r>
          </a:p>
          <a:p>
            <a:pPr defTabSz="952396">
              <a:defRPr/>
            </a:pPr>
            <a:endParaRPr lang="de-DE" dirty="0"/>
          </a:p>
          <a:p>
            <a:pPr defTabSz="952396">
              <a:defRPr/>
            </a:pPr>
            <a:r>
              <a:rPr lang="de-DE" dirty="0"/>
              <a:t>Angemessene Kleidung ist Pflicht – ABER: selbst die eleganteste Businesskleidung irritiert nur, wenn man sich nicht wohl fühlt. Sprechen Sie sich bei Unsicherheit mit Ihren Kollegen ab, was in</a:t>
            </a:r>
            <a:r>
              <a:rPr lang="de-DE" baseline="0" dirty="0"/>
              <a:t> welchem Kontext als angemessen gilt.</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05102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095919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b="1" dirty="0"/>
              <a:t>Abfrage unter den Teilnehmern </a:t>
            </a:r>
            <a:r>
              <a:rPr lang="de-DE" dirty="0"/>
              <a:t>(Ergebnisse notieren)</a:t>
            </a:r>
          </a:p>
          <a:p>
            <a:pPr lvl="0"/>
            <a:endParaRPr lang="de-DE" dirty="0"/>
          </a:p>
          <a:p>
            <a:pPr lvl="0"/>
            <a:r>
              <a:rPr lang="de-DE" dirty="0"/>
              <a:t>Grob gilt: Ingenieure sind auf offiziellen Anlässen stets schick gekleidet: Schlips und Kragen, enganliegender, glänzender Anzug. </a:t>
            </a:r>
          </a:p>
          <a:p>
            <a:pPr lvl="0"/>
            <a:r>
              <a:rPr lang="de-DE" dirty="0"/>
              <a:t>Wirt-</a:t>
            </a:r>
            <a:r>
              <a:rPr lang="de-DE" dirty="0" err="1"/>
              <a:t>Wiss</a:t>
            </a:r>
            <a:r>
              <a:rPr lang="de-DE" dirty="0"/>
              <a:t>: tendenziell auch. </a:t>
            </a:r>
          </a:p>
          <a:p>
            <a:pPr lvl="0"/>
            <a:r>
              <a:rPr lang="de-DE" dirty="0"/>
              <a:t>Naturwissenschaftler (ohne Mathematik): so mittendrin. </a:t>
            </a:r>
          </a:p>
          <a:p>
            <a:pPr defTabSz="919035">
              <a:spcBef>
                <a:spcPct val="30000"/>
              </a:spcBef>
              <a:defRPr/>
            </a:pPr>
            <a:r>
              <a:rPr lang="de-DE" dirty="0"/>
              <a:t>Mathematiker (und Teile der Informatik): Wenn irgendwas in Birkenstockschuhen und Cordhose durchs Uni-Gebäude schleicht ist es wahrscheinlich ein Mathematiker. Sie dürfen machen was sie wollen – sie nehmen es gegenseitig in der Regel eh nicht wahr. Vor etlichen Jahren war der </a:t>
            </a:r>
            <a:r>
              <a:rPr lang="de-DE" dirty="0" err="1"/>
              <a:t>weltgrösste</a:t>
            </a:r>
            <a:r>
              <a:rPr lang="de-DE" dirty="0"/>
              <a:t> </a:t>
            </a:r>
            <a:r>
              <a:rPr lang="de-DE" dirty="0" err="1"/>
              <a:t>Mathematikerkongress</a:t>
            </a:r>
            <a:r>
              <a:rPr lang="de-DE" dirty="0"/>
              <a:t> in Berlin. Ich habe NOCH NIE und nie wieder 4000 Leute gleichzeitig so schlecht angezogen gesehen!! </a:t>
            </a:r>
            <a:br>
              <a:rPr lang="de-DE" dirty="0"/>
            </a:br>
            <a:r>
              <a:rPr lang="de-DE" dirty="0"/>
              <a:t>Geisteswissenschaftler: Mehrheitlich sehr gepflegt.</a:t>
            </a:r>
          </a:p>
          <a:p>
            <a:pPr defTabSz="919035">
              <a:spcBef>
                <a:spcPct val="30000"/>
              </a:spcBef>
              <a:defRPr/>
            </a:pPr>
            <a:r>
              <a:rPr lang="de-DE" dirty="0"/>
              <a:t>Juristen/</a:t>
            </a:r>
            <a:r>
              <a:rPr lang="de-DE" dirty="0" err="1"/>
              <a:t>BLWer</a:t>
            </a:r>
            <a:r>
              <a:rPr lang="de-DE" dirty="0"/>
              <a:t>: die </a:t>
            </a:r>
            <a:r>
              <a:rPr lang="de-DE" dirty="0" err="1"/>
              <a:t>bestangezogendste</a:t>
            </a:r>
            <a:r>
              <a:rPr lang="de-DE" dirty="0"/>
              <a:t> Disziplin.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015825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 Begegnung, falls bekannt, Aussprache der Namen üben.</a:t>
            </a:r>
          </a:p>
          <a:p>
            <a:endParaRPr lang="de-DE" dirty="0"/>
          </a:p>
          <a:p>
            <a:r>
              <a:rPr lang="de-DE" dirty="0"/>
              <a:t>Nach Möglichkeit den Anwesenden zur Orientierung Position des Ranghöheren nennen. </a:t>
            </a:r>
          </a:p>
          <a:p>
            <a:endParaRPr lang="de-DE" dirty="0"/>
          </a:p>
          <a:p>
            <a:pPr defTabSz="919035">
              <a:spcBef>
                <a:spcPct val="30000"/>
              </a:spcBef>
              <a:defRPr/>
            </a:pPr>
            <a:r>
              <a:rPr lang="de-DE" dirty="0"/>
              <a:t>Ausnahme</a:t>
            </a:r>
            <a:r>
              <a:rPr lang="de-DE" baseline="0" dirty="0"/>
              <a:t> b</a:t>
            </a:r>
            <a:r>
              <a:rPr lang="de-DE" dirty="0"/>
              <a:t>ei Gleichrangigen: Alter vor Jugend und Dame vor Herr. Damen dürfen sich durchaus selbst vorstellen.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418759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defRPr/>
            </a:pPr>
            <a:r>
              <a:rPr lang="de-DE" dirty="0"/>
              <a:t>Lieber ein wenig zu höflich, als zu nachlässig:</a:t>
            </a:r>
            <a:r>
              <a:rPr lang="de-DE" baseline="0" dirty="0"/>
              <a:t> </a:t>
            </a:r>
            <a:r>
              <a:rPr lang="de-DE" dirty="0"/>
              <a:t>für ersteres ist noch selten jemand bestraft worden. </a:t>
            </a:r>
          </a:p>
          <a:p>
            <a:pPr defTabSz="919035">
              <a:defRPr/>
            </a:pPr>
            <a:endParaRPr lang="de-DE" dirty="0"/>
          </a:p>
          <a:p>
            <a:pPr defTabSz="919035">
              <a:defRPr/>
            </a:pPr>
            <a:r>
              <a:rPr lang="de-DE" dirty="0"/>
              <a:t>„Hallo“ ist keine Anrede, rein sprachlich nicht und schon gar nicht über Hierarchiegrenzen hinweg. Eine Anrede „Hallo Herr </a:t>
            </a:r>
            <a:r>
              <a:rPr lang="de-DE" dirty="0" err="1"/>
              <a:t>Klocke</a:t>
            </a:r>
            <a:r>
              <a:rPr lang="de-DE" dirty="0"/>
              <a:t>“ durch einen WM oder Studi ist sehr unhöflich und durch alle anderen mindestens sprachlich daneben. </a:t>
            </a:r>
          </a:p>
          <a:p>
            <a:pPr defTabSz="919035">
              <a:defRPr/>
            </a:pPr>
            <a:endParaRPr lang="de-DE" dirty="0"/>
          </a:p>
          <a:p>
            <a:pPr defTabSz="919035">
              <a:defRPr/>
            </a:pPr>
            <a:r>
              <a:rPr lang="de-DE" dirty="0"/>
              <a:t>Namen vergessen? Fragen Sie mit einer kleinen Entschuldigung nach: „Ich erinnere mich gut an unsere nette Begegnung in Berlin, muss aber leider gestehen, dass mir Ihr Name nicht mehr präsent ist.“ Kleine Hilfen bei der Verinnerlichung eines Namens sind z.B. die Visitenkarte (dort kann man den Namen noch einmal in Ruhe lesen), die mehrmalige Verwendung des Namens im Gespräch (aufpassen: zu oft wirkt anbiedernd) oder eine Eselsbrücke.</a:t>
            </a:r>
          </a:p>
          <a:p>
            <a:endParaRPr lang="de-DE" dirty="0"/>
          </a:p>
          <a:p>
            <a:r>
              <a:rPr lang="de-DE" dirty="0"/>
              <a:t>In der Anrede den jeweils unteren Grad vernachlässigen. Nicht „Guten Tag Herr Professor Dr. Diplom-Ingenieur von Schönbach-Lipinski“, sondern „Guten Tag Herr Prof. von Schönbach Lipinski“.</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938593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spcBef>
                <a:spcPct val="30000"/>
              </a:spcBef>
              <a:defRPr/>
            </a:pPr>
            <a:r>
              <a:rPr lang="de-DE" dirty="0"/>
              <a:t>Auf Konferenzen oder in Sammelbänden ist man ständig mit dieser Vielzahl konfrontiert: </a:t>
            </a:r>
            <a:r>
              <a:rPr lang="de-DE" dirty="0" err="1"/>
              <a:t>Eur</a:t>
            </a:r>
            <a:r>
              <a:rPr lang="de-DE" dirty="0"/>
              <a:t> Ings., Dr. </a:t>
            </a:r>
            <a:r>
              <a:rPr lang="de-DE" dirty="0" err="1"/>
              <a:t>irs</a:t>
            </a:r>
            <a:r>
              <a:rPr lang="de-DE" dirty="0"/>
              <a:t>., </a:t>
            </a:r>
            <a:r>
              <a:rPr lang="de-DE" dirty="0" err="1"/>
              <a:t>Assoc</a:t>
            </a:r>
            <a:r>
              <a:rPr lang="de-DE" dirty="0"/>
              <a:t>. Profs., D. </a:t>
            </a:r>
            <a:r>
              <a:rPr lang="de-DE" dirty="0" err="1"/>
              <a:t>Techs</a:t>
            </a:r>
            <a:r>
              <a:rPr lang="de-DE" dirty="0"/>
              <a:t>. oder Prof DIs ist nur eine kleine Auswahl.</a:t>
            </a:r>
          </a:p>
          <a:p>
            <a:pPr defTabSz="919035">
              <a:spcBef>
                <a:spcPct val="30000"/>
              </a:spcBef>
              <a:defRPr/>
            </a:pPr>
            <a:endParaRPr lang="de-DE" dirty="0"/>
          </a:p>
          <a:p>
            <a:pPr defTabSz="919035">
              <a:spcBef>
                <a:spcPct val="30000"/>
              </a:spcBef>
              <a:defRPr/>
            </a:pPr>
            <a:r>
              <a:rPr lang="de-DE" dirty="0"/>
              <a:t>Stellen Sie sich niemals mit ihrem Doktor- oder Professorentitel vor.</a:t>
            </a:r>
          </a:p>
          <a:p>
            <a:pPr defTabSz="919035">
              <a:spcBef>
                <a:spcPct val="30000"/>
              </a:spcBef>
              <a:defRPr/>
            </a:pPr>
            <a:endParaRPr lang="de-DE" dirty="0"/>
          </a:p>
          <a:p>
            <a:pPr defTabSz="919035">
              <a:spcBef>
                <a:spcPct val="30000"/>
              </a:spcBef>
              <a:defRPr/>
            </a:pPr>
            <a:r>
              <a:rPr lang="de-DE" dirty="0"/>
              <a:t>Anrede des eigenen Profs.: Nach Institutskultur informieren. Meistens wird in kleinen Instituten der Prof. in der Anrede weggelassen.</a:t>
            </a:r>
          </a:p>
          <a:p>
            <a:pPr defTabSz="919035">
              <a:spcBef>
                <a:spcPct val="30000"/>
              </a:spcBef>
              <a:defRPr/>
            </a:pPr>
            <a:endParaRPr lang="de-DE" dirty="0"/>
          </a:p>
          <a:p>
            <a:pPr defTabSz="919035">
              <a:spcBef>
                <a:spcPct val="30000"/>
              </a:spcBef>
              <a:defRPr/>
            </a:pPr>
            <a:r>
              <a:rPr lang="de-DE" dirty="0"/>
              <a:t>Kanada: Alle, die promoviert haben (Dr. oder </a:t>
            </a:r>
            <a:r>
              <a:rPr lang="de-DE" dirty="0" err="1"/>
              <a:t>PhD</a:t>
            </a:r>
            <a:r>
              <a:rPr lang="de-DE" dirty="0"/>
              <a:t>) werden dort nicht wahrgenommen und ihre Meinung wird nicht einmal angehört zu Fachthemen. Begründung: Dort bekommt jeder, der mit Lehre in Kontakt kommt (Durchführung von Kleingruppenübungen, Korrekturen von Klausuren, der Dozent etc. pp) die Bezeichnung "Professor". Wenn man dort "nur" einen Dr. hat aber keinen Professor, hat man somit nichts zu sagen.</a:t>
            </a:r>
          </a:p>
          <a:p>
            <a:pPr defTabSz="919035">
              <a:spcBef>
                <a:spcPct val="30000"/>
              </a:spcBef>
              <a:defRPr/>
            </a:pPr>
            <a:endParaRPr lang="de-DE" dirty="0"/>
          </a:p>
          <a:p>
            <a:pPr defTabSz="919035">
              <a:spcBef>
                <a:spcPct val="30000"/>
              </a:spcBef>
              <a:defRPr/>
            </a:pPr>
            <a:r>
              <a:rPr lang="de-DE" dirty="0">
                <a:solidFill>
                  <a:schemeClr val="tx1"/>
                </a:solidFill>
              </a:rPr>
              <a:t>Da die Präferenzen zur Darstellung von Titeln individuell sehr unterschiedlich, aber teilweise sehr sensibel zu behandeln sind, empfiehlt sich für den Titeldschungel folgender Kompass: </a:t>
            </a:r>
            <a:r>
              <a:rPr lang="de-DE" b="1" dirty="0">
                <a:solidFill>
                  <a:schemeClr val="tx1"/>
                </a:solidFill>
              </a:rPr>
              <a:t>Explizit und genau nach der präferierten Bezeichnung fragen, im Internet und auf der persönlichen Homepage recherchieren.</a:t>
            </a:r>
          </a:p>
          <a:p>
            <a:pPr defTabSz="919035">
              <a:spcBef>
                <a:spcPct val="30000"/>
              </a:spcBef>
              <a:defRPr/>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39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69177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100" dirty="0"/>
              <a:t>Achtung, nicht wie üblich die Teilnehmenden „ins kalte Wasser werfen“ um eine Lernmotivation zu erzielen. Da die Teilnehmenden freiwillig den Workshop ausgesucht haben, werden sie schon eine Erfahrung gemacht haben, die sie motiviert hat, etwas über den Gegenstand lernen zu wollen.</a:t>
            </a:r>
          </a:p>
          <a:p>
            <a:pPr algn="l"/>
            <a:endParaRPr lang="de-DE" sz="1100" dirty="0"/>
          </a:p>
          <a:p>
            <a:pPr marL="159547" indent="-159547">
              <a:buFont typeface="Arial" panose="020B0604020202020204" pitchFamily="34" charset="0"/>
              <a:buChar char="•"/>
            </a:pPr>
            <a:r>
              <a:rPr lang="de-DE" sz="1100" dirty="0"/>
              <a:t>Beispiel für den Kolb Zyklus: Der Vortrag</a:t>
            </a:r>
            <a:br>
              <a:rPr lang="de-DE" sz="1100" dirty="0"/>
            </a:br>
            <a:r>
              <a:rPr lang="de-DE" sz="1100" dirty="0"/>
              <a:t>Erleben und Erfahren: vor Publikum vortragen/eine Vortrag sehen</a:t>
            </a:r>
          </a:p>
          <a:p>
            <a:pPr marL="159547" indent="-159547">
              <a:buFont typeface="Arial" panose="020B0604020202020204" pitchFamily="34" charset="0"/>
              <a:buChar char="•"/>
            </a:pPr>
            <a:r>
              <a:rPr lang="de-DE" sz="1100" dirty="0"/>
              <a:t>Beobachten und Reflektieren: Überlegen: Was hat funktioniert? Was hat nicht funktioniert? Warum?</a:t>
            </a:r>
          </a:p>
          <a:p>
            <a:pPr marL="159547" indent="-159547">
              <a:buFont typeface="Arial" panose="020B0604020202020204" pitchFamily="34" charset="0"/>
              <a:buChar char="•"/>
            </a:pPr>
            <a:r>
              <a:rPr lang="de-DE" sz="1100" dirty="0"/>
              <a:t>Generalisieren und Theoretisieren: Was lässt sich für die Zukunft für einen solchen Vortrag/eine solche Zielgruppe ableiten?</a:t>
            </a:r>
          </a:p>
          <a:p>
            <a:pPr marL="159547" indent="-159547">
              <a:buFont typeface="Arial" panose="020B0604020202020204" pitchFamily="34" charset="0"/>
              <a:buChar char="•"/>
            </a:pPr>
            <a:r>
              <a:rPr lang="de-DE" sz="1100" dirty="0"/>
              <a:t>Planen und Experimentieren:  Planung des nächsten Vortrages und versuchen, das Überlegte anzuwenden.</a:t>
            </a:r>
          </a:p>
          <a:p>
            <a:pPr algn="l"/>
            <a:endParaRPr lang="de-DE" sz="1100" dirty="0"/>
          </a:p>
          <a:p>
            <a:pPr algn="l"/>
            <a:r>
              <a:rPr lang="de-DE" dirty="0"/>
              <a:t>Dazu eine Sichtweise aus dem systemischen Coaching: es gibt kein "richtig" oder "falsch". Gefragt wird: Welche Wirkung hat meine Handlung? War sie diejenige, die ich erzielen wollte, oder eine andere? Woran lag das?</a:t>
            </a:r>
            <a:br>
              <a:rPr lang="de-DE" dirty="0"/>
            </a:br>
            <a:endParaRPr lang="de-DE" sz="1100" dirty="0"/>
          </a:p>
          <a:p>
            <a:pPr algn="l"/>
            <a:r>
              <a:rPr lang="de-DE" sz="1100" dirty="0"/>
              <a:t>Bezugnehmend auf Dewey und Kurt Lewin entwickelte David Kolb (1984) einen Erfahrungsbasierten Lernzyklus (</a:t>
            </a:r>
            <a:r>
              <a:rPr lang="de-DE" sz="1100" dirty="0" err="1"/>
              <a:t>Experiential</a:t>
            </a:r>
            <a:r>
              <a:rPr lang="de-DE" sz="1100" dirty="0"/>
              <a:t> Learning Cycle), bei dem vier Schritte, Konkrete Erfahrung (1), Beobachtung und Reflexion (2), Abstrakte Begriffsbildung (3) und Aktives Experimentieren (4), verbunden werden.</a:t>
            </a:r>
          </a:p>
          <a:p>
            <a:pPr marL="159547" indent="-159547">
              <a:buFont typeface="Arial" panose="020B0604020202020204" pitchFamily="34" charset="0"/>
              <a:buChar char="•"/>
            </a:pPr>
            <a:r>
              <a:rPr lang="de-DE" sz="1100" i="1" dirty="0"/>
              <a:t>Konkrete Erfahrung</a:t>
            </a:r>
            <a:r>
              <a:rPr lang="de-DE" sz="1100" dirty="0"/>
              <a:t>: Diese bildet, ähnlich wie Deweys Problematische Situation, den Ausgangspunkt eines Lernprozesses. Diese Erfahrung besitzt Echtcharakter, d. h., sie hat für den Lernenden eine beobachtbare Konsequenz zur Folge.</a:t>
            </a:r>
          </a:p>
          <a:p>
            <a:pPr marL="159547" indent="-159547">
              <a:buFont typeface="Arial" panose="020B0604020202020204" pitchFamily="34" charset="0"/>
              <a:buChar char="•"/>
            </a:pPr>
            <a:r>
              <a:rPr lang="de-DE" sz="1100" i="1" dirty="0"/>
              <a:t>Beobachtung und Reflexion</a:t>
            </a:r>
            <a:r>
              <a:rPr lang="de-DE" sz="1100" dirty="0"/>
              <a:t>: Auf Basis dieser Erfahrung beobachtet der Lernende und reflektiert anschließend darüber. Das Erlebte wird noch einmal vor Augen geführt und beispielsweise mögliche Ursache für die gemachte Erfahrung mental durchgespielt.</a:t>
            </a:r>
          </a:p>
          <a:p>
            <a:pPr marL="159547" indent="-159547">
              <a:buFont typeface="Arial" panose="020B0604020202020204" pitchFamily="34" charset="0"/>
              <a:buChar char="•"/>
            </a:pPr>
            <a:r>
              <a:rPr lang="de-DE" sz="1100" i="1" dirty="0"/>
              <a:t>Bildung Abstrakter Begriffe</a:t>
            </a:r>
            <a:r>
              <a:rPr lang="de-DE" sz="1100" dirty="0"/>
              <a:t>: Der Reflexionsprozess mündet in die abstrakte Begriffsbildung, d. h., die konkrete Erfahrung nimmt Einfluss auf die Wissensstruktur des Lernenden. In diesem Schritt kommt es zu einer Generalisierung, bei der von der konkreten Erfahrung abstrahiert und ihr zugrunde liegende Prinzipien erkannt werden. Erst durch diesen Schritt werden die aus der Erfahrung gewonnenen Einsichten zu Wissen, das auf andere Situationen </a:t>
            </a:r>
            <a:r>
              <a:rPr lang="de-DE" sz="1100" dirty="0" err="1"/>
              <a:t>transferierbar</a:t>
            </a:r>
            <a:r>
              <a:rPr lang="de-DE" sz="1100" dirty="0"/>
              <a:t> ist.</a:t>
            </a:r>
          </a:p>
          <a:p>
            <a:pPr marL="159547" indent="-159547">
              <a:buFont typeface="Arial" panose="020B0604020202020204" pitchFamily="34" charset="0"/>
              <a:buChar char="•"/>
            </a:pPr>
            <a:r>
              <a:rPr lang="de-DE" sz="1100" i="1" dirty="0"/>
              <a:t>Aktives Experimentieren</a:t>
            </a:r>
            <a:r>
              <a:rPr lang="de-DE" sz="1100" dirty="0"/>
              <a:t>: Im vierten und letzten Schritt wird der Lernende wieder zum Handelnden: Beim Aktiven Experimentieren mit dem neu erworbenen Wissen versucht er sich in realen Situationen. Infolge dieses letzten Schritts im Lernzyklus werden für den Lernenden wieder konkrete Erfahrungen möglich, ein zweiter Durchlauf beginnt.</a:t>
            </a:r>
          </a:p>
          <a:p>
            <a:pPr algn="l"/>
            <a:endParaRPr lang="de-DE" sz="1100" dirty="0"/>
          </a:p>
          <a:p>
            <a:pPr algn="l"/>
            <a:r>
              <a:rPr lang="de-DE" sz="1100" dirty="0"/>
              <a:t>Da der Lernzyklus immer wieder durchlaufen wird, führt der dabei ablaufende Lernprozess einer </a:t>
            </a:r>
            <a:r>
              <a:rPr lang="de-DE" sz="1100" i="1" dirty="0"/>
              <a:t>Spiralbewegung</a:t>
            </a:r>
            <a:r>
              <a:rPr lang="de-DE" sz="1100" dirty="0"/>
              <a:t> gleich auf eine immer höhere Ebene. Kolb betont, dass der Lernzyklus prinzipiell an jedem der vier Punkte beginnen kann, also auch bei der Vermittlung abstrakter Begriffe (z. B. Theorien), die durch aktives Experimentieren in der Praxis erprobt und so für den Lernenden konkret erlebbar werden. </a:t>
            </a:r>
          </a:p>
          <a:p>
            <a:pPr algn="l"/>
            <a:endParaRPr lang="de-DE" sz="1100" dirty="0"/>
          </a:p>
          <a:p>
            <a:pPr algn="l"/>
            <a:r>
              <a:rPr lang="de-DE" sz="1100" dirty="0"/>
              <a:t>Ergänzt wird der das Lernzyklusmodell mit einer Kategorisierung verschiedener Lernstile. Kolb geht davon aus, dass jedes Individuum bestimmte Schritte im Lernzyklus besonders gut, andere weniger gut beherrscht und ordnet den vier Schritten vier Lernstile zu: </a:t>
            </a:r>
            <a:r>
              <a:rPr lang="de-DE" sz="1100" dirty="0" err="1"/>
              <a:t>Divergierer</a:t>
            </a:r>
            <a:r>
              <a:rPr lang="de-DE" sz="1100" dirty="0"/>
              <a:t> (bevorzugt Konkrete Erfahrung sowie Beobachten und Reflexion), </a:t>
            </a:r>
            <a:r>
              <a:rPr lang="de-DE" sz="1100" dirty="0" err="1"/>
              <a:t>Assimilierer</a:t>
            </a:r>
            <a:r>
              <a:rPr lang="de-DE" sz="1100" dirty="0"/>
              <a:t> (bevorzugt Beobachten und Reflexion sowie Abstrakte Begriffsbildung), </a:t>
            </a:r>
            <a:r>
              <a:rPr lang="de-DE" sz="1100" dirty="0" err="1"/>
              <a:t>Konvergierer</a:t>
            </a:r>
            <a:r>
              <a:rPr lang="de-DE" sz="1100" dirty="0"/>
              <a:t> (bevorzugt Abstrakte Begriffsbildung und Aktives Experimentieren), </a:t>
            </a:r>
            <a:r>
              <a:rPr lang="de-DE" sz="1100" dirty="0" err="1"/>
              <a:t>Accommodator</a:t>
            </a:r>
            <a:r>
              <a:rPr lang="de-DE" sz="1100" dirty="0"/>
              <a:t> (bevorzugt Aktives Experimentieren und Konkrete Erfahrung). </a:t>
            </a:r>
          </a:p>
          <a:p>
            <a:pPr algn="l"/>
            <a:r>
              <a:rPr lang="de-DE" sz="1100" dirty="0"/>
              <a:t>-&gt; d.h. manche Teile des Workshops werden dem einen eher liegen, dem anderen nicht.</a:t>
            </a:r>
          </a:p>
        </p:txBody>
      </p:sp>
    </p:spTree>
    <p:extLst>
      <p:ext uri="{BB962C8B-B14F-4D97-AF65-F5344CB8AC3E}">
        <p14:creationId xmlns:p14="http://schemas.microsoft.com/office/powerpoint/2010/main" val="114909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Magnifizenz</a:t>
            </a:r>
            <a:r>
              <a:rPr lang="de-DE" baseline="0" dirty="0"/>
              <a:t> kommt aus der l</a:t>
            </a:r>
            <a:r>
              <a:rPr lang="de-DE" dirty="0"/>
              <a:t>ateinischen Anrede im Mittelalter „</a:t>
            </a:r>
            <a:r>
              <a:rPr lang="de-DE" dirty="0" err="1"/>
              <a:t>rector</a:t>
            </a:r>
            <a:r>
              <a:rPr lang="de-DE" dirty="0"/>
              <a:t> </a:t>
            </a:r>
            <a:r>
              <a:rPr lang="de-DE" dirty="0" err="1"/>
              <a:t>magnificus</a:t>
            </a:r>
            <a:r>
              <a:rPr lang="de-DE" dirty="0"/>
              <a:t>“.</a:t>
            </a:r>
            <a:r>
              <a:rPr lang="de-DE" baseline="0" dirty="0"/>
              <a:t> „</a:t>
            </a:r>
            <a:r>
              <a:rPr lang="de-DE" baseline="0" dirty="0" err="1"/>
              <a:t>M</a:t>
            </a:r>
            <a:r>
              <a:rPr lang="de-DE" dirty="0" err="1"/>
              <a:t>agnificentia</a:t>
            </a:r>
            <a:r>
              <a:rPr lang="de-DE" dirty="0"/>
              <a:t>“  bedeutet Erhabenheit, Herrlichkeit, Großartigkeit.</a:t>
            </a:r>
          </a:p>
          <a:p>
            <a:endParaRPr lang="de-DE" dirty="0"/>
          </a:p>
          <a:p>
            <a:pPr defTabSz="919035">
              <a:spcBef>
                <a:spcPct val="30000"/>
              </a:spcBef>
              <a:defRPr/>
            </a:pPr>
            <a:r>
              <a:rPr lang="de-DE" dirty="0"/>
              <a:t>Die Anrede ist nicht mehr viel gebraucht, kommt aber bei sehr hochrangigen und offiziellen Anlässen (z.B. Konferenzeröffnung) noch immer vor.</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807087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guter Zeitpunkt zur Übergabe ist nach der persönlichen Vorstellung. </a:t>
            </a:r>
          </a:p>
          <a:p>
            <a:r>
              <a:rPr lang="de-DE" dirty="0"/>
              <a:t>Auch hier gilt: der Ranghöhere erfährt zuerst mit wem er zu tun hat. </a:t>
            </a:r>
          </a:p>
          <a:p>
            <a:endParaRPr lang="de-DE" dirty="0"/>
          </a:p>
          <a:p>
            <a:r>
              <a:rPr lang="de-DE" dirty="0"/>
              <a:t>Es ist höflich, wenn Sie sich einen Augenblick Zeit nehmen und die Visitenkarte lesen. Möglicherweise enthält sie auch wichtige Informationen, z. B. einen Titel, den der andere nicht erwähnt hat oder einen Bezugspunkt für den folgenden Smalltalk.</a:t>
            </a:r>
          </a:p>
          <a:p>
            <a:endParaRPr lang="de-DE" dirty="0"/>
          </a:p>
          <a:p>
            <a:r>
              <a:rPr lang="de-DE" dirty="0"/>
              <a:t>In Asien übergibt man die Karte mit beiden Händen und sollte sie auch auf die gleiche Weise mit einer kleinen Verbeugung entgegennehmen</a:t>
            </a:r>
            <a:r>
              <a:rPr lang="de-DE" dirty="0" smtClean="0"/>
              <a:t>.</a:t>
            </a:r>
          </a:p>
          <a:p>
            <a:endParaRPr lang="de-DE" dirty="0" smtClean="0"/>
          </a:p>
          <a:p>
            <a:r>
              <a:rPr lang="de-DE" dirty="0" smtClean="0"/>
              <a:t>Tipp: Visitenkarten in</a:t>
            </a:r>
            <a:r>
              <a:rPr lang="de-DE" baseline="0" dirty="0" smtClean="0"/>
              <a:t> der Reihenfolge vor sich legen, wie die Personen am Tisch sitzen, so kann man die Personen besser zuordnen.</a:t>
            </a:r>
          </a:p>
          <a:p>
            <a:endParaRPr lang="de-DE" baseline="0" dirty="0" smtClean="0"/>
          </a:p>
          <a:p>
            <a:r>
              <a:rPr lang="de-DE" baseline="0" dirty="0" smtClean="0"/>
              <a:t>Auf den Visitenkarten kann man sich den Ort der Begegnung, gemeinsame Themen etc. notieren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4018457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Tabuthemen sind alle</a:t>
            </a:r>
            <a:r>
              <a:rPr lang="de-DE" baseline="0" dirty="0"/>
              <a:t> Themen, die polarisieren, andere ausgrenzen, in ihren Gefühlen verletzen oder den Gegenüber abwerten könnten</a:t>
            </a:r>
            <a:r>
              <a:rPr lang="de-DE" baseline="0" dirty="0" smtClean="0"/>
              <a:t>.</a:t>
            </a:r>
          </a:p>
          <a:p>
            <a:endParaRPr lang="de-DE" baseline="0" dirty="0" smtClean="0"/>
          </a:p>
          <a:p>
            <a:r>
              <a:rPr lang="de-DE" baseline="0" dirty="0" smtClean="0"/>
              <a:t>Geeignete Themen: Frage nach der Anreise, Essen loben, überraschende Erkenntnisse aus einem Vortrag</a:t>
            </a:r>
            <a:endParaRPr lang="de-DE" baseline="0" dirty="0"/>
          </a:p>
          <a:p>
            <a:endParaRPr lang="de-DE" baseline="0" dirty="0"/>
          </a:p>
          <a:p>
            <a:r>
              <a:rPr lang="de-DE" baseline="0" dirty="0"/>
              <a:t>Professorinnen und Professoren ansprechen: Auf Konferenzen ist es üblich, dass die Professoren von vielen Menschen angesprochen werden, es ist durchaus gestattet. Die Ansprache sollte am besten mit einer konkreten Frage erfolgen. Wichtig ist darauf zu achten, die Professorinnen und Professoren nicht zu lange in Anspruch zu nehmen, sondern wieder für andere freizugeben. </a:t>
            </a:r>
          </a:p>
          <a:p>
            <a:endParaRPr lang="de-DE" baseline="0" dirty="0"/>
          </a:p>
          <a:p>
            <a:r>
              <a:rPr lang="de-DE" baseline="0" dirty="0"/>
              <a:t>Indien: Nachfragen zur Familie das ideale </a:t>
            </a:r>
            <a:r>
              <a:rPr lang="de-DE" baseline="0" dirty="0" err="1"/>
              <a:t>Smalltalkthema</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79942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r>
              <a:rPr lang="de-DE" dirty="0"/>
              <a:t>Offene Körperhaltung einnehmen.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321610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Fundiertes Wissen über die Teilnehmer und die Akteure: Fundiert heißt, man hat sich dieses Wissen selbst angeeignet und agiert nicht nur auf Empfehlung. </a:t>
            </a:r>
          </a:p>
          <a:p>
            <a:endParaRPr lang="de-DE" dirty="0"/>
          </a:p>
          <a:p>
            <a:pPr marL="0" lvl="1" defTabSz="919035">
              <a:spcBef>
                <a:spcPct val="30000"/>
              </a:spcBef>
              <a:defRPr/>
            </a:pPr>
            <a:r>
              <a:rPr lang="de-DE" dirty="0"/>
              <a:t>Fundiertes Wissen über die Akteure und deren Performance:</a:t>
            </a:r>
          </a:p>
          <a:p>
            <a:pPr defTabSz="919035">
              <a:spcBef>
                <a:spcPct val="30000"/>
              </a:spcBef>
              <a:defRPr/>
            </a:pPr>
            <a:r>
              <a:rPr lang="de-DE" dirty="0"/>
              <a:t>ST: An unserem Institut hatten wir uns bei der </a:t>
            </a:r>
            <a:r>
              <a:rPr lang="de-DE" dirty="0" err="1"/>
              <a:t>Uncertainty</a:t>
            </a:r>
            <a:r>
              <a:rPr lang="de-DE" dirty="0"/>
              <a:t>- bzw. IMO-Konferenz von einem RWTH-Professor ein extra für Wissenschaftler/innen ausgelegtes </a:t>
            </a:r>
            <a:r>
              <a:rPr lang="de-DE" dirty="0" err="1"/>
              <a:t>Impro</a:t>
            </a:r>
            <a:r>
              <a:rPr lang="de-DE" dirty="0"/>
              <a:t>-Theater empfehlen lassen – die beiden Akteure waren derart überfordert (und leider auch wirklich nicht gut), dass wir uns am nächsten Tag bei unseren IMO-Gästen entschuldigt haben. Auf einer der IMO Summer Schools hatten wir einen </a:t>
            </a:r>
            <a:r>
              <a:rPr lang="de-DE" dirty="0" err="1"/>
              <a:t>Comedian</a:t>
            </a:r>
            <a:r>
              <a:rPr lang="de-DE" dirty="0"/>
              <a:t> besucht, der zwar in aller Munde war, aber dafür so derbe unter der Gürtellinie gewitzelt hat, dass einige Teilnehmer/innen ziemlich empört waren. </a:t>
            </a:r>
          </a:p>
          <a:p>
            <a:endParaRPr lang="de-DE" dirty="0"/>
          </a:p>
          <a:p>
            <a:pPr defTabSz="919035">
              <a:spcBef>
                <a:spcPct val="30000"/>
              </a:spcBef>
              <a:defRPr/>
            </a:pPr>
            <a:r>
              <a:rPr lang="de-DE" dirty="0"/>
              <a:t>Wer sich Gäste einlädt, sollte diese auch betreuen:</a:t>
            </a:r>
          </a:p>
          <a:p>
            <a:pPr defTabSz="919035">
              <a:spcBef>
                <a:spcPct val="30000"/>
              </a:spcBef>
              <a:defRPr/>
            </a:pPr>
            <a:r>
              <a:rPr lang="de-DE" dirty="0"/>
              <a:t>ST: Im IMO-Projekt wurde zu Beginn ein internationales Panel aus verschiedenen Experten von überall auf der Welt zusammengesetzt. Wenn diese Menschen kommen, dann kommen sie meist allein. Entsprechend freuen sie sich darüber, wenn sie in kommunikative Prozesse eingebunden werden. </a:t>
            </a:r>
          </a:p>
          <a:p>
            <a:pPr defTabSz="919035">
              <a:spcBef>
                <a:spcPct val="30000"/>
              </a:spcBef>
              <a:defRPr/>
            </a:pPr>
            <a:r>
              <a:rPr lang="de-DE" dirty="0"/>
              <a:t>Gerade bei englischer Sprache drücken sich Mitarbeiter/innen aber gern vor der direkten Interaktion. Folge ist, dass ein Großteil der Mitarbeiter/innen unter sich bleibt, als Grüppchen Essen geht, als Grüppchen Kaffee trinkt und sich als Grüppchen unterhält. Die Gäste werden so automatisch ausgegrenzt. Daher sollten die Mitarbeiter im Vorfeld bewusst darauf aufmerksam hingewiesen werden, sich mit den Gästen zu unterhalten</a:t>
            </a:r>
            <a:r>
              <a:rPr lang="de-DE" baseline="0" dirty="0"/>
              <a: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053014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396">
              <a:defRPr/>
            </a:pPr>
            <a:r>
              <a:rPr lang="de-DE" dirty="0"/>
              <a:t>Der Gastgeber betritt das Restaurant als Erster, weil er eine psychologische Schutzfunktion übernimmt. Er betritt das unbekannte Terrain. </a:t>
            </a:r>
          </a:p>
          <a:p>
            <a:endParaRPr lang="de-DE" dirty="0"/>
          </a:p>
          <a:p>
            <a:r>
              <a:rPr lang="de-DE" dirty="0"/>
              <a:t>Der Gastgeber bestellt zuerst, so dass sich die Gäste an seiner Wahl orientieren können. Hält der Gastgeber diese Reihenfolge nicht ein, so kann man ihn fragen: „Welches Menü empfehlen Sie hier?“</a:t>
            </a:r>
          </a:p>
          <a:p>
            <a:r>
              <a:rPr lang="de-DE" dirty="0"/>
              <a:t>Ist man selber Gastgeber und hat wenig Hunger, so kann man dies den Gästen gegenüber entschuldigen und sie auffordern, sich selbst nach eigenen Wünschen etwas zu bestellen.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06426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r>
              <a:rPr lang="de-DE" dirty="0"/>
              <a:t>Der Gesprächsbeginn sollte mit einer kleinen höflichen Geste beginnen wie z.B.: die Tür öffnen, aus dem Mantel helfen, den Regenschirm abnehmen, Tee oder Kaffee anbieten.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515775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913306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diesem Thema betonen, dass solche Empfehlungen oft selbstverständlich erscheinen, im Arbeitsalltag jedoch oft vergessen werden. Ein besonders positives oder negatives Auftreten am Telefon bleibt in Erinnerung und kann schon im Vorfeld ein zukünftiges persönliches Kennenlernen beeinflussen.</a:t>
            </a:r>
          </a:p>
          <a:p>
            <a:endParaRPr lang="de-DE" dirty="0"/>
          </a:p>
          <a:p>
            <a:r>
              <a:rPr lang="de-DE" dirty="0"/>
              <a:t>Gegen Ende der Meldeformel die Stimme anheben: Das klingt wie ein phonetisches „Herzlich willkommen“</a:t>
            </a:r>
          </a:p>
          <a:p>
            <a:endParaRPr lang="de-DE" dirty="0"/>
          </a:p>
          <a:p>
            <a:r>
              <a:rPr lang="de-DE" dirty="0"/>
              <a:t>Freundliche Verabschiedung: Nicht nur der erste Eindruck ist entscheidend, sondern auch der letzte. Der Gesprächsabschluss bleibt nämlich oft besonders gut in der Erinnerung der Anrufer. Mit einer freundlichen Verabschiedung wird eine gute Basis für weitere Gespräche geschaffen.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635714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spcBef>
                <a:spcPct val="30000"/>
              </a:spcBef>
              <a:defRPr/>
            </a:pPr>
            <a:r>
              <a:rPr lang="de-DE" dirty="0"/>
              <a:t>Handy auf dem Tisch signalisiert die unterschwellige, aber eindeutige Botschaft: Sie sind mir nicht wichtig, denn ich bin jederzeit bereit, die Unterhaltung mit Ihnen zu unterbrechen. </a:t>
            </a:r>
          </a:p>
          <a:p>
            <a:pPr defTabSz="952396">
              <a:defRPr/>
            </a:pPr>
            <a:endParaRPr lang="de-DE" dirty="0"/>
          </a:p>
          <a:p>
            <a:pPr defTabSz="952396">
              <a:defRPr/>
            </a:pPr>
            <a:r>
              <a:rPr lang="de-DE" dirty="0"/>
              <a:t>Wurde das Lautlosstellen vergessen und es läutet, eine kurze Entschuldigung geben und das Handy ausschalten ohne das Gespräch entgegenzunehmen. Das vermittelt dem Gegenüber: Das Gespräch ist Ihnen wichtiger.</a:t>
            </a:r>
          </a:p>
          <a:p>
            <a:endParaRPr lang="de-DE" dirty="0"/>
          </a:p>
          <a:p>
            <a:r>
              <a:rPr lang="de-DE" dirty="0"/>
              <a:t>Wird ein wichtiger Anruf erwartet,</a:t>
            </a:r>
            <a:r>
              <a:rPr lang="de-DE" baseline="0" dirty="0"/>
              <a:t> der unbedingt beantwortet werden muss, dies schon zu Beginn des Treffens ankündigen: „Ich erwarte noch einen wichtigen Anruf, den ich unbedingt beantworten muss. Wenn ich den Anruf erhalte, werde ich mich kurz entschuldigen müssen. Ich hoffe, das ist in Ordnung für Sie?“</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49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76009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Gibt es bis</a:t>
            </a:r>
            <a:r>
              <a:rPr lang="de-DE" baseline="0" dirty="0" smtClean="0"/>
              <a:t> hier hin Fragen zu Ablauf/Organisation etc.?</a:t>
            </a:r>
            <a:endParaRPr lang="de-DE" dirty="0"/>
          </a:p>
        </p:txBody>
      </p:sp>
      <p:sp>
        <p:nvSpPr>
          <p:cNvPr id="6" name="Textfeld 5"/>
          <p:cNvSpPr txBox="1"/>
          <p:nvPr>
            <p:custDataLst>
              <p:tags r:id="rId1"/>
            </p:custDataLst>
          </p:nvPr>
        </p:nvSpPr>
        <p:spPr>
          <a:xfrm>
            <a:off x="0" y="4"/>
            <a:ext cx="3616036" cy="366050"/>
          </a:xfrm>
          <a:prstGeom prst="rect">
            <a:avLst/>
          </a:prstGeom>
          <a:noFill/>
        </p:spPr>
        <p:txBody>
          <a:bodyPr vert="horz" lIns="88188" tIns="44095" rIns="88188" bIns="44095" rtlCol="0">
            <a:spAutoFit/>
          </a:bodyPr>
          <a:lstStyle/>
          <a:p>
            <a:endParaRPr lang="de-DE"/>
          </a:p>
        </p:txBody>
      </p:sp>
    </p:spTree>
    <p:extLst>
      <p:ext uri="{BB962C8B-B14F-4D97-AF65-F5344CB8AC3E}">
        <p14:creationId xmlns:p14="http://schemas.microsoft.com/office/powerpoint/2010/main" val="2299478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3423393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997">
              <a:defRPr/>
            </a:pPr>
            <a:r>
              <a:rPr lang="de-DE" dirty="0"/>
              <a:t>Man weiß nie, wer die E-Mail noch alles zu lesen bekommt (Weiterleitung).</a:t>
            </a:r>
          </a:p>
          <a:p>
            <a:endParaRPr lang="de-DE" b="1" dirty="0"/>
          </a:p>
          <a:p>
            <a:r>
              <a:rPr lang="de-DE" b="1" dirty="0"/>
              <a:t>Einen aussagekräftigen Betreff wählen.</a:t>
            </a:r>
          </a:p>
          <a:p>
            <a:r>
              <a:rPr lang="de-DE" dirty="0"/>
              <a:t>Zum einen ist vom Betreff abhängig, ob und wann Ihre Mail gelesen wird, zum anderen erleichtert dies dem Empfänger, eine einmal abgelegte Mail schnell wiederzufinden. </a:t>
            </a:r>
          </a:p>
          <a:p>
            <a:pPr defTabSz="921997">
              <a:defRPr/>
            </a:pPr>
            <a:endParaRPr lang="de-DE" dirty="0"/>
          </a:p>
          <a:p>
            <a:pPr defTabSz="921997">
              <a:defRPr/>
            </a:pPr>
            <a:r>
              <a:rPr lang="de-DE" b="1" dirty="0"/>
              <a:t>Eine freundliche Anrede und eine abwechslungsreiche Grußformel hinzufügen.</a:t>
            </a:r>
          </a:p>
          <a:p>
            <a:pPr defTabSz="921997">
              <a:defRPr/>
            </a:pPr>
            <a:r>
              <a:rPr lang="de-DE" dirty="0"/>
              <a:t>Anstatt dem üblichen „Mit freundlichen Grüßen“ vermitteln Sie mit einer „Herzliche…, Schöne…., Beste…, Viele Grüße“-Formeln dem Empfänger auch eine Wertschätzung. </a:t>
            </a:r>
          </a:p>
          <a:p>
            <a:pPr defTabSz="921997">
              <a:defRPr/>
            </a:pPr>
            <a:r>
              <a:rPr lang="de-DE" dirty="0"/>
              <a:t>Benutzen Sie keine Abkürzungen wie "</a:t>
            </a:r>
            <a:r>
              <a:rPr lang="de-DE" dirty="0" err="1"/>
              <a:t>mfG</a:t>
            </a:r>
            <a:r>
              <a:rPr lang="de-DE" dirty="0"/>
              <a:t>", "</a:t>
            </a:r>
            <a:r>
              <a:rPr lang="de-DE" dirty="0" err="1"/>
              <a:t>fyi</a:t>
            </a:r>
            <a:r>
              <a:rPr lang="de-DE" dirty="0"/>
              <a:t>", "</a:t>
            </a:r>
            <a:r>
              <a:rPr lang="de-DE" dirty="0" err="1"/>
              <a:t>thx</a:t>
            </a:r>
            <a:r>
              <a:rPr lang="de-DE" dirty="0"/>
              <a:t>" oder "</a:t>
            </a:r>
            <a:r>
              <a:rPr lang="de-DE" dirty="0" err="1"/>
              <a:t>asap</a:t>
            </a:r>
            <a:r>
              <a:rPr lang="de-DE" dirty="0"/>
              <a:t>„ - sie sind nicht jedem bekannt. "Mit freundlichen Grüßen" mit </a:t>
            </a:r>
            <a:r>
              <a:rPr lang="de-DE" dirty="0" err="1"/>
              <a:t>mfG</a:t>
            </a:r>
            <a:r>
              <a:rPr lang="de-DE" dirty="0"/>
              <a:t>  abzukürzen ist eine Geringschätzung. Ein Gruß ist eine Höflichkeitsformel, die als Abkürzung ad absurdum geführt wird. </a:t>
            </a:r>
            <a:endParaRPr lang="de-DE" b="1" dirty="0"/>
          </a:p>
          <a:p>
            <a:endParaRPr lang="de-DE" b="1" dirty="0"/>
          </a:p>
          <a:p>
            <a:r>
              <a:rPr lang="de-DE" b="1" dirty="0"/>
              <a:t>Keine kompletten Wörter oder Sätze nur in Groß- oder Kleinbuchstaben schreiben. </a:t>
            </a:r>
          </a:p>
          <a:p>
            <a:pPr defTabSz="921997">
              <a:defRPr/>
            </a:pPr>
            <a:r>
              <a:rPr lang="de-DE" dirty="0"/>
              <a:t>Kleingeschriebenes ist nicht nur schwer lesbar, sondern vermittelt dem Empfänger immer Zeitnotstand, unterschwellig auch geringere Wertschätzung.</a:t>
            </a:r>
          </a:p>
          <a:p>
            <a:pPr defTabSz="921997">
              <a:defRPr/>
            </a:pPr>
            <a:endParaRPr lang="de-DE" dirty="0"/>
          </a:p>
          <a:p>
            <a:pPr defTabSz="921997">
              <a:defRPr/>
            </a:pPr>
            <a:r>
              <a:rPr lang="de-DE" b="1" dirty="0"/>
              <a:t>Cc-Funktion und Funktion „Allen antworten“ mit Vorsicht nutzen.</a:t>
            </a:r>
          </a:p>
          <a:p>
            <a:r>
              <a:rPr lang="de-DE" dirty="0"/>
              <a:t>In das Adressfeld "An" einer E-Mail kommen nur die Empfänger, die direkt betroffen sind oder eine Aufgabe aus der E-Mail erhalten (in absteigender Rang-Reihenfolge). In das Feld "CC" </a:t>
            </a:r>
            <a:r>
              <a:rPr lang="de-DE" dirty="0" err="1"/>
              <a:t>carbon</a:t>
            </a:r>
            <a:r>
              <a:rPr lang="de-DE" dirty="0"/>
              <a:t> </a:t>
            </a:r>
            <a:r>
              <a:rPr lang="de-DE" dirty="0" err="1"/>
              <a:t>copy</a:t>
            </a:r>
            <a:r>
              <a:rPr lang="de-DE" dirty="0"/>
              <a:t> (Durchschlag) werden die Empfänger eingetragen, die die E-Mail nur zur Information erhalten, aber keine direkte Aufgabe in diesem Vorgang haben. Das Feld "BCC" blind </a:t>
            </a:r>
            <a:r>
              <a:rPr lang="de-DE" dirty="0" err="1"/>
              <a:t>carbon</a:t>
            </a:r>
            <a:r>
              <a:rPr lang="de-DE" dirty="0"/>
              <a:t> </a:t>
            </a:r>
            <a:r>
              <a:rPr lang="de-DE" dirty="0" err="1"/>
              <a:t>copy</a:t>
            </a:r>
            <a:r>
              <a:rPr lang="de-DE" dirty="0"/>
              <a:t> (Blindkopie) ist vor allem dann einzusetzen, wenn Sie Gruppen-E-Mails versenden und nicht jeder die Adressen der anderen Empfänger sehen soll. Das BCC-Feld als Überwachungstool im Geschäftsleben einzusetzen, ist eher fraglich.</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591611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997">
              <a:defRPr/>
            </a:pPr>
            <a:r>
              <a:rPr lang="de-DE" dirty="0"/>
              <a:t>Junior-Professur</a:t>
            </a:r>
            <a:r>
              <a:rPr lang="de-DE" baseline="0" dirty="0"/>
              <a:t> oder Universitäts-Professur? Spezialfall RWTH: Junior Professorinnen und Junior Professoren können sich an der RWTH auch einfach „Prof.“ nennen, ohne das „Junior“ anzugeben. Um sich diesen „</a:t>
            </a:r>
            <a:r>
              <a:rPr lang="de-DE" baseline="0" dirty="0" err="1"/>
              <a:t>Prof.‘s</a:t>
            </a:r>
            <a:r>
              <a:rPr lang="de-DE" baseline="0" dirty="0"/>
              <a:t>“ abzugrenzen, nennen sich die regulären Professoren an der RWTH „Univ.-Prof.“. Niemals sollte man aber die Professoren mit „Uni.-Prof.“ oder gar „</a:t>
            </a:r>
            <a:r>
              <a:rPr lang="de-DE" baseline="0" dirty="0" err="1"/>
              <a:t>apl</a:t>
            </a:r>
            <a:r>
              <a:rPr lang="de-DE" baseline="0" dirty="0"/>
              <a:t>. Prof.“ anschreiben.</a:t>
            </a:r>
          </a:p>
          <a:p>
            <a:pPr defTabSz="921997">
              <a:defRPr/>
            </a:pPr>
            <a:endParaRPr lang="de-DE" baseline="0" dirty="0"/>
          </a:p>
          <a:p>
            <a:pPr defTabSz="921997">
              <a:defRPr/>
            </a:pPr>
            <a:r>
              <a:rPr lang="de-DE" dirty="0"/>
              <a:t>DIN 5008 =&gt; der Norm-Brief</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806171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197565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997">
              <a:defRPr/>
            </a:pPr>
            <a:r>
              <a:rPr lang="de-DE" dirty="0"/>
              <a:t>Vertrautheitsgrad:</a:t>
            </a:r>
            <a:r>
              <a:rPr lang="de-DE" baseline="0" dirty="0"/>
              <a:t> </a:t>
            </a:r>
            <a:r>
              <a:rPr lang="de-DE" dirty="0"/>
              <a:t>„Hallo Prof.“ ist ebenso wenig angebracht wie die kumpelhaft-vertrauliche Variante: „Hallo Herr Meier“. </a:t>
            </a:r>
          </a:p>
          <a:p>
            <a:pPr defTabSz="921997">
              <a:defRPr/>
            </a:pPr>
            <a:endParaRPr lang="de-DE" dirty="0"/>
          </a:p>
          <a:p>
            <a:pPr defTabSz="921997">
              <a:defRPr/>
            </a:pPr>
            <a:r>
              <a:rPr lang="de-DE" dirty="0"/>
              <a:t>Mit „Lieber Kollege…“ schreiben sich nur Professoren untereinander an.</a:t>
            </a:r>
          </a:p>
          <a:p>
            <a:pPr defTabSz="921997">
              <a:defRPr/>
            </a:pPr>
            <a:endParaRPr lang="de-DE" dirty="0"/>
          </a:p>
          <a:p>
            <a:pPr defTabSz="921997">
              <a:defRPr/>
            </a:pPr>
            <a:r>
              <a:rPr lang="de-DE" dirty="0"/>
              <a:t>Abschließende Grußformel: „Mit freundlichen Grüßen“ oder „Mit freundlichem Gruß“ gilt als formvollendet, wohingegen ein „Hochachtungsvoll“ mittlerweile als zu devot angesehen wird. </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072911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r>
              <a:rPr lang="de-DE" dirty="0"/>
              <a:t>Referenzpersonen: So hat der neue Arbeitgeber die Möglichkeit, telefonisch Informationen über den Bewerber einzuholen. Der Hauptgrund dafür ist die tendenziell geringere Glaubwürdigkeit des Letter </a:t>
            </a:r>
            <a:r>
              <a:rPr lang="de-DE" dirty="0" err="1"/>
              <a:t>of</a:t>
            </a:r>
            <a:r>
              <a:rPr lang="de-DE" dirty="0"/>
              <a:t> Reference. Da dieser entweder von einer vom Bewerber selbst ausgewählten Person ausgestellt wird oder von einem Vertreter des Arbeitgebers, der sich vor einer Schadenersatzklage des Bewerbers fürchtet, handelt es sich zuweilen auch dann um ein Loblied, wenn die Leistung des Arbeitnehmers kein Lob verdient hat.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807842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997">
              <a:defRPr/>
            </a:pPr>
            <a:r>
              <a:rPr lang="de-DE" dirty="0"/>
              <a:t>Es gibt keine allgemeingültige Regel, ob hinter </a:t>
            </a:r>
            <a:r>
              <a:rPr lang="de-DE" i="1" dirty="0" err="1"/>
              <a:t>Mrs</a:t>
            </a:r>
            <a:r>
              <a:rPr lang="de-DE" dirty="0"/>
              <a:t>, </a:t>
            </a:r>
            <a:r>
              <a:rPr lang="de-DE" i="1" dirty="0" err="1"/>
              <a:t>Mr</a:t>
            </a:r>
            <a:r>
              <a:rPr lang="de-DE" dirty="0"/>
              <a:t>, </a:t>
            </a:r>
            <a:r>
              <a:rPr lang="de-DE" i="1" dirty="0" err="1"/>
              <a:t>Dr</a:t>
            </a:r>
            <a:r>
              <a:rPr lang="de-DE" dirty="0"/>
              <a:t> ein Punkt gehört. Man sollte aber auf Einheitlichkeit achten.</a:t>
            </a:r>
          </a:p>
          <a:p>
            <a:pPr defTabSz="921997">
              <a:defRPr/>
            </a:pPr>
            <a:endParaRPr lang="de-DE" dirty="0"/>
          </a:p>
          <a:p>
            <a:pPr defTabSz="921997">
              <a:defRPr/>
            </a:pPr>
            <a:r>
              <a:rPr lang="de-DE" dirty="0"/>
              <a:t>In Amerika</a:t>
            </a:r>
            <a:r>
              <a:rPr lang="de-DE" baseline="0" dirty="0"/>
              <a:t> ist es üblich, beim Erstkontakt formal mit Vor- und Nachnamen anzuschreiben. Zumeist kommt die Antwort-E-Mail mit Vornamen unterschrieben zurück – eine implizierte Einladung, sich zu Duzen.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605126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920006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4050554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buClr>
                <a:srgbClr val="97C01E"/>
              </a:buClr>
            </a:pPr>
            <a:r>
              <a:rPr lang="de-DE" dirty="0" smtClean="0">
                <a:solidFill>
                  <a:schemeClr val="tx1"/>
                </a:solidFill>
              </a:rPr>
              <a:t>fachliche Beratung bei der Themenauswahl durch zuständige Professoren oder deren Mitarbeiter – JA</a:t>
            </a:r>
          </a:p>
          <a:p>
            <a:pPr>
              <a:lnSpc>
                <a:spcPct val="150000"/>
              </a:lnSpc>
              <a:spcBef>
                <a:spcPts val="0"/>
              </a:spcBef>
              <a:buClr>
                <a:srgbClr val="97C01E"/>
              </a:buClr>
            </a:pPr>
            <a:endParaRPr lang="de-DE" dirty="0" smtClean="0">
              <a:solidFill>
                <a:schemeClr val="tx1"/>
              </a:solidFill>
            </a:endParaRPr>
          </a:p>
          <a:p>
            <a:pPr>
              <a:lnSpc>
                <a:spcPct val="150000"/>
              </a:lnSpc>
              <a:spcBef>
                <a:spcPts val="0"/>
              </a:spcBef>
              <a:buClr>
                <a:srgbClr val="97C01E"/>
              </a:buClr>
            </a:pPr>
            <a:r>
              <a:rPr lang="de-DE" dirty="0" smtClean="0">
                <a:solidFill>
                  <a:schemeClr val="tx1"/>
                </a:solidFill>
              </a:rPr>
              <a:t>inhaltliche Beiträge durch Studierende ohne gesonderte Angabe, sofern dies unter fachlicher Anleitung und Ideengabe durch Doktorandin/Doktorand geschieht – NEIN. Lösung:</a:t>
            </a:r>
            <a:r>
              <a:rPr lang="de-DE" baseline="0" dirty="0" smtClean="0">
                <a:solidFill>
                  <a:schemeClr val="tx1"/>
                </a:solidFill>
              </a:rPr>
              <a:t> Studierende bei Studienarbeiten sowie </a:t>
            </a:r>
            <a:r>
              <a:rPr lang="de-DE" baseline="0" dirty="0" err="1" smtClean="0">
                <a:solidFill>
                  <a:schemeClr val="tx1"/>
                </a:solidFill>
              </a:rPr>
              <a:t>Papern</a:t>
            </a:r>
            <a:r>
              <a:rPr lang="de-DE" baseline="0" dirty="0" smtClean="0">
                <a:solidFill>
                  <a:schemeClr val="tx1"/>
                </a:solidFill>
              </a:rPr>
              <a:t> und deren Veröffentlichung unterstützen und diese dann zitieren</a:t>
            </a:r>
            <a:endParaRPr lang="de-DE" dirty="0" smtClean="0">
              <a:solidFill>
                <a:schemeClr val="tx1"/>
              </a:solidFill>
            </a:endParaRPr>
          </a:p>
          <a:p>
            <a:pPr>
              <a:lnSpc>
                <a:spcPct val="150000"/>
              </a:lnSpc>
              <a:spcBef>
                <a:spcPts val="0"/>
              </a:spcBef>
              <a:buClr>
                <a:srgbClr val="97C01E"/>
              </a:buClr>
            </a:pPr>
            <a:endParaRPr lang="de-DE" dirty="0" smtClean="0">
              <a:solidFill>
                <a:schemeClr val="tx1"/>
              </a:solidFill>
            </a:endParaRPr>
          </a:p>
          <a:p>
            <a:pPr>
              <a:lnSpc>
                <a:spcPct val="150000"/>
              </a:lnSpc>
              <a:spcBef>
                <a:spcPts val="0"/>
              </a:spcBef>
              <a:buClr>
                <a:srgbClr val="97C01E"/>
              </a:buClr>
            </a:pPr>
            <a:r>
              <a:rPr lang="de-DE" dirty="0" smtClean="0">
                <a:solidFill>
                  <a:schemeClr val="tx1"/>
                </a:solidFill>
              </a:rPr>
              <a:t>Nutzung verschiedenster Dienste und Nachweisstellen um entgeltlich oder unentgeltlich an Informationen und Daten zu kommen - JA</a:t>
            </a:r>
          </a:p>
          <a:p>
            <a:pPr>
              <a:lnSpc>
                <a:spcPct val="150000"/>
              </a:lnSpc>
              <a:spcBef>
                <a:spcPts val="0"/>
              </a:spcBef>
              <a:buClr>
                <a:srgbClr val="97C01E"/>
              </a:buClr>
            </a:pPr>
            <a:endParaRPr lang="de-DE" dirty="0" smtClean="0">
              <a:solidFill>
                <a:schemeClr val="tx1"/>
              </a:solidFill>
            </a:endParaRPr>
          </a:p>
          <a:p>
            <a:pPr>
              <a:lnSpc>
                <a:spcPct val="150000"/>
              </a:lnSpc>
              <a:spcBef>
                <a:spcPts val="0"/>
              </a:spcBef>
              <a:buClr>
                <a:srgbClr val="97C01E"/>
              </a:buClr>
            </a:pPr>
            <a:r>
              <a:rPr lang="de-DE" dirty="0" smtClean="0">
                <a:solidFill>
                  <a:schemeClr val="tx1"/>
                </a:solidFill>
              </a:rPr>
              <a:t>Anstellung Dritter für die technische Datenverarbeitung, die elektronische/mechanische Texterstellung (Rechenzentren) oder Laborarbeiten - JA</a:t>
            </a:r>
          </a:p>
          <a:p>
            <a:pPr>
              <a:lnSpc>
                <a:spcPct val="150000"/>
              </a:lnSpc>
              <a:spcBef>
                <a:spcPts val="0"/>
              </a:spcBef>
              <a:buClr>
                <a:srgbClr val="97C01E"/>
              </a:buClr>
            </a:pPr>
            <a:endParaRPr lang="de-DE" dirty="0" smtClean="0">
              <a:solidFill>
                <a:schemeClr val="tx1"/>
              </a:solidFill>
            </a:endParaRPr>
          </a:p>
          <a:p>
            <a:pPr>
              <a:lnSpc>
                <a:spcPct val="150000"/>
              </a:lnSpc>
              <a:spcBef>
                <a:spcPts val="0"/>
              </a:spcBef>
              <a:buClr>
                <a:srgbClr val="97C01E"/>
              </a:buClr>
            </a:pPr>
            <a:r>
              <a:rPr lang="de-DE" dirty="0" smtClean="0">
                <a:solidFill>
                  <a:schemeClr val="tx1"/>
                </a:solidFill>
              </a:rPr>
              <a:t>Inhaltliche Beiträge eigener, vorheriger Forschungsarbeit ohne gesonderte Angabe, sofern diese bereits veröffentlicht wurde – NEIN,</a:t>
            </a:r>
            <a:r>
              <a:rPr lang="de-DE" baseline="0" dirty="0" smtClean="0">
                <a:solidFill>
                  <a:schemeClr val="tx1"/>
                </a:solidFill>
              </a:rPr>
              <a:t> hier muss man die eigene Forschungsarbeit zitieren</a:t>
            </a:r>
            <a:endParaRPr lang="de-DE" dirty="0" smtClean="0">
              <a:solidFill>
                <a:schemeClr val="tx1"/>
              </a:solidFill>
            </a:endParaRPr>
          </a:p>
          <a:p>
            <a:pPr>
              <a:lnSpc>
                <a:spcPct val="150000"/>
              </a:lnSpc>
              <a:spcBef>
                <a:spcPts val="0"/>
              </a:spcBef>
              <a:buClr>
                <a:srgbClr val="97C01E"/>
              </a:buClr>
            </a:pPr>
            <a:endParaRPr lang="de-DE" dirty="0" smtClean="0">
              <a:solidFill>
                <a:schemeClr val="tx1"/>
              </a:solidFill>
            </a:endParaRPr>
          </a:p>
          <a:p>
            <a:pPr>
              <a:lnSpc>
                <a:spcPct val="150000"/>
              </a:lnSpc>
              <a:spcBef>
                <a:spcPts val="0"/>
              </a:spcBef>
              <a:buClr>
                <a:srgbClr val="97C01E"/>
              </a:buClr>
            </a:pPr>
            <a:r>
              <a:rPr lang="de-DE" dirty="0" smtClean="0">
                <a:solidFill>
                  <a:schemeClr val="tx1"/>
                </a:solidFill>
              </a:rPr>
              <a:t>Inanspruchnahme von Freunden und Bekannten zum Korrekturlesen (sprachlich/grammatisch) -</a:t>
            </a:r>
            <a:r>
              <a:rPr lang="de-DE" baseline="0" dirty="0" smtClean="0">
                <a:solidFill>
                  <a:schemeClr val="tx1"/>
                </a:solidFill>
              </a:rPr>
              <a:t> JA</a:t>
            </a:r>
            <a:endParaRPr lang="de-DE" b="1" dirty="0" smtClean="0">
              <a:solidFill>
                <a:schemeClr val="tx1"/>
              </a:solidFill>
            </a:endParaRP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59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8288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035">
              <a:defRPr/>
            </a:pPr>
            <a:r>
              <a:rPr lang="de-DE" sz="1100" dirty="0"/>
              <a:t>Zum Kennenlernen überlegt sich jeder 3 Aussagen zu seiner Person, von denen genau eine gelogen ist und notiert dazu </a:t>
            </a:r>
            <a:r>
              <a:rPr lang="de-DE" sz="1100" b="1" dirty="0"/>
              <a:t>in großer Schrift</a:t>
            </a:r>
            <a:r>
              <a:rPr lang="de-DE" sz="1100" dirty="0"/>
              <a:t> drei Stichpunkte auf ein Blatt Papier. Danach stellen sich reihum die Personen mit Name und den 3 Aussagen zu seiner Person vor und zeigt dabei die Stichpunkte. Der Rest darf raten, welche der Aussagen gelogen war und gibt per Handzeichen an, ob es Aussage 1, 2 oder 3 war.</a:t>
            </a:r>
          </a:p>
          <a:p>
            <a:pPr defTabSz="919035">
              <a:defRPr/>
            </a:pPr>
            <a:endParaRPr lang="de-DE" sz="1100" dirty="0"/>
          </a:p>
          <a:p>
            <a:pPr defTabSz="919035">
              <a:defRPr/>
            </a:pPr>
            <a:r>
              <a:rPr lang="de-DE" sz="1100" dirty="0"/>
              <a:t>Falls die Gruppe zu „schüchtern“ wirkt, können auch drei wahre Aussagen genannt werden und die Rate-Runde entfallen.</a:t>
            </a:r>
          </a:p>
          <a:p>
            <a:pPr defTabSz="919035">
              <a:defRPr/>
            </a:pPr>
            <a:endParaRPr lang="de-DE" sz="1100" dirty="0"/>
          </a:p>
          <a:p>
            <a:pPr defTabSz="919035">
              <a:defRPr/>
            </a:pPr>
            <a:r>
              <a:rPr lang="de-DE" sz="1100" dirty="0"/>
              <a:t>Fettnäpfchen meint: Es gibt in der Wissenschaft jede Menge Regeln und Sitten die man außerhalb nicht lernen kann, weil sie dort nicht vorkommen. Jeder kann/sollte hier von Knigge-Erkenntnisse, die man im Laufe seiner Uni-Existenz oder im Arbeitsleben gewonnen hat, berichten.</a:t>
            </a:r>
          </a:p>
          <a:p>
            <a:pPr defTabSz="919035">
              <a:defRPr/>
            </a:pPr>
            <a:endParaRPr lang="de-DE" sz="1100" dirty="0"/>
          </a:p>
          <a:p>
            <a:pPr defTabSz="919035">
              <a:defRPr/>
            </a:pPr>
            <a:r>
              <a:rPr lang="de-DE" sz="1100" dirty="0"/>
              <a:t>Falls es sich ergibt, kann eine kurze Diskussion angehängt werden.</a:t>
            </a:r>
          </a:p>
          <a:p>
            <a:pPr defTabSz="919035">
              <a:defRPr/>
            </a:pPr>
            <a:endParaRPr lang="de-DE" sz="1100" dirty="0"/>
          </a:p>
          <a:p>
            <a:pPr defTabSz="919035">
              <a:defRPr/>
            </a:pPr>
            <a:r>
              <a:rPr lang="de-DE" sz="1100" b="1" dirty="0"/>
              <a:t>Wichtig ist, dass alle Ergebnisse (auch weitere im Verlauf des Workshops) für die Überarbeitung und Spezifizierung des Knigges in Richtung „Wissenschaftsknigge für Ingenieure“ notiert werden! Hier kann sich Insider-Wissen offenbaren, dass nicht über Literatur zugänglich ist.</a:t>
            </a:r>
          </a:p>
        </p:txBody>
      </p:sp>
      <p:sp>
        <p:nvSpPr>
          <p:cNvPr id="6" name="Textfeld 5"/>
          <p:cNvSpPr txBox="1"/>
          <p:nvPr>
            <p:custDataLst>
              <p:tags r:id="rId1"/>
            </p:custDataLst>
          </p:nvPr>
        </p:nvSpPr>
        <p:spPr>
          <a:xfrm>
            <a:off x="0" y="4"/>
            <a:ext cx="3616036" cy="366050"/>
          </a:xfrm>
          <a:prstGeom prst="rect">
            <a:avLst/>
          </a:prstGeom>
          <a:noFill/>
        </p:spPr>
        <p:txBody>
          <a:bodyPr vert="horz" lIns="88188" tIns="44095" rIns="88188" bIns="44095" rtlCol="0">
            <a:spAutoFit/>
          </a:bodyPr>
          <a:lstStyle/>
          <a:p>
            <a:endParaRPr lang="de-DE"/>
          </a:p>
        </p:txBody>
      </p:sp>
    </p:spTree>
    <p:extLst>
      <p:ext uri="{BB962C8B-B14F-4D97-AF65-F5344CB8AC3E}">
        <p14:creationId xmlns:p14="http://schemas.microsoft.com/office/powerpoint/2010/main" val="17955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396">
              <a:defRPr/>
            </a:pPr>
            <a:r>
              <a:rPr lang="de-DE" b="1" dirty="0"/>
              <a:t>Themeneinstieg:</a:t>
            </a:r>
          </a:p>
          <a:p>
            <a:pPr defTabSz="952396">
              <a:defRPr/>
            </a:pPr>
            <a:endParaRPr lang="de-DE" dirty="0"/>
          </a:p>
          <a:p>
            <a:pPr lvl="0"/>
            <a:r>
              <a:rPr lang="de-DE" dirty="0"/>
              <a:t>Isaac Newton schrieb 1687 die </a:t>
            </a:r>
            <a:r>
              <a:rPr lang="de-DE" dirty="0" err="1"/>
              <a:t>Philosophiae</a:t>
            </a:r>
            <a:r>
              <a:rPr lang="de-DE" dirty="0"/>
              <a:t> </a:t>
            </a:r>
            <a:r>
              <a:rPr lang="de-DE" dirty="0" err="1"/>
              <a:t>Naturalis</a:t>
            </a:r>
            <a:r>
              <a:rPr lang="de-DE" dirty="0"/>
              <a:t> </a:t>
            </a:r>
            <a:r>
              <a:rPr lang="de-DE" dirty="0" err="1"/>
              <a:t>Principia</a:t>
            </a:r>
            <a:r>
              <a:rPr lang="de-DE" dirty="0"/>
              <a:t> </a:t>
            </a:r>
            <a:r>
              <a:rPr lang="de-DE" dirty="0" err="1"/>
              <a:t>Mathematica</a:t>
            </a:r>
            <a:r>
              <a:rPr lang="de-DE" dirty="0"/>
              <a:t>. Die in dem Buch beschriebenen Erkenntnisse über Themen wie Schwerkraft und Bewegung stießen in Deutschland und Frankreich jedoch auf wenig Akzeptanz. Um der Kritik entgegenzuwirken veränderte Newton z.B. seine Berechnungen bezüglich der Schallgeschwindigkeit, um ein genaueres Ergebnis zu erzielen. Er hoffte auf diese Weise seine Theorie besser etablieren zu können. </a:t>
            </a:r>
          </a:p>
          <a:p>
            <a:r>
              <a:rPr lang="de-DE" dirty="0"/>
              <a:t>250 Jahre lang wurden die Verfälschungen in den Berechnungen nicht bemerkt.</a:t>
            </a:r>
          </a:p>
          <a:p>
            <a:pPr lvl="0"/>
            <a:endParaRPr lang="de-DE" dirty="0"/>
          </a:p>
          <a:p>
            <a:pPr lvl="0"/>
            <a:r>
              <a:rPr lang="de-DE" dirty="0"/>
              <a:t>Der Naturwissenschaftler Louis Pasteur entwickelte einen Impfstoff gegen Tollwut. Als er diesen 1885 an Menschen erproben wollte behauptete er einfach er habe das Mittel bereits an Hunden getestet. Erst mehr als hundert Jahre später fand man diese Lüge beim Lesen von Pasteurs Labortagebüchern heraus. Seine Patienten hatten damals nur Glück, dass ihnen nichts passiert ist.</a:t>
            </a:r>
          </a:p>
          <a:p>
            <a:pPr lvl="0"/>
            <a:endParaRPr lang="de-DE" dirty="0"/>
          </a:p>
          <a:p>
            <a:pPr defTabSz="919035">
              <a:spcBef>
                <a:spcPct val="30000"/>
              </a:spcBef>
              <a:defRPr/>
            </a:pPr>
            <a:r>
              <a:rPr lang="de-DE" b="1" dirty="0"/>
              <a:t>Betrügereien kommen in der Wissenschaft leider häufig vor. </a:t>
            </a:r>
            <a:r>
              <a:rPr lang="de-DE" dirty="0"/>
              <a:t/>
            </a:r>
            <a:br>
              <a:rPr lang="de-DE" dirty="0"/>
            </a:br>
            <a:r>
              <a:rPr lang="de-DE" dirty="0"/>
              <a:t>Schon Studierende mogeln: Vier von fünf Studenten schummeln, so fand eine Studie [Sattler, Sebastian (2007): Plagiate in Hausarbeiten. Erklärungsmodelle mit Hilfe der Rational Choice Theorie] heraus. Die Mehrheit der Studierenden, rund 80 Prozent, bedient sich zumindest im Laufe eines Semesters unerlaubter Mittel, schreibt also einen Spickzettel, schaut in der Klausur vom Nachbarn ab oder gibt ein Plagiat ab. </a:t>
            </a:r>
          </a:p>
          <a:p>
            <a:pPr defTabSz="919035">
              <a:spcBef>
                <a:spcPct val="30000"/>
              </a:spcBef>
              <a:defRPr/>
            </a:pPr>
            <a:r>
              <a:rPr lang="de-DE" dirty="0"/>
              <a:t>Am meisten plagiieren übrigens die Ingenieurstudenten – fast jeder dritte hat es mindestens ein Mal im vergangenen Semester getan. </a:t>
            </a:r>
          </a:p>
          <a:p>
            <a:pPr defTabSz="919035">
              <a:spcBef>
                <a:spcPct val="30000"/>
              </a:spcBef>
              <a:defRPr/>
            </a:pPr>
            <a:endParaRPr lang="de-DE" dirty="0"/>
          </a:p>
          <a:p>
            <a:pPr defTabSz="919035">
              <a:spcBef>
                <a:spcPct val="30000"/>
              </a:spcBef>
              <a:defRPr/>
            </a:pPr>
            <a:r>
              <a:rPr lang="de-DE" dirty="0"/>
              <a:t>Seit den prominenten Plagiatsskandalen haben viele Doktorväter und -mütter Angst vor dem medialen Pranger, wenn sie einen Plagiator nicht entdecken. Einzelne Dozenten schauen seitdem auch bei Studenten verstärkt auf Text- und Ideenklau.</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292351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250355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Wie viele „schummeln“ tatsächlich?</a:t>
            </a:r>
            <a:endParaRPr lang="de-DE" dirty="0"/>
          </a:p>
          <a:p>
            <a:r>
              <a:rPr lang="de-DE" dirty="0"/>
              <a:t>M.V. </a:t>
            </a:r>
            <a:r>
              <a:rPr lang="de-DE" dirty="0" err="1"/>
              <a:t>Simkin</a:t>
            </a:r>
            <a:r>
              <a:rPr lang="de-DE" dirty="0"/>
              <a:t> und V.P. </a:t>
            </a:r>
            <a:r>
              <a:rPr lang="de-DE" dirty="0" err="1"/>
              <a:t>Roychowdhury</a:t>
            </a:r>
            <a:r>
              <a:rPr lang="de-DE" b="1" dirty="0"/>
              <a:t> </a:t>
            </a:r>
            <a:r>
              <a:rPr lang="de-DE" dirty="0"/>
              <a:t>entwickelten eine Methode, mit der sich berechnen lässt, wie viele Leute, die aus einem Text zitieren, diesen auch wirklich gelesen haben. </a:t>
            </a:r>
          </a:p>
          <a:p>
            <a:endParaRPr lang="de-DE" dirty="0"/>
          </a:p>
          <a:p>
            <a:r>
              <a:rPr lang="de-DE" sz="1000" dirty="0"/>
              <a:t>(Obergrenze der Personen, die einen Text lesen, bevor sie ihn zitieren: R= Anzahl der Leser im Verhältnis zur Anzahl der </a:t>
            </a:r>
            <a:r>
              <a:rPr lang="de-DE" sz="1000" dirty="0" err="1"/>
              <a:t>Zitierer</a:t>
            </a:r>
            <a:r>
              <a:rPr lang="de-DE" sz="1000" dirty="0"/>
              <a:t>; D= Anzahl erkennbarer Fehldrucke; T= Gesamtzahl der Fehldrucke; R ≈ D/T; angenommen D=45 und T=196; R ≈ 0,23)</a:t>
            </a:r>
          </a:p>
          <a:p>
            <a:endParaRPr lang="de-DE" b="1" dirty="0"/>
          </a:p>
          <a:p>
            <a:r>
              <a:rPr lang="de-DE" dirty="0"/>
              <a:t>Sie fanden heraus: </a:t>
            </a:r>
            <a:r>
              <a:rPr lang="de-DE" b="1" dirty="0"/>
              <a:t>Nur 22-23% der Leute, die zitieren, haben auch das Original gelesen!</a:t>
            </a:r>
            <a:endParaRPr lang="de-DE" dirty="0"/>
          </a:p>
          <a:p>
            <a:endParaRPr lang="de-DE" dirty="0"/>
          </a:p>
          <a:p>
            <a:r>
              <a:rPr lang="de-DE" dirty="0"/>
              <a:t>Insbesondere bei Sekundärzitaten</a:t>
            </a:r>
            <a:r>
              <a:rPr lang="de-DE" baseline="0" dirty="0"/>
              <a:t> wird häufig nicht korrekt zitiert, weil das Original nicht gelesen, das Sekundärzitat aber als Originales angegeben wird.</a:t>
            </a:r>
          </a:p>
          <a:p>
            <a:endParaRPr lang="de-DE" baseline="0" dirty="0"/>
          </a:p>
          <a:p>
            <a:endParaRPr lang="de-DE" baseline="0" dirty="0"/>
          </a:p>
          <a:p>
            <a:pPr defTabSz="919035">
              <a:spcBef>
                <a:spcPct val="30000"/>
              </a:spcBef>
              <a:defRPr/>
            </a:pPr>
            <a:r>
              <a:rPr lang="de-DE" dirty="0"/>
              <a:t>Je höher die Anzahl der Wiederholungen von Zitationsfehlern in unterschiedlichen Quellen ist, desto geringer (hoch minus 1, hoch minus 2 etc.) ist die Wahrscheinlichkeit, dass dieses Phänomen auf einem Zufall beruht. Dennoch werden Wiederholungen gemessen (blaue Kreise).</a:t>
            </a:r>
          </a:p>
          <a:p>
            <a:endParaRPr lang="de-DE" dirty="0"/>
          </a:p>
          <a:p>
            <a:pPr defTabSz="919035">
              <a:defRPr/>
            </a:pPr>
            <a:r>
              <a:rPr lang="de-DE" dirty="0"/>
              <a:t>Verteilung von Zitationsfehlern einer Veröffentlichung, die insgesamt etwa 4300-mal zitiert wurde: Es wurden 196 Falschzitate gezählt, 45 waren signifikant. Der am häufigsten gezählte Zitationsfehler tauchte 78-mal in verschiedenen Veröffentlichungen auf.</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020810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Bsp. mehrfach belegter Begriff: „Ladungsträger“ – im Maschinenbau ist ein Ladungsträger ein LKW, in der Physik ist ein Ladungsträger ein Elektron.</a:t>
            </a:r>
          </a:p>
          <a:p>
            <a:endParaRPr lang="de-DE" dirty="0"/>
          </a:p>
          <a:p>
            <a:r>
              <a:rPr lang="de-DE" dirty="0"/>
              <a:t>Mathematische Formeln müssen mit Quelle zitiert werden, wenn es z.B. verschiedene Rechenwege von verschiedenen Autoren gibt.</a:t>
            </a:r>
          </a:p>
          <a:p>
            <a:endParaRPr lang="de-DE" dirty="0"/>
          </a:p>
          <a:p>
            <a:r>
              <a:rPr lang="de-DE" dirty="0"/>
              <a:t>Beispiele, die nicht zwingend einen Literaturbeleg erfordern:</a:t>
            </a:r>
          </a:p>
          <a:p>
            <a:r>
              <a:rPr lang="de-DE" dirty="0"/>
              <a:t>„Zu den Bundeskanzlern der Bundesrepublik Deutschland zählen, neben Adenauer als erster Kanzler der Bundesrepublik und Ludwig Ehrhard als seinem Nachfolger: Kiesinger, Brandt, Schmidt, Kohl, Schröder und aktuell Merkel.“</a:t>
            </a:r>
          </a:p>
          <a:p>
            <a:r>
              <a:rPr lang="de-DE" dirty="0"/>
              <a:t>„Jugendlichen Politik schmackhaft zu machen, ist heute schwieriger denn je, doch auch Erwachsene zeigen sich heute zunehmend an politischen Fragen desinteressiert.“ </a:t>
            </a:r>
          </a:p>
          <a:p>
            <a:endParaRPr lang="de-DE" dirty="0"/>
          </a:p>
          <a:p>
            <a:r>
              <a:rPr lang="de-DE" dirty="0"/>
              <a:t>Wie ist es mit der Selbstzitation? Sich selbst zu zitieren, macht insbesondere dann Sinn, wenn man in einer späteren Publikation auf frühere, eigene Forschungsergebnisse verweisen möchte. Eine zu häufige Selbstzitation sollte jedoch unbedingt vermieden werden, damit der wissenschaftliche Diskurs nicht gefährdet wird. </a:t>
            </a:r>
          </a:p>
          <a:p>
            <a:endParaRPr lang="de-DE" dirty="0"/>
          </a:p>
          <a:p>
            <a:r>
              <a:rPr lang="de-DE" dirty="0"/>
              <a:t>Bei Rückgriff auf eine Theorie sollte die erste Publikation zitiert werden, in welcher sie beschrieben wurde und nicht eine neuere, wiederholte Beschreibung nur um der neueren Quelle willen. In der Kybernetik bspw. Sollte Wiener 1940, nicht </a:t>
            </a:r>
            <a:r>
              <a:rPr lang="de-DE" dirty="0" err="1"/>
              <a:t>Strina</a:t>
            </a:r>
            <a:r>
              <a:rPr lang="de-DE" dirty="0"/>
              <a:t> 2005 zitiert werden.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5009143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r>
              <a:rPr lang="de-DE" dirty="0"/>
              <a:t>Frau Professor Jeschke hatte dafür ein schönes Beispiel anhand des Begriffs "Kybernetik" o.ä.</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5701131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defRPr/>
            </a:pPr>
            <a:r>
              <a:rPr lang="de-DE" dirty="0"/>
              <a:t>Eine immer wieder gern gesehene Panne ist dass in Verbundprojekten plötzlich Publikationen von nur einem Standort auftauchen die aber sehr wohl gemeinsam Erdachtes umfassend verwenden.</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917427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6" name="Textfeld 5"/>
          <p:cNvSpPr txBox="1"/>
          <p:nvPr>
            <p:custDataLst>
              <p:tags r:id="rId1"/>
            </p:custDataLst>
          </p:nvPr>
        </p:nvSpPr>
        <p:spPr>
          <a:xfrm>
            <a:off x="0" y="4"/>
            <a:ext cx="3616036" cy="366050"/>
          </a:xfrm>
          <a:prstGeom prst="rect">
            <a:avLst/>
          </a:prstGeom>
          <a:noFill/>
        </p:spPr>
        <p:txBody>
          <a:bodyPr vert="horz" lIns="88188" tIns="44095" rIns="88188" bIns="44095" rtlCol="0">
            <a:spAutoFit/>
          </a:bodyPr>
          <a:lstStyle/>
          <a:p>
            <a:endParaRPr lang="de-DE"/>
          </a:p>
        </p:txBody>
      </p:sp>
    </p:spTree>
    <p:extLst>
      <p:ext uri="{BB962C8B-B14F-4D97-AF65-F5344CB8AC3E}">
        <p14:creationId xmlns:p14="http://schemas.microsoft.com/office/powerpoint/2010/main" val="641800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8614927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04110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396">
              <a:defRPr/>
            </a:pPr>
            <a:r>
              <a:rPr lang="de-DE" sz="1300" dirty="0">
                <a:solidFill>
                  <a:srgbClr val="4D4D4D"/>
                </a:solidFill>
              </a:rPr>
              <a:t>Adolph Freiherr Knigge ist seit mehr als 200 Jahren der Inbegriff des “feinen Benehmens“. Jeder meint zu wissen,   was  “im  Knigge“ steht: nämlich genaue Vorschriften,  wie  man sich wann und wo zu benehmen hat. </a:t>
            </a:r>
            <a:r>
              <a:rPr lang="de-DE" sz="1300" dirty="0" smtClean="0">
                <a:solidFill>
                  <a:srgbClr val="4D4D4D"/>
                </a:solidFill>
              </a:rPr>
              <a:t>Adolph </a:t>
            </a:r>
            <a:r>
              <a:rPr lang="de-DE" sz="1300" dirty="0">
                <a:solidFill>
                  <a:srgbClr val="4D4D4D"/>
                </a:solidFill>
              </a:rPr>
              <a:t>Freiherr Knigge (1752 – 1796) lebte zur Zeit der Aufklärung,  eine Epoche in der gewaltige Umbrüche  an der Tagesordnung  waren.  Landesgrenzen und  Klassengrenzen öffneten sich.  Menschen aus  den unterschiedlichsten  Schichten,  Ständen und  Gegenden verkehrten plötzlich miteinander.</a:t>
            </a:r>
          </a:p>
          <a:p>
            <a:pPr defTabSz="952396">
              <a:defRPr/>
            </a:pPr>
            <a:r>
              <a:rPr lang="de-DE" sz="1300" dirty="0">
                <a:solidFill>
                  <a:srgbClr val="4D4D4D"/>
                </a:solidFill>
              </a:rPr>
              <a:t>Knigges berühmtes Buch “Über den Umgang mit Menschen“ erschien </a:t>
            </a:r>
            <a:r>
              <a:rPr lang="de-DE" sz="1300" dirty="0" smtClean="0">
                <a:solidFill>
                  <a:srgbClr val="4D4D4D"/>
                </a:solidFill>
              </a:rPr>
              <a:t>ein </a:t>
            </a:r>
            <a:r>
              <a:rPr lang="de-DE" sz="1300" dirty="0">
                <a:solidFill>
                  <a:srgbClr val="4D4D4D"/>
                </a:solidFill>
              </a:rPr>
              <a:t>Jahr vor der französischen Revolution. Knigge wollte darin keine strengen Vorschriften zum richtigen Benehmen festlegen, </a:t>
            </a:r>
            <a:r>
              <a:rPr lang="de-DE" sz="1300" dirty="0" smtClean="0">
                <a:solidFill>
                  <a:srgbClr val="4D4D4D"/>
                </a:solidFill>
              </a:rPr>
              <a:t>sondern</a:t>
            </a:r>
            <a:r>
              <a:rPr lang="de-DE" sz="1300" baseline="0" dirty="0" smtClean="0">
                <a:solidFill>
                  <a:srgbClr val="4D4D4D"/>
                </a:solidFill>
              </a:rPr>
              <a:t> </a:t>
            </a:r>
            <a:r>
              <a:rPr lang="de-DE" sz="1300" dirty="0" smtClean="0">
                <a:solidFill>
                  <a:srgbClr val="4D4D4D"/>
                </a:solidFill>
              </a:rPr>
              <a:t>– </a:t>
            </a:r>
            <a:r>
              <a:rPr lang="de-DE" sz="1300" dirty="0">
                <a:solidFill>
                  <a:srgbClr val="4D4D4D"/>
                </a:solidFill>
              </a:rPr>
              <a:t>neue Umgangsformen für freie Menschen finden,  also  eine  Anleitung  zum  Miteinander  schaffen. </a:t>
            </a:r>
            <a:r>
              <a:rPr lang="de-DE" sz="1300" dirty="0" smtClean="0">
                <a:solidFill>
                  <a:srgbClr val="4D4D4D"/>
                </a:solidFill>
              </a:rPr>
              <a:t>Knigges </a:t>
            </a:r>
            <a:r>
              <a:rPr lang="de-DE" sz="1300" dirty="0">
                <a:solidFill>
                  <a:srgbClr val="4D4D4D"/>
                </a:solidFill>
              </a:rPr>
              <a:t>Werk war ein Beitrag zur Demokratisierung, zur Chancengleichheit.</a:t>
            </a:r>
          </a:p>
          <a:p>
            <a:pPr defTabSz="952396">
              <a:defRPr/>
            </a:pPr>
            <a:r>
              <a:rPr lang="de-DE" sz="1300" dirty="0">
                <a:solidFill>
                  <a:srgbClr val="4D4D4D"/>
                </a:solidFill>
              </a:rPr>
              <a:t>Nichts  lag Knigge ferner als genau vorzuschreiben,  wie man Messer und Gabel zu halten habe oder wie man sich zu bestimmten Anlässen am besten </a:t>
            </a:r>
            <a:r>
              <a:rPr lang="de-DE" sz="1300" dirty="0" smtClean="0">
                <a:solidFill>
                  <a:srgbClr val="4D4D4D"/>
                </a:solidFill>
              </a:rPr>
              <a:t>kleidet.</a:t>
            </a:r>
            <a:r>
              <a:rPr lang="de-DE" sz="1300" baseline="0" dirty="0" smtClean="0">
                <a:solidFill>
                  <a:srgbClr val="4D4D4D"/>
                </a:solidFill>
              </a:rPr>
              <a:t> D</a:t>
            </a:r>
            <a:r>
              <a:rPr lang="de-DE" sz="1300" dirty="0" smtClean="0">
                <a:solidFill>
                  <a:srgbClr val="4D4D4D"/>
                </a:solidFill>
              </a:rPr>
              <a:t>er </a:t>
            </a:r>
            <a:r>
              <a:rPr lang="de-DE" sz="1300" dirty="0">
                <a:solidFill>
                  <a:srgbClr val="4D4D4D"/>
                </a:solidFill>
              </a:rPr>
              <a:t>Umgang miteinander </a:t>
            </a:r>
            <a:r>
              <a:rPr lang="de-DE" sz="1300" dirty="0" smtClean="0">
                <a:solidFill>
                  <a:srgbClr val="4D4D4D"/>
                </a:solidFill>
              </a:rPr>
              <a:t>basiert auf </a:t>
            </a:r>
            <a:r>
              <a:rPr lang="de-DE" sz="1300" dirty="0">
                <a:solidFill>
                  <a:srgbClr val="4D4D4D"/>
                </a:solidFill>
              </a:rPr>
              <a:t>Höflichkeit und </a:t>
            </a:r>
            <a:r>
              <a:rPr lang="de-DE" sz="1300" dirty="0" smtClean="0">
                <a:solidFill>
                  <a:srgbClr val="4D4D4D"/>
                </a:solidFill>
              </a:rPr>
              <a:t>gutem. </a:t>
            </a:r>
            <a:r>
              <a:rPr lang="de-DE" sz="1300" dirty="0"/>
              <a:t>Das Buch beschäftigt sich also mit „guten Umgangsformen“ und nicht mit Etikette. Etikette bezeichnet nur die Umgangsformen, die der offiziellen Förmlichkeit willen dargeboten werden. </a:t>
            </a:r>
            <a:r>
              <a:rPr lang="de-DE" sz="1300" dirty="0" err="1"/>
              <a:t>Etiketteregeln</a:t>
            </a:r>
            <a:r>
              <a:rPr lang="de-DE" sz="1300" dirty="0"/>
              <a:t> berufen sich auf zeitgenössische traditionelle Normen und beschreiben die Erwartungen an das Sozialverhalten innerhalb gewisser sozialer Kreise.</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96040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11786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ist eigentlich „Kultur“?</a:t>
            </a:r>
          </a:p>
          <a:p>
            <a:endParaRPr lang="de-DE" dirty="0"/>
          </a:p>
          <a:p>
            <a:r>
              <a:rPr lang="de-DE" dirty="0"/>
              <a:t>Jeder Mensch trägt in seinem Innern Muster des Denkens, Fühlens und potenziellen Handelns, die er ein Leben lang erlernt hat. Diese Denk-, Fühl- und Handlungsmuster werden als mentale Programme bezeichnet oder auch als mentale Modelle. Mentale Programme unterscheiden sich genauso stark voneinander wie das jeweilige soziale Umfeld, in dem sie erworben wurden.</a:t>
            </a:r>
          </a:p>
          <a:p>
            <a:r>
              <a:rPr lang="de-DE" dirty="0"/>
              <a:t>Ein gängiger Begriff für dieses mentale Programm ist Kultur. Da fast jeder gleichzeitig einer ganzen Reihe von verschiedenen Gruppen und Kategorien von Menschen angehört, trägt man zwangsläufig verschiedene Ebenen mentaler Programmierung in sich.</a:t>
            </a:r>
          </a:p>
          <a:p>
            <a:endParaRPr lang="de-DE" dirty="0"/>
          </a:p>
          <a:p>
            <a:pPr defTabSz="955613">
              <a:defRPr/>
            </a:pPr>
            <a:r>
              <a:rPr lang="de-DE" dirty="0"/>
              <a:t>Falsch ist z.B. alle Ingenieure in einen Topf zu werfen. Selbst unter den verschiedenen Ingenieursdisziplinen gibt es fachkulturelle Unterschiede.</a:t>
            </a:r>
          </a:p>
          <a:p>
            <a:endParaRPr lang="de-DE" dirty="0"/>
          </a:p>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12035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0.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tiff"/><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tx1"/>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7918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Tree>
    <p:extLst>
      <p:ext uri="{BB962C8B-B14F-4D97-AF65-F5344CB8AC3E}">
        <p14:creationId xmlns:p14="http://schemas.microsoft.com/office/powerpoint/2010/main" val="5288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a:t>Autor 1 (Jahr) | Autor n (Jahr)</a:t>
            </a:r>
            <a:endParaRPr lang="de-DE" dirty="0"/>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2384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a:t>Autor 1 (Jahr) | Autor n (Jahr)</a:t>
            </a:r>
            <a:endParaRPr lang="de-DE" dirty="0"/>
          </a:p>
        </p:txBody>
      </p:sp>
      <p:sp>
        <p:nvSpPr>
          <p:cNvPr id="6"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1412775"/>
            <a:ext cx="6888768" cy="439249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980609"/>
            <a:ext cx="7008781" cy="392735"/>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7176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a:t>Autor 1 (Jahr) | Autor n (Jahr)</a:t>
            </a:r>
            <a:endParaRPr lang="de-DE" dirty="0"/>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83077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a:xfrm>
            <a:off x="143339" y="5949280"/>
            <a:ext cx="8976997" cy="226657"/>
          </a:xfrm>
        </p:spPr>
        <p:txBody>
          <a:bodyPr/>
          <a:lstStyle/>
          <a:p>
            <a:r>
              <a:rPr lang="pt-BR"/>
              <a:t>Autor 1 (Jahr) | Autor n (Jahr)</a:t>
            </a:r>
            <a:endParaRPr lang="de-DE" dirty="0"/>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solidFill>
                  <a:schemeClr val="tx1"/>
                </a:solidFill>
              </a:defRPr>
            </a:lvl1pPr>
            <a:lvl2pPr marL="742950" indent="-285750">
              <a:buSzPct val="100000"/>
              <a:buFont typeface="Calibri" pitchFamily="34" charset="0"/>
              <a:buChar char="•"/>
              <a:defRPr>
                <a:solidFill>
                  <a:schemeClr val="tx1"/>
                </a:solidFill>
              </a:defRPr>
            </a:lvl2pPr>
            <a:lvl3pPr marL="1143000" indent="-228600">
              <a:buSzPct val="100000"/>
              <a:buFont typeface="Calibri" pitchFamily="34" charset="0"/>
              <a:buChar char="•"/>
              <a:defRPr>
                <a:solidFill>
                  <a:schemeClr val="tx1"/>
                </a:solidFill>
              </a:defRPr>
            </a:lvl3pPr>
            <a:lvl4pPr marL="1600200" indent="-228600">
              <a:buSzPct val="100000"/>
              <a:buFont typeface="Calibri" pitchFamily="34" charset="0"/>
              <a:buChar char="•"/>
              <a:defRPr>
                <a:solidFill>
                  <a:schemeClr val="tx1"/>
                </a:solidFill>
              </a:defRPr>
            </a:lvl4pPr>
            <a:lvl5pPr marL="2057400" indent="-228600">
              <a:buSzPct val="100000"/>
              <a:buFont typeface="Calibri" pitchFamily="34" charset="0"/>
              <a:buChar char="•"/>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6"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416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24745"/>
            <a:ext cx="11905323" cy="4824536"/>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7" name="Fußzeilenplatzhalter 3"/>
          <p:cNvSpPr>
            <a:spLocks noGrp="1"/>
          </p:cNvSpPr>
          <p:nvPr>
            <p:ph type="ftr" sz="quarter" idx="11"/>
          </p:nvPr>
        </p:nvSpPr>
        <p:spPr>
          <a:xfrm>
            <a:off x="143339" y="5949280"/>
            <a:ext cx="8976997" cy="226657"/>
          </a:xfrm>
        </p:spPr>
        <p:txBody>
          <a:bodyPr/>
          <a:lstStyle/>
          <a:p>
            <a:r>
              <a:rPr lang="pt-BR"/>
              <a:t>Autor 1 (Jahr) | Autor n (Jahr)</a:t>
            </a:r>
            <a:endParaRPr lang="de-DE" dirty="0"/>
          </a:p>
        </p:txBody>
      </p:sp>
      <p:sp>
        <p:nvSpPr>
          <p:cNvPr id="8"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9"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233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15553"/>
            <a:ext cx="5952661" cy="4823094"/>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11"/>
          </p:nvPr>
        </p:nvSpPr>
        <p:spPr>
          <a:xfrm>
            <a:off x="143339" y="5938647"/>
            <a:ext cx="8976997" cy="226657"/>
          </a:xfrm>
        </p:spPr>
        <p:txBody>
          <a:bodyPr/>
          <a:lstStyle/>
          <a:p>
            <a:r>
              <a:rPr lang="pt-BR"/>
              <a:t>Autor 1 (Jahr) | Autor n (Jahr)</a:t>
            </a:r>
            <a:endParaRPr lang="de-DE" dirty="0"/>
          </a:p>
        </p:txBody>
      </p:sp>
      <p:sp>
        <p:nvSpPr>
          <p:cNvPr id="8" name="Inhaltsplatzhalter 2"/>
          <p:cNvSpPr>
            <a:spLocks noGrp="1"/>
          </p:cNvSpPr>
          <p:nvPr>
            <p:ph idx="12"/>
          </p:nvPr>
        </p:nvSpPr>
        <p:spPr>
          <a:xfrm>
            <a:off x="6096000" y="1115553"/>
            <a:ext cx="5952661" cy="4823094"/>
          </a:xfrm>
        </p:spPr>
        <p:txBody>
          <a:bodyPr/>
          <a:lstStyle>
            <a:lvl1pPr>
              <a:defRPr sz="1800">
                <a:solidFill>
                  <a:schemeClr val="tx1">
                    <a:lumMod val="75000"/>
                    <a:lumOff val="25000"/>
                  </a:schemeClr>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0"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11"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266968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a:noFill/>
        </p:spPr>
      </p:pic>
      <p:sp>
        <p:nvSpPr>
          <p:cNvPr id="6" name="Untertitel 2"/>
          <p:cNvSpPr txBox="1">
            <a:spLocks/>
          </p:cNvSpPr>
          <p:nvPr userDrawn="1"/>
        </p:nvSpPr>
        <p:spPr>
          <a:xfrm>
            <a:off x="1631504" y="1693983"/>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b="0" dirty="0">
                <a:solidFill>
                  <a:schemeClr val="tx1"/>
                </a:solidFill>
              </a:rPr>
              <a:t>http://www.elli-online.net/</a:t>
            </a:r>
          </a:p>
        </p:txBody>
      </p:sp>
      <p:sp>
        <p:nvSpPr>
          <p:cNvPr id="16" name="Text Placeholder 15"/>
          <p:cNvSpPr>
            <a:spLocks noGrp="1"/>
          </p:cNvSpPr>
          <p:nvPr>
            <p:ph type="body" sz="quarter" idx="13" hasCustomPrompt="1"/>
          </p:nvPr>
        </p:nvSpPr>
        <p:spPr>
          <a:xfrm>
            <a:off x="1631502" y="2079637"/>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631502" y="2583693"/>
            <a:ext cx="4320000" cy="432000"/>
          </a:xfrm>
        </p:spPr>
        <p:txBody>
          <a:bodyPr/>
          <a:lstStyle>
            <a:lvl1pPr marL="0" indent="0">
              <a:buNone/>
              <a:defRPr sz="1600">
                <a:solidFill>
                  <a:schemeClr val="tx1"/>
                </a:solidFill>
              </a:defRPr>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631504" y="3087749"/>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604978" y="1268760"/>
            <a:ext cx="5672002" cy="400110"/>
          </a:xfrm>
          <a:prstGeom prst="rect">
            <a:avLst/>
          </a:prstGeom>
        </p:spPr>
        <p:txBody>
          <a:bodyPr wrap="none">
            <a:spAutoFit/>
          </a:bodyPr>
          <a:lstStyle/>
          <a:p>
            <a:r>
              <a:rPr lang="de-DE" sz="2000" kern="1200" dirty="0">
                <a:solidFill>
                  <a:schemeClr val="tx1"/>
                </a:solidFill>
                <a:latin typeface="+mn-lt"/>
                <a:ea typeface="+mn-ea"/>
                <a:cs typeface="+mn-cs"/>
              </a:rPr>
              <a:t>VIELEN DANK FÜR IHRE AUFMERKSAMKEIT!</a:t>
            </a:r>
          </a:p>
        </p:txBody>
      </p:sp>
    </p:spTree>
    <p:extLst>
      <p:ext uri="{BB962C8B-B14F-4D97-AF65-F5344CB8AC3E}">
        <p14:creationId xmlns:p14="http://schemas.microsoft.com/office/powerpoint/2010/main" val="1660112765"/>
      </p:ext>
    </p:extLst>
  </p:cSld>
  <p:clrMapOvr>
    <a:masterClrMapping/>
  </p:clrMapOvr>
  <p:extLst mod="1">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pic>
        <p:nvPicPr>
          <p:cNvPr id="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2257671"/>
            <a:ext cx="4598657" cy="4598657"/>
          </a:xfrm>
          <a:prstGeom prst="rect">
            <a:avLst/>
          </a:prstGeom>
        </p:spPr>
      </p:pic>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rgbClr val="00549F"/>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9"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0" name="Bild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pic>
        <p:nvPicPr>
          <p:cNvPr id="11" name="Bild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0344" y="2257670"/>
            <a:ext cx="2908657" cy="1243338"/>
          </a:xfrm>
          <a:prstGeom prst="rect">
            <a:avLst/>
          </a:prstGeom>
          <a:noFill/>
          <a:ln>
            <a:noFill/>
          </a:ln>
        </p:spPr>
      </p:pic>
    </p:spTree>
    <p:extLst>
      <p:ext uri="{BB962C8B-B14F-4D97-AF65-F5344CB8AC3E}">
        <p14:creationId xmlns:p14="http://schemas.microsoft.com/office/powerpoint/2010/main" val="269120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dirty="0">
              <a:solidFill>
                <a:srgbClr val="000000"/>
              </a:solidFill>
            </a:endParaRPr>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dirty="0">
              <a:solidFill>
                <a:srgbClr val="000000"/>
              </a:solidFill>
            </a:endParaRPr>
          </a:p>
          <a:p>
            <a:pPr marL="285750" indent="-285750">
              <a:buClr>
                <a:srgbClr val="009EE0"/>
              </a:buClr>
              <a:buFont typeface="Arial" pitchFamily="34" charset="0"/>
              <a:buChar char="•"/>
            </a:pPr>
            <a:endParaRPr lang="de-DE" dirty="0">
              <a:solidFill>
                <a:srgbClr val="000000"/>
              </a:solidFill>
            </a:endParaRPr>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4" name="Fußzeilenplatzhalter 3"/>
          <p:cNvSpPr>
            <a:spLocks noGrp="1"/>
          </p:cNvSpPr>
          <p:nvPr>
            <p:ph type="ftr" sz="quarter" idx="10"/>
          </p:nvPr>
        </p:nvSpPr>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Tree>
    <p:extLst>
      <p:ext uri="{BB962C8B-B14F-4D97-AF65-F5344CB8AC3E}">
        <p14:creationId xmlns:p14="http://schemas.microsoft.com/office/powerpoint/2010/main" val="190497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192474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4" name="Fußzeilenplatzhalter 3"/>
          <p:cNvSpPr>
            <a:spLocks noGrp="1"/>
          </p:cNvSpPr>
          <p:nvPr>
            <p:ph type="ftr" sz="quarter" idx="10"/>
          </p:nvPr>
        </p:nvSpPr>
        <p:spPr/>
        <p:txBody>
          <a:bodyPr/>
          <a:lstStyle/>
          <a:p>
            <a:r>
              <a:rPr lang="pt-BR"/>
              <a:t>Autor 1 (Jahr) | Autor n (Jahr)</a:t>
            </a:r>
            <a:endParaRPr lang="de-DE" dirty="0"/>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8"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155271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84278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584426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990092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328599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INHALTSVERZEICHNIS</a:t>
            </a:r>
          </a:p>
        </p:txBody>
      </p:sp>
      <p:pic>
        <p:nvPicPr>
          <p:cNvPr id="1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343" y="2289019"/>
            <a:ext cx="4598657" cy="4598657"/>
          </a:xfrm>
          <a:prstGeom prst="rect">
            <a:avLst/>
          </a:prstGeom>
        </p:spPr>
      </p:pic>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4066728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949281"/>
            <a:ext cx="6865417" cy="276662"/>
          </a:xfrm>
        </p:spPr>
        <p:txBody>
          <a:bodyPr/>
          <a:lstStyle/>
          <a:p>
            <a:r>
              <a:rPr lang="de-DE">
                <a:solidFill>
                  <a:srgbClr val="000000">
                    <a:tint val="75000"/>
                  </a:srgbClr>
                </a:solidFill>
              </a:rPr>
              <a:t>Autor 1 (Jahr) | Autor n (Jahr)</a:t>
            </a:r>
            <a:endParaRPr lang="de-DE" dirty="0">
              <a:solidFill>
                <a:srgbClr val="000000">
                  <a:tint val="75000"/>
                </a:srgbClr>
              </a:solidFill>
            </a:endParaRPr>
          </a:p>
        </p:txBody>
      </p:sp>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189843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8" name="Fußzeilenplatzhalter 3"/>
          <p:cNvSpPr>
            <a:spLocks noGrp="1"/>
          </p:cNvSpPr>
          <p:nvPr>
            <p:ph type="ftr" sz="quarter" idx="10"/>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lvl1pPr>
            <a:lvl2pPr marL="742950" indent="-285750">
              <a:buSzPct val="100000"/>
              <a:buFont typeface="Calibri" pitchFamily="34" charset="0"/>
              <a:buChar char="•"/>
              <a:defRPr/>
            </a:lvl2pPr>
            <a:lvl3pPr marL="1143000" indent="-228600">
              <a:buSzPct val="100000"/>
              <a:buFont typeface="Calibri" pitchFamily="34" charset="0"/>
              <a:buChar char="•"/>
              <a:defRPr/>
            </a:lvl3pPr>
            <a:lvl4pPr marL="1600200" indent="-228600">
              <a:buSzPct val="100000"/>
              <a:buFont typeface="Calibri" pitchFamily="34" charset="0"/>
              <a:buChar char="•"/>
              <a:defRPr/>
            </a:lvl4pPr>
            <a:lvl5pPr marL="2057400" indent="-228600">
              <a:buSzPct val="100000"/>
              <a:buFont typeface="Calibri"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893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Tree>
    <p:extLst>
      <p:ext uri="{BB962C8B-B14F-4D97-AF65-F5344CB8AC3E}">
        <p14:creationId xmlns:p14="http://schemas.microsoft.com/office/powerpoint/2010/main" val="2649799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21494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5"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2511" y="2259343"/>
            <a:ext cx="4598657" cy="4598657"/>
          </a:xfrm>
          <a:prstGeom prst="rect">
            <a:avLst/>
          </a:prstGeom>
        </p:spPr>
      </p:pic>
      <p:sp>
        <p:nvSpPr>
          <p:cNvPr id="6" name="Untertitel 2"/>
          <p:cNvSpPr txBox="1">
            <a:spLocks/>
          </p:cNvSpPr>
          <p:nvPr userDrawn="1"/>
        </p:nvSpPr>
        <p:spPr>
          <a:xfrm>
            <a:off x="1604978" y="3230722"/>
            <a:ext cx="3450754" cy="697632"/>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de-DE" sz="1600" dirty="0">
                <a:solidFill>
                  <a:srgbClr val="00549F"/>
                </a:solidFill>
              </a:rPr>
              <a:t>http://www.exact.rwth-aachen.de</a:t>
            </a:r>
            <a:br>
              <a:rPr lang="de-DE" sz="1600" dirty="0">
                <a:solidFill>
                  <a:srgbClr val="00549F"/>
                </a:solidFill>
              </a:rPr>
            </a:br>
            <a:r>
              <a:rPr lang="de-DE" sz="1600" dirty="0">
                <a:solidFill>
                  <a:srgbClr val="00549F"/>
                </a:solidFill>
              </a:rPr>
              <a:t>info@exact.rwth-aachen.de</a:t>
            </a:r>
          </a:p>
          <a:p>
            <a:pPr marL="0" indent="0">
              <a:buFontTx/>
              <a:buNone/>
            </a:pPr>
            <a:r>
              <a:rPr lang="de-DE" sz="1600" dirty="0">
                <a:solidFill>
                  <a:srgbClr val="00549F"/>
                </a:solidFill>
              </a:rPr>
              <a:t>Telefon: 0241899111 </a:t>
            </a:r>
          </a:p>
        </p:txBody>
      </p:sp>
      <p:pic>
        <p:nvPicPr>
          <p:cNvPr id="13"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3092" y="2178523"/>
            <a:ext cx="3240360" cy="1381478"/>
          </a:xfrm>
          <a:prstGeom prst="rect">
            <a:avLst/>
          </a:prstGeom>
        </p:spPr>
      </p:pic>
      <p:sp>
        <p:nvSpPr>
          <p:cNvPr id="20" name="Rectangle 19"/>
          <p:cNvSpPr/>
          <p:nvPr userDrawn="1"/>
        </p:nvSpPr>
        <p:spPr>
          <a:xfrm>
            <a:off x="1604978" y="2391089"/>
            <a:ext cx="5678414" cy="707886"/>
          </a:xfrm>
          <a:prstGeom prst="rect">
            <a:avLst/>
          </a:prstGeom>
        </p:spPr>
        <p:txBody>
          <a:bodyPr wrap="none">
            <a:spAutoFit/>
          </a:bodyPr>
          <a:lstStyle/>
          <a:p>
            <a:r>
              <a:rPr lang="de-DE" sz="2000" dirty="0">
                <a:solidFill>
                  <a:srgbClr val="00549F"/>
                </a:solidFill>
              </a:rPr>
              <a:t>VIELEN DANK FÜR IHRE AUFMERKSAMKEIT</a:t>
            </a:r>
          </a:p>
          <a:p>
            <a:r>
              <a:rPr lang="de-DE" sz="2000" dirty="0">
                <a:solidFill>
                  <a:srgbClr val="00549F"/>
                </a:solidFill>
              </a:rPr>
              <a:t>und viel Spaß beim Seminar!</a:t>
            </a:r>
          </a:p>
        </p:txBody>
      </p:sp>
      <p:pic>
        <p:nvPicPr>
          <p:cNvPr id="14" name="Grafik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5" name="Bild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272007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
        <p:nvSpPr>
          <p:cNvPr id="6"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0264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63082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pic>
        <p:nvPicPr>
          <p:cNvPr id="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2257671"/>
            <a:ext cx="4598657" cy="4598657"/>
          </a:xfrm>
          <a:prstGeom prst="rect">
            <a:avLst/>
          </a:prstGeom>
        </p:spPr>
      </p:pic>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rgbClr val="00549F"/>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9"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0" name="Bild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pic>
        <p:nvPicPr>
          <p:cNvPr id="11" name="Bild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0344" y="2257670"/>
            <a:ext cx="2908657" cy="1243338"/>
          </a:xfrm>
          <a:prstGeom prst="rect">
            <a:avLst/>
          </a:prstGeom>
          <a:noFill/>
          <a:ln>
            <a:noFill/>
          </a:ln>
        </p:spPr>
      </p:pic>
    </p:spTree>
    <p:extLst>
      <p:ext uri="{BB962C8B-B14F-4D97-AF65-F5344CB8AC3E}">
        <p14:creationId xmlns:p14="http://schemas.microsoft.com/office/powerpoint/2010/main" val="1142217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dirty="0">
              <a:solidFill>
                <a:srgbClr val="000000"/>
              </a:solidFill>
            </a:endParaRPr>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dirty="0">
              <a:solidFill>
                <a:srgbClr val="000000"/>
              </a:solidFill>
            </a:endParaRPr>
          </a:p>
          <a:p>
            <a:pPr marL="285750" indent="-285750">
              <a:buClr>
                <a:srgbClr val="009EE0"/>
              </a:buClr>
              <a:buFont typeface="Arial" pitchFamily="34" charset="0"/>
              <a:buChar char="•"/>
            </a:pPr>
            <a:endParaRPr lang="de-DE" dirty="0">
              <a:solidFill>
                <a:srgbClr val="000000"/>
              </a:solidFill>
            </a:endParaRPr>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4" name="Fußzeilenplatzhalter 3"/>
          <p:cNvSpPr>
            <a:spLocks noGrp="1"/>
          </p:cNvSpPr>
          <p:nvPr>
            <p:ph type="ftr" sz="quarter" idx="10"/>
          </p:nvPr>
        </p:nvSpPr>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Tree>
    <p:extLst>
      <p:ext uri="{BB962C8B-B14F-4D97-AF65-F5344CB8AC3E}">
        <p14:creationId xmlns:p14="http://schemas.microsoft.com/office/powerpoint/2010/main" val="1522383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135542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225160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398549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735577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1164552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INHALTSVERZEICHNIS</a:t>
            </a:r>
          </a:p>
        </p:txBody>
      </p:sp>
      <p:pic>
        <p:nvPicPr>
          <p:cNvPr id="1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343" y="2289019"/>
            <a:ext cx="4598657" cy="4598657"/>
          </a:xfrm>
          <a:prstGeom prst="rect">
            <a:avLst/>
          </a:prstGeom>
        </p:spPr>
      </p:pic>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3138236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949281"/>
            <a:ext cx="6865417" cy="276662"/>
          </a:xfrm>
        </p:spPr>
        <p:txBody>
          <a:bodyPr/>
          <a:lstStyle/>
          <a:p>
            <a:r>
              <a:rPr lang="de-DE">
                <a:solidFill>
                  <a:srgbClr val="000000">
                    <a:tint val="75000"/>
                  </a:srgbClr>
                </a:solidFill>
              </a:rPr>
              <a:t>Autor 1 (Jahr) | Autor n (Jahr)</a:t>
            </a:r>
            <a:endParaRPr lang="de-DE" dirty="0">
              <a:solidFill>
                <a:srgbClr val="000000">
                  <a:tint val="75000"/>
                </a:srgbClr>
              </a:solidFill>
            </a:endParaRPr>
          </a:p>
        </p:txBody>
      </p:sp>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2908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002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0"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74545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8" name="Fußzeilenplatzhalter 3"/>
          <p:cNvSpPr>
            <a:spLocks noGrp="1"/>
          </p:cNvSpPr>
          <p:nvPr>
            <p:ph type="ftr" sz="quarter" idx="10"/>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lvl1pPr>
            <a:lvl2pPr marL="742950" indent="-285750">
              <a:buSzPct val="100000"/>
              <a:buFont typeface="Calibri" pitchFamily="34" charset="0"/>
              <a:buChar char="•"/>
              <a:defRPr/>
            </a:lvl2pPr>
            <a:lvl3pPr marL="1143000" indent="-228600">
              <a:buSzPct val="100000"/>
              <a:buFont typeface="Calibri" pitchFamily="34" charset="0"/>
              <a:buChar char="•"/>
              <a:defRPr/>
            </a:lvl3pPr>
            <a:lvl4pPr marL="1600200" indent="-228600">
              <a:buSzPct val="100000"/>
              <a:buFont typeface="Calibri" pitchFamily="34" charset="0"/>
              <a:buChar char="•"/>
              <a:defRPr/>
            </a:lvl4pPr>
            <a:lvl5pPr marL="2057400" indent="-228600">
              <a:buSzPct val="100000"/>
              <a:buFont typeface="Calibri"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77817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Tree>
    <p:extLst>
      <p:ext uri="{BB962C8B-B14F-4D97-AF65-F5344CB8AC3E}">
        <p14:creationId xmlns:p14="http://schemas.microsoft.com/office/powerpoint/2010/main" val="1052992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6492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5"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2511" y="2259343"/>
            <a:ext cx="4598657" cy="4598657"/>
          </a:xfrm>
          <a:prstGeom prst="rect">
            <a:avLst/>
          </a:prstGeom>
        </p:spPr>
      </p:pic>
      <p:sp>
        <p:nvSpPr>
          <p:cNvPr id="6" name="Untertitel 2"/>
          <p:cNvSpPr txBox="1">
            <a:spLocks/>
          </p:cNvSpPr>
          <p:nvPr userDrawn="1"/>
        </p:nvSpPr>
        <p:spPr>
          <a:xfrm>
            <a:off x="1604978" y="3230722"/>
            <a:ext cx="3450754" cy="697632"/>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de-DE" sz="1600" dirty="0">
                <a:solidFill>
                  <a:srgbClr val="00549F"/>
                </a:solidFill>
              </a:rPr>
              <a:t>http://www.exact.rwth-aachen.de</a:t>
            </a:r>
            <a:br>
              <a:rPr lang="de-DE" sz="1600" dirty="0">
                <a:solidFill>
                  <a:srgbClr val="00549F"/>
                </a:solidFill>
              </a:rPr>
            </a:br>
            <a:r>
              <a:rPr lang="de-DE" sz="1600" dirty="0">
                <a:solidFill>
                  <a:srgbClr val="00549F"/>
                </a:solidFill>
              </a:rPr>
              <a:t>info@exact.rwth-aachen.de</a:t>
            </a:r>
          </a:p>
          <a:p>
            <a:pPr marL="0" indent="0">
              <a:buFontTx/>
              <a:buNone/>
            </a:pPr>
            <a:r>
              <a:rPr lang="de-DE" sz="1600" dirty="0">
                <a:solidFill>
                  <a:srgbClr val="00549F"/>
                </a:solidFill>
              </a:rPr>
              <a:t>Telefon: 0241899111 </a:t>
            </a:r>
          </a:p>
        </p:txBody>
      </p:sp>
      <p:pic>
        <p:nvPicPr>
          <p:cNvPr id="13"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3092" y="2178523"/>
            <a:ext cx="3240360" cy="1381478"/>
          </a:xfrm>
          <a:prstGeom prst="rect">
            <a:avLst/>
          </a:prstGeom>
        </p:spPr>
      </p:pic>
      <p:sp>
        <p:nvSpPr>
          <p:cNvPr id="20" name="Rectangle 19"/>
          <p:cNvSpPr/>
          <p:nvPr userDrawn="1"/>
        </p:nvSpPr>
        <p:spPr>
          <a:xfrm>
            <a:off x="1604978" y="2391089"/>
            <a:ext cx="5678414" cy="707886"/>
          </a:xfrm>
          <a:prstGeom prst="rect">
            <a:avLst/>
          </a:prstGeom>
        </p:spPr>
        <p:txBody>
          <a:bodyPr wrap="none">
            <a:spAutoFit/>
          </a:bodyPr>
          <a:lstStyle/>
          <a:p>
            <a:r>
              <a:rPr lang="de-DE" sz="2000" dirty="0">
                <a:solidFill>
                  <a:srgbClr val="00549F"/>
                </a:solidFill>
              </a:rPr>
              <a:t>VIELEN DANK FÜR IHRE AUFMERKSAMKEIT</a:t>
            </a:r>
          </a:p>
          <a:p>
            <a:r>
              <a:rPr lang="de-DE" sz="2000" dirty="0">
                <a:solidFill>
                  <a:srgbClr val="00549F"/>
                </a:solidFill>
              </a:rPr>
              <a:t>und viel Spaß beim Seminar!</a:t>
            </a:r>
          </a:p>
        </p:txBody>
      </p:sp>
      <p:pic>
        <p:nvPicPr>
          <p:cNvPr id="14" name="Grafik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5" name="Bild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3129800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338551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356923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pic>
        <p:nvPicPr>
          <p:cNvPr id="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2257671"/>
            <a:ext cx="4598657" cy="4598657"/>
          </a:xfrm>
          <a:prstGeom prst="rect">
            <a:avLst/>
          </a:prstGeom>
        </p:spPr>
      </p:pic>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rgbClr val="00549F"/>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9"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0" name="Bild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pic>
        <p:nvPicPr>
          <p:cNvPr id="11" name="Bild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0344" y="2257670"/>
            <a:ext cx="2908657" cy="1243338"/>
          </a:xfrm>
          <a:prstGeom prst="rect">
            <a:avLst/>
          </a:prstGeom>
          <a:noFill/>
          <a:ln>
            <a:noFill/>
          </a:ln>
        </p:spPr>
      </p:pic>
    </p:spTree>
    <p:extLst>
      <p:ext uri="{BB962C8B-B14F-4D97-AF65-F5344CB8AC3E}">
        <p14:creationId xmlns:p14="http://schemas.microsoft.com/office/powerpoint/2010/main" val="2084410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dirty="0">
              <a:solidFill>
                <a:srgbClr val="000000"/>
              </a:solidFill>
            </a:endParaRPr>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dirty="0">
              <a:solidFill>
                <a:srgbClr val="000000"/>
              </a:solidFill>
            </a:endParaRPr>
          </a:p>
          <a:p>
            <a:pPr marL="285750" indent="-285750">
              <a:buClr>
                <a:srgbClr val="009EE0"/>
              </a:buClr>
              <a:buFont typeface="Arial" pitchFamily="34" charset="0"/>
              <a:buChar char="•"/>
            </a:pPr>
            <a:endParaRPr lang="de-DE" dirty="0">
              <a:solidFill>
                <a:srgbClr val="000000"/>
              </a:solidFill>
            </a:endParaRPr>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4" name="Fußzeilenplatzhalter 3"/>
          <p:cNvSpPr>
            <a:spLocks noGrp="1"/>
          </p:cNvSpPr>
          <p:nvPr>
            <p:ph type="ftr" sz="quarter" idx="10"/>
          </p:nvPr>
        </p:nvSpPr>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Tree>
    <p:extLst>
      <p:ext uri="{BB962C8B-B14F-4D97-AF65-F5344CB8AC3E}">
        <p14:creationId xmlns:p14="http://schemas.microsoft.com/office/powerpoint/2010/main" val="575460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2258686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40942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664296"/>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43435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575830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636888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3042109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INHALTSVERZEICHNIS</a:t>
            </a:r>
          </a:p>
        </p:txBody>
      </p:sp>
      <p:pic>
        <p:nvPicPr>
          <p:cNvPr id="1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343" y="2289019"/>
            <a:ext cx="4598657" cy="4598657"/>
          </a:xfrm>
          <a:prstGeom prst="rect">
            <a:avLst/>
          </a:prstGeom>
        </p:spPr>
      </p:pic>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2372644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949281"/>
            <a:ext cx="6865417" cy="276662"/>
          </a:xfrm>
        </p:spPr>
        <p:txBody>
          <a:bodyPr/>
          <a:lstStyle/>
          <a:p>
            <a:r>
              <a:rPr lang="de-DE">
                <a:solidFill>
                  <a:srgbClr val="000000">
                    <a:tint val="75000"/>
                  </a:srgbClr>
                </a:solidFill>
              </a:rPr>
              <a:t>Autor 1 (Jahr) | Autor n (Jahr)</a:t>
            </a:r>
            <a:endParaRPr lang="de-DE" dirty="0">
              <a:solidFill>
                <a:srgbClr val="000000">
                  <a:tint val="75000"/>
                </a:srgbClr>
              </a:solidFill>
            </a:endParaRPr>
          </a:p>
        </p:txBody>
      </p:sp>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2590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8" name="Fußzeilenplatzhalter 3"/>
          <p:cNvSpPr>
            <a:spLocks noGrp="1"/>
          </p:cNvSpPr>
          <p:nvPr>
            <p:ph type="ftr" sz="quarter" idx="10"/>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lvl1pPr>
            <a:lvl2pPr marL="742950" indent="-285750">
              <a:buSzPct val="100000"/>
              <a:buFont typeface="Calibri" pitchFamily="34" charset="0"/>
              <a:buChar char="•"/>
              <a:defRPr/>
            </a:lvl2pPr>
            <a:lvl3pPr marL="1143000" indent="-228600">
              <a:buSzPct val="100000"/>
              <a:buFont typeface="Calibri" pitchFamily="34" charset="0"/>
              <a:buChar char="•"/>
              <a:defRPr/>
            </a:lvl3pPr>
            <a:lvl4pPr marL="1600200" indent="-228600">
              <a:buSzPct val="100000"/>
              <a:buFont typeface="Calibri" pitchFamily="34" charset="0"/>
              <a:buChar char="•"/>
              <a:defRPr/>
            </a:lvl4pPr>
            <a:lvl5pPr marL="2057400" indent="-228600">
              <a:buSzPct val="100000"/>
              <a:buFont typeface="Calibri"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41122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Tree>
    <p:extLst>
      <p:ext uri="{BB962C8B-B14F-4D97-AF65-F5344CB8AC3E}">
        <p14:creationId xmlns:p14="http://schemas.microsoft.com/office/powerpoint/2010/main" val="3073359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r>
              <a:rPr lang="pt-BR">
                <a:solidFill>
                  <a:srgbClr val="000000">
                    <a:tint val="75000"/>
                  </a:srgbClr>
                </a:solidFill>
              </a:rPr>
              <a:t>Autor 1 (Jahr) | Autor n (Jahr)</a:t>
            </a:r>
            <a:endParaRPr lang="de-DE" dirty="0">
              <a:solidFill>
                <a:srgbClr val="000000">
                  <a:tint val="75000"/>
                </a:srgbClr>
              </a:solidFill>
            </a:endParaRP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73254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5"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2511" y="2259343"/>
            <a:ext cx="4598657" cy="4598657"/>
          </a:xfrm>
          <a:prstGeom prst="rect">
            <a:avLst/>
          </a:prstGeom>
        </p:spPr>
      </p:pic>
      <p:sp>
        <p:nvSpPr>
          <p:cNvPr id="6" name="Untertitel 2"/>
          <p:cNvSpPr txBox="1">
            <a:spLocks/>
          </p:cNvSpPr>
          <p:nvPr userDrawn="1"/>
        </p:nvSpPr>
        <p:spPr>
          <a:xfrm>
            <a:off x="1604978" y="3230722"/>
            <a:ext cx="3450754" cy="697632"/>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de-DE" sz="1600" dirty="0">
                <a:solidFill>
                  <a:srgbClr val="00549F"/>
                </a:solidFill>
              </a:rPr>
              <a:t>http://www.exact.rwth-aachen.de</a:t>
            </a:r>
            <a:br>
              <a:rPr lang="de-DE" sz="1600" dirty="0">
                <a:solidFill>
                  <a:srgbClr val="00549F"/>
                </a:solidFill>
              </a:rPr>
            </a:br>
            <a:r>
              <a:rPr lang="de-DE" sz="1600" dirty="0">
                <a:solidFill>
                  <a:srgbClr val="00549F"/>
                </a:solidFill>
              </a:rPr>
              <a:t>info@exact.rwth-aachen.de</a:t>
            </a:r>
          </a:p>
          <a:p>
            <a:pPr marL="0" indent="0">
              <a:buFontTx/>
              <a:buNone/>
            </a:pPr>
            <a:r>
              <a:rPr lang="de-DE" sz="1600" dirty="0">
                <a:solidFill>
                  <a:srgbClr val="00549F"/>
                </a:solidFill>
              </a:rPr>
              <a:t>Telefon: 0241899111 </a:t>
            </a:r>
          </a:p>
        </p:txBody>
      </p:sp>
      <p:pic>
        <p:nvPicPr>
          <p:cNvPr id="13"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3092" y="2178523"/>
            <a:ext cx="3240360" cy="1381478"/>
          </a:xfrm>
          <a:prstGeom prst="rect">
            <a:avLst/>
          </a:prstGeom>
        </p:spPr>
      </p:pic>
      <p:sp>
        <p:nvSpPr>
          <p:cNvPr id="20" name="Rectangle 19"/>
          <p:cNvSpPr/>
          <p:nvPr userDrawn="1"/>
        </p:nvSpPr>
        <p:spPr>
          <a:xfrm>
            <a:off x="1604978" y="2391089"/>
            <a:ext cx="5678414" cy="707886"/>
          </a:xfrm>
          <a:prstGeom prst="rect">
            <a:avLst/>
          </a:prstGeom>
        </p:spPr>
        <p:txBody>
          <a:bodyPr wrap="none">
            <a:spAutoFit/>
          </a:bodyPr>
          <a:lstStyle/>
          <a:p>
            <a:r>
              <a:rPr lang="de-DE" sz="2000" dirty="0">
                <a:solidFill>
                  <a:srgbClr val="00549F"/>
                </a:solidFill>
              </a:rPr>
              <a:t>VIELEN DANK FÜR IHRE AUFMERKSAMKEIT</a:t>
            </a:r>
          </a:p>
          <a:p>
            <a:r>
              <a:rPr lang="de-DE" sz="2000" dirty="0">
                <a:solidFill>
                  <a:srgbClr val="00549F"/>
                </a:solidFill>
              </a:rPr>
              <a:t>und viel Spaß beim Seminar!</a:t>
            </a:r>
          </a:p>
        </p:txBody>
      </p:sp>
      <p:pic>
        <p:nvPicPr>
          <p:cNvPr id="14" name="Grafik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5" name="Bild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1573847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83726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13659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880150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114773788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18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335787813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441551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425176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2738795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142061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3310097"/>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20" name="Rectangle 19"/>
          <p:cNvSpPr/>
          <p:nvPr userDrawn="1"/>
        </p:nvSpPr>
        <p:spPr>
          <a:xfrm>
            <a:off x="1604978" y="2884874"/>
            <a:ext cx="5672002" cy="400110"/>
          </a:xfrm>
          <a:prstGeom prst="rect">
            <a:avLst/>
          </a:prstGeom>
        </p:spPr>
        <p:txBody>
          <a:bodyPr wrap="none">
            <a:spAutoFit/>
          </a:bodyPr>
          <a:lstStyle/>
          <a:p>
            <a:r>
              <a:rPr lang="de-DE" sz="20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6" name="Grafik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8" name="Grafik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22895902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tx1"/>
                </a:solidFill>
                <a:latin typeface="+mn-lt"/>
              </a:defRPr>
            </a:lvl1pPr>
          </a:lstStyle>
          <a:p>
            <a:r>
              <a:rPr lang="de-DE" dirty="0"/>
              <a:t>Titelmasterformat durch Klicken bearbeiten</a:t>
            </a:r>
          </a:p>
        </p:txBody>
      </p:sp>
      <p:sp>
        <p:nvSpPr>
          <p:cNvPr id="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705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tx1"/>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0026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solidFill>
                  <a:schemeClr val="tx1"/>
                </a:solidFill>
              </a:defRPr>
            </a:lvl1pPr>
            <a:lvl2pPr marL="800100" indent="-342900">
              <a:lnSpc>
                <a:spcPct val="100000"/>
              </a:lnSpc>
              <a:buFont typeface="+mj-lt"/>
              <a:buAutoNum type="arabicPeriod"/>
              <a:defRPr sz="1300">
                <a:solidFill>
                  <a:schemeClr val="tx1"/>
                </a:solidFill>
              </a:defRPr>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01050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0.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9.png"/><Relationship Id="rId2" Type="http://schemas.openxmlformats.org/officeDocument/2006/relationships/slideLayout" Target="../slideLayouts/slideLayout18.xml"/><Relationship Id="rId16"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9.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8.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0.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9.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8.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0.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3.png"/><Relationship Id="rId5" Type="http://schemas.openxmlformats.org/officeDocument/2006/relationships/slideLayout" Target="../slideLayouts/slideLayout65.xml"/><Relationship Id="rId10" Type="http://schemas.openxmlformats.org/officeDocument/2006/relationships/image" Target="../media/image2.tiff"/><Relationship Id="rId4" Type="http://schemas.openxmlformats.org/officeDocument/2006/relationships/slideLayout" Target="../slideLayouts/slideLayout6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309344"/>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595000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Autor 1 (Jahr) | Autor n (Jahr)</a:t>
            </a:r>
          </a:p>
        </p:txBody>
      </p:sp>
      <p:pic>
        <p:nvPicPr>
          <p:cNvPr id="9" name="Bild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14573" y="219538"/>
            <a:ext cx="1886083" cy="645708"/>
          </a:xfrm>
          <a:prstGeom prst="rect">
            <a:avLst/>
          </a:prstGeom>
          <a:noFill/>
          <a:ln>
            <a:noFill/>
          </a:ln>
        </p:spPr>
      </p:pic>
      <p:pic>
        <p:nvPicPr>
          <p:cNvPr id="11" name="Grafik 10"/>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22618" y="6258630"/>
            <a:ext cx="861814" cy="600103"/>
          </a:xfrm>
          <a:prstGeom prst="rect">
            <a:avLst/>
          </a:prstGeom>
        </p:spPr>
      </p:pic>
      <p:pic>
        <p:nvPicPr>
          <p:cNvPr id="12" name="Grafik 11"/>
          <p:cNvPicPr>
            <a:picLocks noChangeAspect="1"/>
          </p:cNvPicPr>
          <p:nvPr userDrawn="1"/>
        </p:nvPicPr>
        <p:blipFill rotWithShape="1">
          <a:blip r:embed="rId20" cstate="print">
            <a:extLst>
              <a:ext uri="{28A0092B-C50C-407E-A947-70E740481C1C}">
                <a14:useLocalDpi xmlns:a14="http://schemas.microsoft.com/office/drawing/2010/main" val="0"/>
              </a:ext>
            </a:extLst>
          </a:blip>
          <a:srcRect l="2001"/>
          <a:stretch/>
        </p:blipFill>
        <p:spPr>
          <a:xfrm>
            <a:off x="10064951" y="6186161"/>
            <a:ext cx="2077439" cy="699223"/>
          </a:xfrm>
          <a:prstGeom prst="rect">
            <a:avLst/>
          </a:prstGeom>
        </p:spPr>
      </p:pic>
      <p:sp>
        <p:nvSpPr>
          <p:cNvPr id="14" name="Slide Number Placeholder 5"/>
          <p:cNvSpPr txBox="1">
            <a:spLocks/>
          </p:cNvSpPr>
          <p:nvPr userDrawn="1"/>
        </p:nvSpPr>
        <p:spPr>
          <a:xfrm>
            <a:off x="839416" y="6400458"/>
            <a:ext cx="5760640"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altLang="de-DE" sz="900" dirty="0" smtClean="0">
                <a:solidFill>
                  <a:schemeClr val="tx2"/>
                </a:solidFill>
              </a:rPr>
              <a:t>Wissenschaftsknigge</a:t>
            </a:r>
            <a:r>
              <a:rPr lang="de-DE" altLang="de-DE" sz="900" baseline="0" dirty="0" smtClean="0">
                <a:solidFill>
                  <a:schemeClr val="tx2"/>
                </a:solidFill>
              </a:rPr>
              <a:t> | www.elli-online.net</a:t>
            </a:r>
          </a:p>
        </p:txBody>
      </p:sp>
    </p:spTree>
    <p:extLst>
      <p:ext uri="{BB962C8B-B14F-4D97-AF65-F5344CB8AC3E}">
        <p14:creationId xmlns:p14="http://schemas.microsoft.com/office/powerpoint/2010/main" val="2780063315"/>
      </p:ext>
    </p:extLst>
  </p:cSld>
  <p:clrMap bg1="lt1" tx1="dk1" bg2="lt2" tx2="dk2" accent1="accent1" accent2="accent2" accent3="accent3" accent4="accent4" accent5="accent5" accent6="accent6" hlink="hlink" folHlink="folHlink"/>
  <p:sldLayoutIdLst>
    <p:sldLayoutId id="2147483698" r:id="rId1"/>
    <p:sldLayoutId id="2147483654" r:id="rId2"/>
    <p:sldLayoutId id="2147483649" r:id="rId3"/>
    <p:sldLayoutId id="2147483651" r:id="rId4"/>
    <p:sldLayoutId id="2147483702" r:id="rId5"/>
    <p:sldLayoutId id="2147483699" r:id="rId6"/>
    <p:sldLayoutId id="2147483705" r:id="rId7"/>
    <p:sldLayoutId id="2147483662" r:id="rId8"/>
    <p:sldLayoutId id="2147483700" r:id="rId9"/>
    <p:sldLayoutId id="2147483708" r:id="rId10"/>
    <p:sldLayoutId id="2147483701" r:id="rId11"/>
    <p:sldLayoutId id="2147483706" r:id="rId12"/>
    <p:sldLayoutId id="2147483655" r:id="rId13"/>
    <p:sldLayoutId id="2147483691" r:id="rId14"/>
    <p:sldLayoutId id="2147483704" r:id="rId15"/>
    <p:sldLayoutId id="2147483703" r:id="rId16"/>
  </p:sldLayoutIdLst>
  <p:hf hdr="0" ftr="0" dt="0"/>
  <p:txStyles>
    <p:titleStyle>
      <a:lvl1pPr marL="0" indent="0" algn="l" defTabSz="914400" rtl="0" eaLnBrk="1" latinLnBrk="0" hangingPunct="1">
        <a:lnSpc>
          <a:spcPct val="110000"/>
        </a:lnSpc>
        <a:spcBef>
          <a:spcPct val="0"/>
        </a:spcBef>
        <a:spcAft>
          <a:spcPts val="0"/>
        </a:spcAft>
        <a:buNone/>
        <a:defRPr sz="2000" b="0" i="0" u="none" kern="1200" cap="none"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6237312"/>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000000">
                    <a:tint val="75000"/>
                  </a:srgbClr>
                </a:solidFill>
              </a:rPr>
              <a:t>Autor 1 (Jahr) | Autor n (Jahr)</a:t>
            </a:r>
          </a:p>
        </p:txBody>
      </p:sp>
      <p:pic>
        <p:nvPicPr>
          <p:cNvPr id="5" name="Bild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76631" y="167453"/>
            <a:ext cx="1224025" cy="523223"/>
          </a:xfrm>
          <a:prstGeom prst="rect">
            <a:avLst/>
          </a:prstGeom>
          <a:noFill/>
          <a:ln>
            <a:noFill/>
          </a:ln>
        </p:spPr>
      </p:pic>
      <p:pic>
        <p:nvPicPr>
          <p:cNvPr id="9" name="Grafik 7"/>
          <p:cNvPicPr>
            <a:picLocks noChangeAspect="1"/>
          </p:cNvPicPr>
          <p:nvPr userDrawn="1"/>
        </p:nvPicPr>
        <p:blipFill rotWithShape="1">
          <a:blip r:embed="rId17" cstate="print">
            <a:extLst>
              <a:ext uri="{28A0092B-C50C-407E-A947-70E740481C1C}">
                <a14:useLocalDpi xmlns:a14="http://schemas.microsoft.com/office/drawing/2010/main" val="0"/>
              </a:ext>
            </a:extLst>
          </a:blip>
          <a:srcRect t="13499" b="15627"/>
          <a:stretch/>
        </p:blipFill>
        <p:spPr>
          <a:xfrm>
            <a:off x="8040216" y="6181612"/>
            <a:ext cx="991201" cy="526291"/>
          </a:xfrm>
          <a:prstGeom prst="rect">
            <a:avLst/>
          </a:prstGeom>
          <a:noFill/>
          <a:ln>
            <a:noFill/>
          </a:ln>
        </p:spPr>
      </p:pic>
      <p:pic>
        <p:nvPicPr>
          <p:cNvPr id="10" name="Bild 8"/>
          <p:cNvPicPr>
            <a:picLocks noChangeAspect="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04312" y="6057169"/>
            <a:ext cx="3173655" cy="813600"/>
          </a:xfrm>
          <a:prstGeom prst="rect">
            <a:avLst/>
          </a:prstGeom>
          <a:noFill/>
          <a:ln>
            <a:noFill/>
          </a:ln>
        </p:spPr>
      </p:pic>
    </p:spTree>
    <p:extLst>
      <p:ext uri="{BB962C8B-B14F-4D97-AF65-F5344CB8AC3E}">
        <p14:creationId xmlns:p14="http://schemas.microsoft.com/office/powerpoint/2010/main" val="40143480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5" r:id="rId14"/>
  </p:sldLayoutIdLst>
  <p:hf hdr="0" ftr="0" dt="0"/>
  <p:txStyles>
    <p:titleStyle>
      <a:lvl1pPr marL="0" indent="0" algn="l" defTabSz="914400" rtl="0" eaLnBrk="1" latinLnBrk="0" hangingPunct="1">
        <a:lnSpc>
          <a:spcPct val="110000"/>
        </a:lnSpc>
        <a:spcBef>
          <a:spcPct val="0"/>
        </a:spcBef>
        <a:spcAft>
          <a:spcPts val="0"/>
        </a:spcAft>
        <a:buNone/>
        <a:defRPr lang="de-DE" sz="2000" b="0" i="0" u="none" kern="1200" cap="none" spc="0" baseline="0" dirty="0">
          <a:solidFill>
            <a:srgbClr val="0055A1">
              <a:lumMod val="100000"/>
            </a:srgbClr>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rgbClr val="00549F"/>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rgbClr val="00549F"/>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6237312"/>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000000">
                    <a:tint val="75000"/>
                  </a:srgbClr>
                </a:solidFill>
              </a:rPr>
              <a:t>Autor 1 (Jahr) | Autor n (Jahr)</a:t>
            </a:r>
          </a:p>
        </p:txBody>
      </p:sp>
      <p:pic>
        <p:nvPicPr>
          <p:cNvPr id="5" name="Bild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76631" y="167453"/>
            <a:ext cx="1224025" cy="523223"/>
          </a:xfrm>
          <a:prstGeom prst="rect">
            <a:avLst/>
          </a:prstGeom>
          <a:noFill/>
          <a:ln>
            <a:noFill/>
          </a:ln>
        </p:spPr>
      </p:pic>
      <p:pic>
        <p:nvPicPr>
          <p:cNvPr id="15" name="Grafik 7"/>
          <p:cNvPicPr>
            <a:picLocks noChangeAspect="1"/>
          </p:cNvPicPr>
          <p:nvPr userDrawn="1"/>
        </p:nvPicPr>
        <p:blipFill rotWithShape="1">
          <a:blip r:embed="rId18"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7" name="Bild 8"/>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29437522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hdr="0" ftr="0" dt="0"/>
  <p:txStyles>
    <p:titleStyle>
      <a:lvl1pPr marL="0" indent="0" algn="l" defTabSz="914400" rtl="0" eaLnBrk="1" latinLnBrk="0" hangingPunct="1">
        <a:lnSpc>
          <a:spcPct val="110000"/>
        </a:lnSpc>
        <a:spcBef>
          <a:spcPct val="0"/>
        </a:spcBef>
        <a:spcAft>
          <a:spcPts val="0"/>
        </a:spcAft>
        <a:buNone/>
        <a:defRPr lang="de-DE" sz="2000" b="0" i="0" u="none" kern="1200" cap="none" spc="0" baseline="0" dirty="0">
          <a:solidFill>
            <a:srgbClr val="0055A1">
              <a:lumMod val="100000"/>
            </a:srgbClr>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rgbClr val="00549F"/>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rgbClr val="00549F"/>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6237312"/>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000000">
                    <a:tint val="75000"/>
                  </a:srgbClr>
                </a:solidFill>
              </a:rPr>
              <a:t>Autor 1 (Jahr) | Autor n (Jahr)</a:t>
            </a:r>
          </a:p>
        </p:txBody>
      </p:sp>
      <p:pic>
        <p:nvPicPr>
          <p:cNvPr id="5" name="Bild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34996" y="167453"/>
            <a:ext cx="1565661" cy="669259"/>
          </a:xfrm>
          <a:prstGeom prst="rect">
            <a:avLst/>
          </a:prstGeom>
          <a:noFill/>
          <a:ln>
            <a:noFill/>
          </a:ln>
        </p:spPr>
      </p:pic>
      <p:pic>
        <p:nvPicPr>
          <p:cNvPr id="15" name="Grafik 7"/>
          <p:cNvPicPr>
            <a:picLocks noChangeAspect="1"/>
          </p:cNvPicPr>
          <p:nvPr userDrawn="1"/>
        </p:nvPicPr>
        <p:blipFill rotWithShape="1">
          <a:blip r:embed="rId18"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7" name="Bild 8"/>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212640409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hf hdr="0" ftr="0" dt="0"/>
  <p:txStyles>
    <p:titleStyle>
      <a:lvl1pPr marL="0" indent="0" algn="l" defTabSz="914400" rtl="0" eaLnBrk="1" latinLnBrk="0" hangingPunct="1">
        <a:lnSpc>
          <a:spcPct val="110000"/>
        </a:lnSpc>
        <a:spcBef>
          <a:spcPct val="0"/>
        </a:spcBef>
        <a:spcAft>
          <a:spcPts val="0"/>
        </a:spcAft>
        <a:buNone/>
        <a:defRPr lang="de-DE" sz="2000" b="0" i="0" u="none" kern="1200" cap="none" spc="0" baseline="0" dirty="0">
          <a:solidFill>
            <a:srgbClr val="0055A1">
              <a:lumMod val="100000"/>
            </a:srgbClr>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rgbClr val="00549F"/>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rgbClr val="00549F"/>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19" name="Slide Number Placeholder 5"/>
          <p:cNvSpPr txBox="1">
            <a:spLocks/>
          </p:cNvSpPr>
          <p:nvPr userDrawn="1"/>
        </p:nvSpPr>
        <p:spPr>
          <a:xfrm>
            <a:off x="839416" y="6400458"/>
            <a:ext cx="7704856"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altLang="de-DE" sz="900" dirty="0" smtClean="0">
                <a:solidFill>
                  <a:schemeClr val="tx2"/>
                </a:solidFill>
              </a:rPr>
              <a:t>Kollaborativ</a:t>
            </a:r>
            <a:r>
              <a:rPr lang="de-DE" altLang="de-DE" sz="900" baseline="0" dirty="0" smtClean="0">
                <a:solidFill>
                  <a:schemeClr val="tx2"/>
                </a:solidFill>
              </a:rPr>
              <a:t> interdisziplinär – Gestaltung effektiver interdisziplinärer Zusammenarbeit </a:t>
            </a:r>
            <a:endParaRPr lang="de-DE" sz="900" kern="1200" baseline="0" dirty="0">
              <a:solidFill>
                <a:schemeClr val="tx2"/>
              </a:solidFill>
              <a:latin typeface="Arial" pitchFamily="34" charset="0"/>
              <a:ea typeface="ＭＳ Ｐゴシック" pitchFamily="34" charset="-128"/>
              <a:cs typeface="+mn-cs"/>
            </a:endParaRPr>
          </a:p>
        </p:txBody>
      </p:sp>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Tree>
    <p:extLst>
      <p:ext uri="{BB962C8B-B14F-4D97-AF65-F5344CB8AC3E}">
        <p14:creationId xmlns:p14="http://schemas.microsoft.com/office/powerpoint/2010/main" val="54536419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timing>
    <p:tnLst>
      <p:par>
        <p:cTn id="1" dur="indefinite" restart="never" nodeType="tmRoot"/>
      </p:par>
    </p:tnLst>
  </p:timing>
  <p:hf hd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0944" y="2078928"/>
            <a:ext cx="6480721" cy="811738"/>
          </a:xfrm>
        </p:spPr>
        <p:txBody>
          <a:bodyPr/>
          <a:lstStyle/>
          <a:p>
            <a:pPr>
              <a:lnSpc>
                <a:spcPct val="100000"/>
              </a:lnSpc>
            </a:pPr>
            <a:r>
              <a:rPr lang="de-DE" sz="2800" b="1" dirty="0" smtClean="0"/>
              <a:t>Wissenschaftsknigge</a:t>
            </a:r>
            <a:endParaRPr lang="de-DE" sz="2800" b="1" dirty="0" smtClean="0"/>
          </a:p>
        </p:txBody>
      </p:sp>
      <p:sp>
        <p:nvSpPr>
          <p:cNvPr id="14" name="Text Placeholder 13"/>
          <p:cNvSpPr>
            <a:spLocks noGrp="1"/>
          </p:cNvSpPr>
          <p:nvPr>
            <p:ph type="body" sz="quarter" idx="11"/>
          </p:nvPr>
        </p:nvSpPr>
        <p:spPr>
          <a:xfrm>
            <a:off x="0" y="2908922"/>
            <a:ext cx="7176121" cy="864095"/>
          </a:xfrm>
        </p:spPr>
        <p:txBody>
          <a:bodyPr/>
          <a:lstStyle/>
          <a:p>
            <a:pPr>
              <a:lnSpc>
                <a:spcPct val="100000"/>
              </a:lnSpc>
            </a:pPr>
            <a:r>
              <a:rPr lang="de-DE" sz="2000" dirty="0" smtClean="0">
                <a:solidFill>
                  <a:srgbClr val="4D4D4D"/>
                </a:solidFill>
              </a:rPr>
              <a:t>TT.MM.20JJ</a:t>
            </a:r>
          </a:p>
          <a:p>
            <a:pPr>
              <a:lnSpc>
                <a:spcPct val="100000"/>
              </a:lnSpc>
            </a:pPr>
            <a:r>
              <a:rPr lang="de-DE" sz="2000" dirty="0" smtClean="0">
                <a:solidFill>
                  <a:srgbClr val="4D4D4D"/>
                </a:solidFill>
              </a:rPr>
              <a:t>Moderator 1 | Moderator 2</a:t>
            </a:r>
            <a:endParaRPr lang="de-DE" sz="2000" dirty="0">
              <a:solidFill>
                <a:schemeClr val="tx1">
                  <a:lumMod val="75000"/>
                  <a:lumOff val="25000"/>
                </a:schemeClr>
              </a:solidFill>
            </a:endParaRPr>
          </a:p>
        </p:txBody>
      </p:sp>
    </p:spTree>
    <p:extLst>
      <p:ext uri="{BB962C8B-B14F-4D97-AF65-F5344CB8AC3E}">
        <p14:creationId xmlns:p14="http://schemas.microsoft.com/office/powerpoint/2010/main" val="4199586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spcBef>
                <a:spcPts val="0"/>
              </a:spcBef>
              <a:buClr>
                <a:srgbClr val="97C01E"/>
              </a:buClr>
            </a:pPr>
            <a:r>
              <a:rPr lang="de-DE" dirty="0">
                <a:solidFill>
                  <a:schemeClr val="tx1"/>
                </a:solidFill>
              </a:rPr>
              <a:t>allgemeiner zwischenmenschlicher Umgang</a:t>
            </a:r>
          </a:p>
          <a:p>
            <a:pPr>
              <a:lnSpc>
                <a:spcPct val="150000"/>
              </a:lnSpc>
              <a:spcBef>
                <a:spcPts val="0"/>
              </a:spcBef>
              <a:buClr>
                <a:srgbClr val="97C01E"/>
              </a:buClr>
            </a:pPr>
            <a:r>
              <a:rPr lang="de-DE" dirty="0">
                <a:solidFill>
                  <a:schemeClr val="tx1"/>
                </a:solidFill>
              </a:rPr>
              <a:t>Kommunikationsformen</a:t>
            </a:r>
          </a:p>
          <a:p>
            <a:pPr>
              <a:lnSpc>
                <a:spcPct val="150000"/>
              </a:lnSpc>
              <a:spcBef>
                <a:spcPts val="0"/>
              </a:spcBef>
              <a:buClr>
                <a:srgbClr val="97C01E"/>
              </a:buClr>
            </a:pPr>
            <a:r>
              <a:rPr lang="de-DE" dirty="0">
                <a:solidFill>
                  <a:schemeClr val="tx1"/>
                </a:solidFill>
              </a:rPr>
              <a:t>Problemlöseverhalten</a:t>
            </a:r>
          </a:p>
          <a:p>
            <a:pPr>
              <a:lnSpc>
                <a:spcPct val="150000"/>
              </a:lnSpc>
              <a:spcBef>
                <a:spcPts val="0"/>
              </a:spcBef>
              <a:buClr>
                <a:srgbClr val="97C01E"/>
              </a:buClr>
            </a:pPr>
            <a:r>
              <a:rPr lang="de-DE" dirty="0">
                <a:solidFill>
                  <a:schemeClr val="tx1"/>
                </a:solidFill>
              </a:rPr>
              <a:t>Referenzrahmen (Kontext) des Denkens</a:t>
            </a:r>
          </a:p>
          <a:p>
            <a:pPr>
              <a:lnSpc>
                <a:spcPct val="150000"/>
              </a:lnSpc>
              <a:spcBef>
                <a:spcPts val="0"/>
              </a:spcBef>
              <a:buClr>
                <a:srgbClr val="97C01E"/>
              </a:buClr>
            </a:pPr>
            <a:r>
              <a:rPr lang="de-DE" dirty="0">
                <a:solidFill>
                  <a:schemeClr val="tx1"/>
                </a:solidFill>
              </a:rPr>
              <a:t>Hierarchie und Rang, soziale Beziehungen</a:t>
            </a:r>
          </a:p>
          <a:p>
            <a:pPr>
              <a:lnSpc>
                <a:spcPct val="150000"/>
              </a:lnSpc>
              <a:spcBef>
                <a:spcPts val="0"/>
              </a:spcBef>
              <a:buClr>
                <a:srgbClr val="97C01E"/>
              </a:buClr>
            </a:pPr>
            <a:r>
              <a:rPr lang="de-DE" dirty="0">
                <a:solidFill>
                  <a:schemeClr val="tx1"/>
                </a:solidFill>
              </a:rPr>
              <a:t>Beziehung zu Natur und Technik</a:t>
            </a:r>
          </a:p>
          <a:p>
            <a:pPr>
              <a:lnSpc>
                <a:spcPct val="150000"/>
              </a:lnSpc>
              <a:spcBef>
                <a:spcPts val="0"/>
              </a:spcBef>
              <a:buClr>
                <a:srgbClr val="97C01E"/>
              </a:buClr>
            </a:pPr>
            <a:r>
              <a:rPr lang="de-DE" dirty="0">
                <a:solidFill>
                  <a:schemeClr val="tx1"/>
                </a:solidFill>
              </a:rPr>
              <a:t>öffentliches und privates Leben</a:t>
            </a:r>
          </a:p>
          <a:p>
            <a:pPr>
              <a:lnSpc>
                <a:spcPct val="150000"/>
              </a:lnSpc>
              <a:spcBef>
                <a:spcPts val="0"/>
              </a:spcBef>
              <a:buClr>
                <a:srgbClr val="97C01E"/>
              </a:buClr>
            </a:pPr>
            <a:r>
              <a:rPr lang="de-DE" dirty="0">
                <a:solidFill>
                  <a:schemeClr val="tx1"/>
                </a:solidFill>
              </a:rPr>
              <a:t>Literatur, Musik, Kunst</a:t>
            </a:r>
          </a:p>
          <a:p>
            <a:pPr>
              <a:lnSpc>
                <a:spcPct val="150000"/>
              </a:lnSpc>
              <a:spcBef>
                <a:spcPts val="0"/>
              </a:spcBef>
              <a:buClr>
                <a:srgbClr val="97C01E"/>
              </a:buClr>
            </a:pPr>
            <a:r>
              <a:rPr lang="de-DE" dirty="0">
                <a:solidFill>
                  <a:schemeClr val="tx1"/>
                </a:solidFill>
              </a:rPr>
              <a:t>Art der Religionsausübung</a:t>
            </a:r>
          </a:p>
          <a:p>
            <a:pPr>
              <a:lnSpc>
                <a:spcPct val="150000"/>
              </a:lnSpc>
              <a:spcBef>
                <a:spcPts val="0"/>
              </a:spcBef>
              <a:buClr>
                <a:srgbClr val="97C01E"/>
              </a:buClr>
            </a:pPr>
            <a:r>
              <a:rPr lang="de-DE" dirty="0">
                <a:solidFill>
                  <a:schemeClr val="tx1"/>
                </a:solidFill>
              </a:rPr>
              <a:t>Geschichte, politisches System, nationale Symbole</a:t>
            </a:r>
          </a:p>
          <a:p>
            <a:pPr>
              <a:lnSpc>
                <a:spcPct val="150000"/>
              </a:lnSpc>
              <a:spcBef>
                <a:spcPts val="0"/>
              </a:spcBef>
              <a:buClr>
                <a:srgbClr val="97C01E"/>
              </a:buClr>
            </a:pPr>
            <a:r>
              <a:rPr lang="de-DE" dirty="0">
                <a:solidFill>
                  <a:schemeClr val="tx1"/>
                </a:solidFill>
              </a:rPr>
              <a:t>Wirtschaftssystem etc.</a:t>
            </a:r>
          </a:p>
        </p:txBody>
      </p:sp>
      <p:sp>
        <p:nvSpPr>
          <p:cNvPr id="3" name="Textplatzhalter 2"/>
          <p:cNvSpPr>
            <a:spLocks noGrp="1"/>
          </p:cNvSpPr>
          <p:nvPr>
            <p:ph type="body" sz="quarter" idx="10"/>
          </p:nvPr>
        </p:nvSpPr>
        <p:spPr/>
        <p:txBody>
          <a:bodyPr/>
          <a:lstStyle/>
          <a:p>
            <a:r>
              <a:rPr lang="de-DE" dirty="0"/>
              <a:t>Wo sind kulturelle Traditionen besonders ausgeprägt?</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10</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von Hofstede (1997) │ 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199" y="1772816"/>
            <a:ext cx="3494496" cy="3245872"/>
          </a:xfrm>
          <a:prstGeom prst="rect">
            <a:avLst/>
          </a:prstGeom>
        </p:spPr>
      </p:pic>
    </p:spTree>
    <p:extLst>
      <p:ext uri="{BB962C8B-B14F-4D97-AF65-F5344CB8AC3E}">
        <p14:creationId xmlns:p14="http://schemas.microsoft.com/office/powerpoint/2010/main" val="174391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67808" y="1238073"/>
            <a:ext cx="7464830" cy="4824536"/>
          </a:xfrm>
        </p:spPr>
        <p:txBody>
          <a:bodyPr/>
          <a:lstStyle/>
          <a:p>
            <a:pPr marL="0" indent="0">
              <a:lnSpc>
                <a:spcPct val="150000"/>
              </a:lnSpc>
              <a:spcBef>
                <a:spcPts val="0"/>
              </a:spcBef>
              <a:spcAft>
                <a:spcPts val="600"/>
              </a:spcAft>
              <a:buNone/>
            </a:pPr>
            <a:r>
              <a:rPr lang="de-DE" b="1" dirty="0">
                <a:solidFill>
                  <a:schemeClr val="tx1"/>
                </a:solidFill>
              </a:rPr>
              <a:t>Kultur als Orientierungssystem beinhaltet:</a:t>
            </a:r>
          </a:p>
          <a:p>
            <a:pPr>
              <a:lnSpc>
                <a:spcPct val="150000"/>
              </a:lnSpc>
              <a:spcBef>
                <a:spcPts val="0"/>
              </a:spcBef>
              <a:buClr>
                <a:srgbClr val="97C01E"/>
              </a:buClr>
            </a:pPr>
            <a:r>
              <a:rPr lang="de-DE" dirty="0">
                <a:solidFill>
                  <a:schemeClr val="tx1"/>
                </a:solidFill>
              </a:rPr>
              <a:t>Tendenz, die eigene Kultur positiv zu sehen, evtl. auch durch Abwertung anderer Kulturen</a:t>
            </a:r>
          </a:p>
          <a:p>
            <a:pPr>
              <a:lnSpc>
                <a:spcPct val="150000"/>
              </a:lnSpc>
              <a:spcBef>
                <a:spcPts val="0"/>
              </a:spcBef>
              <a:buClr>
                <a:srgbClr val="97C01E"/>
              </a:buClr>
            </a:pPr>
            <a:r>
              <a:rPr lang="de-DE" dirty="0">
                <a:solidFill>
                  <a:schemeClr val="tx1"/>
                </a:solidFill>
              </a:rPr>
              <a:t>gewohnter Blick durch „eigene kulturelle Brille“</a:t>
            </a:r>
          </a:p>
          <a:p>
            <a:pPr marL="0" indent="0">
              <a:lnSpc>
                <a:spcPct val="150000"/>
              </a:lnSpc>
              <a:spcBef>
                <a:spcPts val="0"/>
              </a:spcBef>
              <a:buNone/>
            </a:pPr>
            <a:endParaRPr lang="de-DE" dirty="0"/>
          </a:p>
          <a:p>
            <a:pPr marL="0" indent="0">
              <a:lnSpc>
                <a:spcPct val="150000"/>
              </a:lnSpc>
              <a:spcBef>
                <a:spcPts val="0"/>
              </a:spcBef>
              <a:buNone/>
            </a:pPr>
            <a:r>
              <a:rPr lang="de-DE" b="1" dirty="0">
                <a:solidFill>
                  <a:schemeClr val="tx1"/>
                </a:solidFill>
              </a:rPr>
              <a:t>Das Problem der Selbstverständlichkeit:</a:t>
            </a:r>
          </a:p>
          <a:p>
            <a:pPr>
              <a:lnSpc>
                <a:spcPct val="150000"/>
              </a:lnSpc>
              <a:spcBef>
                <a:spcPts val="0"/>
              </a:spcBef>
            </a:pPr>
            <a:r>
              <a:rPr lang="de-DE" dirty="0">
                <a:solidFill>
                  <a:schemeClr val="tx1"/>
                </a:solidFill>
              </a:rPr>
              <a:t>eigene Welt und ihre Phänomene: selbstverständlich </a:t>
            </a:r>
          </a:p>
          <a:p>
            <a:pPr>
              <a:lnSpc>
                <a:spcPct val="150000"/>
              </a:lnSpc>
              <a:spcBef>
                <a:spcPts val="0"/>
              </a:spcBef>
            </a:pPr>
            <a:r>
              <a:rPr lang="de-DE" dirty="0">
                <a:solidFill>
                  <a:schemeClr val="tx1"/>
                </a:solidFill>
              </a:rPr>
              <a:t>eigene Wertorientierungen: naturgegeben</a:t>
            </a:r>
          </a:p>
        </p:txBody>
      </p:sp>
      <p:sp>
        <p:nvSpPr>
          <p:cNvPr id="3" name="Textplatzhalter 2"/>
          <p:cNvSpPr>
            <a:spLocks noGrp="1"/>
          </p:cNvSpPr>
          <p:nvPr>
            <p:ph type="body" sz="quarter" idx="10"/>
          </p:nvPr>
        </p:nvSpPr>
        <p:spPr/>
        <p:txBody>
          <a:bodyPr/>
          <a:lstStyle/>
          <a:p>
            <a:r>
              <a:rPr lang="de-DE" dirty="0"/>
              <a:t>Das Problem der Selbstverständlichkeit</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11</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71" y="1694132"/>
            <a:ext cx="2931878" cy="3531580"/>
          </a:xfrm>
          <a:prstGeom prst="rect">
            <a:avLst/>
          </a:prstGeom>
        </p:spPr>
      </p:pic>
    </p:spTree>
    <p:extLst>
      <p:ext uri="{BB962C8B-B14F-4D97-AF65-F5344CB8AC3E}">
        <p14:creationId xmlns:p14="http://schemas.microsoft.com/office/powerpoint/2010/main" val="373928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1775520" y="1706868"/>
            <a:ext cx="5952661" cy="3893967"/>
          </a:xfrm>
        </p:spPr>
        <p:txBody>
          <a:bodyPr>
            <a:normAutofit/>
          </a:bodyPr>
          <a:lstStyle/>
          <a:p>
            <a:pPr>
              <a:lnSpc>
                <a:spcPct val="150000"/>
              </a:lnSpc>
              <a:spcBef>
                <a:spcPts val="0"/>
              </a:spcBef>
              <a:buClr>
                <a:srgbClr val="97C01E"/>
              </a:buClr>
            </a:pPr>
            <a:r>
              <a:rPr lang="de-DE" dirty="0"/>
              <a:t>Fleiß			</a:t>
            </a:r>
          </a:p>
          <a:p>
            <a:pPr>
              <a:lnSpc>
                <a:spcPct val="150000"/>
              </a:lnSpc>
              <a:spcBef>
                <a:spcPts val="0"/>
              </a:spcBef>
              <a:buClr>
                <a:srgbClr val="97C01E"/>
              </a:buClr>
            </a:pPr>
            <a:r>
              <a:rPr lang="de-DE" dirty="0"/>
              <a:t>Genauigkeit</a:t>
            </a:r>
          </a:p>
          <a:p>
            <a:pPr>
              <a:lnSpc>
                <a:spcPct val="150000"/>
              </a:lnSpc>
              <a:spcBef>
                <a:spcPts val="0"/>
              </a:spcBef>
              <a:buClr>
                <a:srgbClr val="97C01E"/>
              </a:buClr>
            </a:pPr>
            <a:r>
              <a:rPr lang="de-DE" dirty="0"/>
              <a:t>Pünktlichkeit	</a:t>
            </a:r>
          </a:p>
          <a:p>
            <a:pPr>
              <a:lnSpc>
                <a:spcPct val="150000"/>
              </a:lnSpc>
              <a:spcBef>
                <a:spcPts val="0"/>
              </a:spcBef>
              <a:buClr>
                <a:srgbClr val="97C01E"/>
              </a:buClr>
            </a:pPr>
            <a:r>
              <a:rPr lang="de-DE" dirty="0"/>
              <a:t>Ordnungsliebe		</a:t>
            </a:r>
          </a:p>
          <a:p>
            <a:pPr>
              <a:lnSpc>
                <a:spcPct val="150000"/>
              </a:lnSpc>
              <a:spcBef>
                <a:spcPts val="0"/>
              </a:spcBef>
              <a:buClr>
                <a:srgbClr val="97C01E"/>
              </a:buClr>
            </a:pPr>
            <a:r>
              <a:rPr lang="de-DE" dirty="0"/>
              <a:t>Qualitätsarbeit		</a:t>
            </a:r>
          </a:p>
          <a:p>
            <a:pPr>
              <a:lnSpc>
                <a:spcPct val="150000"/>
              </a:lnSpc>
              <a:spcBef>
                <a:spcPts val="0"/>
              </a:spcBef>
              <a:buClr>
                <a:srgbClr val="97C01E"/>
              </a:buClr>
            </a:pPr>
            <a:r>
              <a:rPr lang="de-DE" dirty="0"/>
              <a:t>Unbestechlichkeit</a:t>
            </a:r>
          </a:p>
          <a:p>
            <a:pPr>
              <a:lnSpc>
                <a:spcPct val="150000"/>
              </a:lnSpc>
              <a:spcBef>
                <a:spcPts val="0"/>
              </a:spcBef>
              <a:buClr>
                <a:srgbClr val="97C01E"/>
              </a:buClr>
            </a:pPr>
            <a:r>
              <a:rPr lang="de-DE" dirty="0"/>
              <a:t>Glaubwürdigkeit	</a:t>
            </a:r>
          </a:p>
          <a:p>
            <a:pPr>
              <a:lnSpc>
                <a:spcPct val="150000"/>
              </a:lnSpc>
              <a:spcBef>
                <a:spcPts val="0"/>
              </a:spcBef>
              <a:buClr>
                <a:srgbClr val="97C01E"/>
              </a:buClr>
            </a:pPr>
            <a:r>
              <a:rPr lang="de-DE" dirty="0"/>
              <a:t>Zuverlässigkeit	</a:t>
            </a:r>
          </a:p>
          <a:p>
            <a:pPr>
              <a:lnSpc>
                <a:spcPct val="150000"/>
              </a:lnSpc>
              <a:spcBef>
                <a:spcPts val="0"/>
              </a:spcBef>
              <a:buClr>
                <a:srgbClr val="97C01E"/>
              </a:buClr>
            </a:pPr>
            <a:r>
              <a:rPr lang="de-DE" dirty="0"/>
              <a:t>Verbindlichkeit</a:t>
            </a:r>
          </a:p>
        </p:txBody>
      </p:sp>
      <p:sp>
        <p:nvSpPr>
          <p:cNvPr id="6" name="Fußzeilenplatzhalter 4"/>
          <p:cNvSpPr>
            <a:spLocks noGrp="1"/>
          </p:cNvSpPr>
          <p:nvPr>
            <p:ph type="ftr" sz="quarter" idx="11"/>
          </p:nvPr>
        </p:nvSpPr>
        <p:spPr>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Klein (2004) │ Bild: freedigitalphotos.net</a:t>
            </a:r>
          </a:p>
        </p:txBody>
      </p:sp>
      <p:sp>
        <p:nvSpPr>
          <p:cNvPr id="8" name="Inhaltsplatzhalter 7"/>
          <p:cNvSpPr>
            <a:spLocks noGrp="1"/>
          </p:cNvSpPr>
          <p:nvPr>
            <p:ph idx="12"/>
          </p:nvPr>
        </p:nvSpPr>
        <p:spPr>
          <a:xfrm>
            <a:off x="7365524" y="1723237"/>
            <a:ext cx="3864430" cy="3780503"/>
          </a:xfrm>
        </p:spPr>
        <p:txBody>
          <a:bodyPr/>
          <a:lstStyle/>
          <a:p>
            <a:pPr>
              <a:lnSpc>
                <a:spcPct val="150000"/>
              </a:lnSpc>
              <a:buClr>
                <a:srgbClr val="97C01E"/>
              </a:buClr>
              <a:buFont typeface="Wingdings" panose="05000000000000000000" pitchFamily="2" charset="2"/>
              <a:buChar char="§"/>
            </a:pPr>
            <a:r>
              <a:rPr lang="de-DE" dirty="0">
                <a:solidFill>
                  <a:schemeClr val="tx1"/>
                </a:solidFill>
              </a:rPr>
              <a:t>Perfektionismus</a:t>
            </a:r>
          </a:p>
          <a:p>
            <a:pPr>
              <a:lnSpc>
                <a:spcPct val="150000"/>
              </a:lnSpc>
              <a:buClr>
                <a:srgbClr val="97C01E"/>
              </a:buClr>
              <a:buFont typeface="Wingdings" panose="05000000000000000000" pitchFamily="2" charset="2"/>
              <a:buChar char="§"/>
            </a:pPr>
            <a:r>
              <a:rPr lang="de-DE" dirty="0">
                <a:solidFill>
                  <a:schemeClr val="tx1"/>
                </a:solidFill>
              </a:rPr>
              <a:t>mangelnde Flexibilität</a:t>
            </a:r>
          </a:p>
          <a:p>
            <a:pPr>
              <a:lnSpc>
                <a:spcPct val="150000"/>
              </a:lnSpc>
              <a:buClr>
                <a:srgbClr val="97C01E"/>
              </a:buClr>
              <a:buFont typeface="Wingdings" panose="05000000000000000000" pitchFamily="2" charset="2"/>
              <a:buChar char="§"/>
            </a:pPr>
            <a:r>
              <a:rPr lang="de-DE" dirty="0">
                <a:solidFill>
                  <a:schemeClr val="tx1"/>
                </a:solidFill>
              </a:rPr>
              <a:t>Arbeitsbesessenheit</a:t>
            </a:r>
          </a:p>
          <a:p>
            <a:pPr>
              <a:lnSpc>
                <a:spcPct val="150000"/>
              </a:lnSpc>
              <a:buClr>
                <a:srgbClr val="97C01E"/>
              </a:buClr>
              <a:buFont typeface="Wingdings" panose="05000000000000000000" pitchFamily="2" charset="2"/>
              <a:buChar char="§"/>
            </a:pPr>
            <a:r>
              <a:rPr lang="de-DE" dirty="0">
                <a:solidFill>
                  <a:schemeClr val="tx1"/>
                </a:solidFill>
              </a:rPr>
              <a:t>„Humorlosigkeit“</a:t>
            </a:r>
          </a:p>
          <a:p>
            <a:pPr>
              <a:lnSpc>
                <a:spcPct val="150000"/>
              </a:lnSpc>
              <a:buClr>
                <a:srgbClr val="97C01E"/>
              </a:buClr>
              <a:buFont typeface="Wingdings" panose="05000000000000000000" pitchFamily="2" charset="2"/>
              <a:buChar char="§"/>
            </a:pPr>
            <a:r>
              <a:rPr lang="de-DE" dirty="0">
                <a:solidFill>
                  <a:schemeClr val="tx1"/>
                </a:solidFill>
              </a:rPr>
              <a:t>Besserwisserei</a:t>
            </a:r>
          </a:p>
          <a:p>
            <a:pPr>
              <a:lnSpc>
                <a:spcPct val="150000"/>
              </a:lnSpc>
              <a:buClr>
                <a:srgbClr val="97C01E"/>
              </a:buClr>
              <a:buFont typeface="Wingdings" panose="05000000000000000000" pitchFamily="2" charset="2"/>
              <a:buChar char="§"/>
            </a:pPr>
            <a:r>
              <a:rPr lang="de-DE" dirty="0" err="1">
                <a:solidFill>
                  <a:schemeClr val="tx1"/>
                </a:solidFill>
              </a:rPr>
              <a:t>Griesgrämigkeit</a:t>
            </a:r>
            <a:endParaRPr lang="de-DE" dirty="0">
              <a:solidFill>
                <a:schemeClr val="tx1"/>
              </a:solidFill>
            </a:endParaRPr>
          </a:p>
          <a:p>
            <a:pPr>
              <a:lnSpc>
                <a:spcPct val="150000"/>
              </a:lnSpc>
              <a:buClr>
                <a:srgbClr val="97C01E"/>
              </a:buClr>
              <a:buFont typeface="Wingdings" panose="05000000000000000000" pitchFamily="2" charset="2"/>
              <a:buChar char="§"/>
            </a:pPr>
            <a:r>
              <a:rPr lang="de-DE" dirty="0">
                <a:solidFill>
                  <a:schemeClr val="tx1"/>
                </a:solidFill>
              </a:rPr>
              <a:t>Unfreundlichkeit</a:t>
            </a:r>
          </a:p>
          <a:p>
            <a:pPr>
              <a:lnSpc>
                <a:spcPct val="150000"/>
              </a:lnSpc>
              <a:buClr>
                <a:srgbClr val="97C01E"/>
              </a:buClr>
              <a:buFont typeface="Wingdings" panose="05000000000000000000" pitchFamily="2" charset="2"/>
              <a:buChar char="§"/>
            </a:pPr>
            <a:r>
              <a:rPr lang="de-DE" dirty="0">
                <a:solidFill>
                  <a:schemeClr val="tx1"/>
                </a:solidFill>
              </a:rPr>
              <a:t>Verschlossenheit</a:t>
            </a:r>
          </a:p>
          <a:p>
            <a:endParaRPr lang="de-DE" dirty="0"/>
          </a:p>
        </p:txBody>
      </p:sp>
      <p:sp>
        <p:nvSpPr>
          <p:cNvPr id="5" name="Foliennummernplatzhalter 4"/>
          <p:cNvSpPr>
            <a:spLocks noGrp="1"/>
          </p:cNvSpPr>
          <p:nvPr>
            <p:ph type="sldNum" sz="quarter" idx="4"/>
          </p:nvPr>
        </p:nvSpPr>
        <p:spPr/>
        <p:txBody>
          <a:bodyPr/>
          <a:lstStyle/>
          <a:p>
            <a:fld id="{D913B18B-D139-4864-AE91-16ECF2125E47}" type="slidenum">
              <a:rPr lang="de-DE" smtClean="0"/>
              <a:pPr/>
              <a:t>12</a:t>
            </a:fld>
            <a:endParaRPr lang="de-DE" dirty="0"/>
          </a:p>
        </p:txBody>
      </p:sp>
      <p:sp>
        <p:nvSpPr>
          <p:cNvPr id="4" name="Titel 3"/>
          <p:cNvSpPr>
            <a:spLocks noGrp="1"/>
          </p:cNvSpPr>
          <p:nvPr>
            <p:ph type="title"/>
          </p:nvPr>
        </p:nvSpPr>
        <p:spPr/>
        <p:txBody>
          <a:bodyPr/>
          <a:lstStyle/>
          <a:p>
            <a:r>
              <a:rPr lang="de-DE" dirty="0"/>
              <a:t>INTERKULTURELLE UND INTERDISZIPLINÄRE KOMPETENZ</a:t>
            </a:r>
          </a:p>
        </p:txBody>
      </p:sp>
      <p:sp>
        <p:nvSpPr>
          <p:cNvPr id="3" name="Textplatzhalter 2"/>
          <p:cNvSpPr>
            <a:spLocks noGrp="1"/>
          </p:cNvSpPr>
          <p:nvPr>
            <p:ph type="body" sz="quarter" idx="10"/>
          </p:nvPr>
        </p:nvSpPr>
        <p:spPr/>
        <p:txBody>
          <a:bodyPr/>
          <a:lstStyle/>
          <a:p>
            <a:r>
              <a:rPr lang="de-DE" dirty="0"/>
              <a:t>Das Problem der klischeehaften Verallgemeinerung</a:t>
            </a:r>
          </a:p>
        </p:txBody>
      </p:sp>
      <p:sp>
        <p:nvSpPr>
          <p:cNvPr id="9" name="Rechteck 8"/>
          <p:cNvSpPr/>
          <p:nvPr/>
        </p:nvSpPr>
        <p:spPr>
          <a:xfrm>
            <a:off x="191344" y="1196752"/>
            <a:ext cx="7632848" cy="369332"/>
          </a:xfrm>
          <a:prstGeom prst="rect">
            <a:avLst/>
          </a:prstGeom>
        </p:spPr>
        <p:txBody>
          <a:bodyPr wrap="square">
            <a:spAutoFit/>
          </a:bodyPr>
          <a:lstStyle/>
          <a:p>
            <a:r>
              <a:rPr lang="de-DE" b="1" dirty="0"/>
              <a:t>„Typisch deutsch?“ – stereotype Deutschlandbilder im Ausland:</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9981" r="22073"/>
          <a:stretch/>
        </p:blipFill>
        <p:spPr>
          <a:xfrm>
            <a:off x="4439816" y="2319088"/>
            <a:ext cx="2554752" cy="3270152"/>
          </a:xfrm>
          <a:prstGeom prst="rect">
            <a:avLst/>
          </a:prstGeom>
        </p:spPr>
      </p:pic>
    </p:spTree>
    <p:extLst>
      <p:ext uri="{BB962C8B-B14F-4D97-AF65-F5344CB8AC3E}">
        <p14:creationId xmlns:p14="http://schemas.microsoft.com/office/powerpoint/2010/main" val="225484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spcBef>
                <a:spcPts val="0"/>
              </a:spcBef>
              <a:buNone/>
            </a:pPr>
            <a:r>
              <a:rPr lang="de-DE" b="1" dirty="0" err="1">
                <a:solidFill>
                  <a:schemeClr val="tx1"/>
                </a:solidFill>
              </a:rPr>
              <a:t>Multikulturalität</a:t>
            </a:r>
            <a:endParaRPr lang="de-DE" b="1" dirty="0">
              <a:solidFill>
                <a:schemeClr val="tx1"/>
              </a:solidFill>
            </a:endParaRPr>
          </a:p>
          <a:p>
            <a:pPr marL="0" indent="0">
              <a:lnSpc>
                <a:spcPct val="150000"/>
              </a:lnSpc>
              <a:spcBef>
                <a:spcPts val="0"/>
              </a:spcBef>
              <a:buNone/>
            </a:pPr>
            <a:r>
              <a:rPr lang="de-DE" dirty="0">
                <a:solidFill>
                  <a:schemeClr val="tx1"/>
                </a:solidFill>
              </a:rPr>
              <a:t>Keine Verschmelzung der verschiedenen Kulturen, sondern ein „Nebeneinanderleben“.</a:t>
            </a:r>
          </a:p>
          <a:p>
            <a:pPr marL="0" indent="0">
              <a:lnSpc>
                <a:spcPct val="150000"/>
              </a:lnSpc>
              <a:spcBef>
                <a:spcPts val="0"/>
              </a:spcBef>
              <a:buNone/>
            </a:pPr>
            <a:endParaRPr lang="de-DE" b="1" dirty="0">
              <a:solidFill>
                <a:schemeClr val="tx1"/>
              </a:solidFill>
            </a:endParaRPr>
          </a:p>
          <a:p>
            <a:pPr marL="0" indent="0">
              <a:lnSpc>
                <a:spcPct val="150000"/>
              </a:lnSpc>
              <a:spcBef>
                <a:spcPts val="0"/>
              </a:spcBef>
              <a:buNone/>
            </a:pPr>
            <a:endParaRPr lang="de-DE" b="1" dirty="0">
              <a:solidFill>
                <a:schemeClr val="tx1"/>
              </a:solidFill>
            </a:endParaRPr>
          </a:p>
          <a:p>
            <a:pPr marL="0" indent="0">
              <a:lnSpc>
                <a:spcPct val="150000"/>
              </a:lnSpc>
              <a:spcBef>
                <a:spcPts val="0"/>
              </a:spcBef>
              <a:buNone/>
            </a:pPr>
            <a:endParaRPr lang="de-DE" b="1" dirty="0">
              <a:solidFill>
                <a:schemeClr val="tx1"/>
              </a:solidFill>
            </a:endParaRPr>
          </a:p>
          <a:p>
            <a:pPr marL="0" indent="0">
              <a:lnSpc>
                <a:spcPct val="150000"/>
              </a:lnSpc>
              <a:spcBef>
                <a:spcPts val="0"/>
              </a:spcBef>
              <a:buNone/>
            </a:pPr>
            <a:endParaRPr lang="de-DE" b="1" dirty="0">
              <a:solidFill>
                <a:schemeClr val="tx1"/>
              </a:solidFill>
            </a:endParaRPr>
          </a:p>
          <a:p>
            <a:pPr marL="0" indent="0">
              <a:lnSpc>
                <a:spcPct val="150000"/>
              </a:lnSpc>
              <a:spcBef>
                <a:spcPts val="0"/>
              </a:spcBef>
              <a:buNone/>
            </a:pPr>
            <a:endParaRPr lang="de-DE" b="1" dirty="0">
              <a:solidFill>
                <a:schemeClr val="tx1"/>
              </a:solidFill>
            </a:endParaRPr>
          </a:p>
          <a:p>
            <a:pPr marL="0" indent="0">
              <a:lnSpc>
                <a:spcPct val="150000"/>
              </a:lnSpc>
              <a:spcBef>
                <a:spcPts val="0"/>
              </a:spcBef>
              <a:buNone/>
            </a:pPr>
            <a:endParaRPr lang="de-DE" b="1" dirty="0">
              <a:solidFill>
                <a:schemeClr val="tx1"/>
              </a:solidFill>
            </a:endParaRPr>
          </a:p>
          <a:p>
            <a:pPr marL="0" indent="0">
              <a:lnSpc>
                <a:spcPct val="150000"/>
              </a:lnSpc>
              <a:spcBef>
                <a:spcPts val="0"/>
              </a:spcBef>
              <a:buNone/>
            </a:pPr>
            <a:r>
              <a:rPr lang="de-DE" b="1" dirty="0">
                <a:solidFill>
                  <a:schemeClr val="tx1"/>
                </a:solidFill>
              </a:rPr>
              <a:t>Transkulturalität </a:t>
            </a:r>
          </a:p>
          <a:p>
            <a:pPr marL="0" indent="0">
              <a:lnSpc>
                <a:spcPct val="150000"/>
              </a:lnSpc>
              <a:spcBef>
                <a:spcPts val="0"/>
              </a:spcBef>
              <a:buNone/>
            </a:pPr>
            <a:r>
              <a:rPr lang="de-DE" dirty="0">
                <a:solidFill>
                  <a:schemeClr val="tx1"/>
                </a:solidFill>
              </a:rPr>
              <a:t>Kulturen sind keine klar voneinander abgrenzbaren Einheiten mehr, sondern werden in Folge der Globalisierung zunehmend vernetzt und vermischt.</a:t>
            </a:r>
          </a:p>
        </p:txBody>
      </p:sp>
      <p:sp>
        <p:nvSpPr>
          <p:cNvPr id="3" name="Textplatzhalter 2"/>
          <p:cNvSpPr>
            <a:spLocks noGrp="1"/>
          </p:cNvSpPr>
          <p:nvPr>
            <p:ph type="body" sz="quarter" idx="10"/>
          </p:nvPr>
        </p:nvSpPr>
        <p:spPr/>
        <p:txBody>
          <a:bodyPr/>
          <a:lstStyle/>
          <a:p>
            <a:r>
              <a:rPr lang="de-DE" dirty="0" err="1"/>
              <a:t>Multikulturalität</a:t>
            </a:r>
            <a:r>
              <a:rPr lang="de-DE" dirty="0"/>
              <a:t>, Interkulturalität und Transkulturalität</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13</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999193"/>
            <a:ext cx="3119276" cy="2525126"/>
          </a:xfrm>
          <a:prstGeom prst="rect">
            <a:avLst/>
          </a:prstGeom>
        </p:spPr>
      </p:pic>
      <p:sp>
        <p:nvSpPr>
          <p:cNvPr id="10" name="Rechteck 9"/>
          <p:cNvSpPr/>
          <p:nvPr/>
        </p:nvSpPr>
        <p:spPr>
          <a:xfrm>
            <a:off x="3826021" y="2614214"/>
            <a:ext cx="8252523" cy="1338828"/>
          </a:xfrm>
          <a:prstGeom prst="rect">
            <a:avLst/>
          </a:prstGeom>
        </p:spPr>
        <p:txBody>
          <a:bodyPr wrap="square">
            <a:spAutoFit/>
          </a:bodyPr>
          <a:lstStyle/>
          <a:p>
            <a:pPr>
              <a:lnSpc>
                <a:spcPct val="150000"/>
              </a:lnSpc>
            </a:pPr>
            <a:r>
              <a:rPr lang="de-DE" b="1" dirty="0"/>
              <a:t>Interkulturalität</a:t>
            </a:r>
          </a:p>
          <a:p>
            <a:pPr>
              <a:lnSpc>
                <a:spcPct val="150000"/>
              </a:lnSpc>
            </a:pPr>
            <a:r>
              <a:rPr lang="de-DE" dirty="0"/>
              <a:t>Zwei oder mehr Kulturen, bei denen es trotz kultureller Unterschiede zur gegenseitigen Beeinflussung kommt. </a:t>
            </a:r>
          </a:p>
        </p:txBody>
      </p:sp>
    </p:spTree>
    <p:extLst>
      <p:ext uri="{BB962C8B-B14F-4D97-AF65-F5344CB8AC3E}">
        <p14:creationId xmlns:p14="http://schemas.microsoft.com/office/powerpoint/2010/main" val="72667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spcBef>
                <a:spcPct val="0"/>
              </a:spcBef>
              <a:spcAft>
                <a:spcPts val="1200"/>
              </a:spcAft>
              <a:buNone/>
            </a:pPr>
            <a:r>
              <a:rPr lang="de-DE" b="1" dirty="0">
                <a:solidFill>
                  <a:schemeClr val="tx1"/>
                </a:solidFill>
              </a:rPr>
              <a:t>Erhöhung bzw. der Erwerb interkultureller Kompetenzen:</a:t>
            </a:r>
            <a:endParaRPr lang="de-DE" dirty="0">
              <a:solidFill>
                <a:schemeClr val="tx1"/>
              </a:solidFill>
            </a:endParaRPr>
          </a:p>
          <a:p>
            <a:pPr marL="285750" indent="-285750">
              <a:spcBef>
                <a:spcPct val="0"/>
              </a:spcBef>
              <a:spcAft>
                <a:spcPts val="1200"/>
              </a:spcAft>
              <a:buClr>
                <a:srgbClr val="97C01E"/>
              </a:buClr>
              <a:buFont typeface="Arial" panose="020B0604020202020204" pitchFamily="34" charset="0"/>
              <a:buChar char="•"/>
            </a:pPr>
            <a:r>
              <a:rPr lang="de-DE" dirty="0">
                <a:solidFill>
                  <a:schemeClr val="tx1"/>
                </a:solidFill>
              </a:rPr>
              <a:t>Verständnis und Bewusstmachung von Vielfalt</a:t>
            </a:r>
          </a:p>
          <a:p>
            <a:pPr marL="285750" indent="-285750">
              <a:spcBef>
                <a:spcPct val="0"/>
              </a:spcBef>
              <a:spcAft>
                <a:spcPts val="1200"/>
              </a:spcAft>
              <a:buClr>
                <a:srgbClr val="97C01E"/>
              </a:buClr>
              <a:buFont typeface="Arial" panose="020B0604020202020204" pitchFamily="34" charset="0"/>
              <a:buChar char="•"/>
            </a:pPr>
            <a:r>
              <a:rPr lang="de-DE" dirty="0">
                <a:solidFill>
                  <a:schemeClr val="tx1"/>
                </a:solidFill>
              </a:rPr>
              <a:t>bewusster Umgang mit Fremdheit</a:t>
            </a:r>
          </a:p>
          <a:p>
            <a:pPr marL="285750" indent="-285750">
              <a:spcBef>
                <a:spcPct val="0"/>
              </a:spcBef>
              <a:spcAft>
                <a:spcPts val="1200"/>
              </a:spcAft>
              <a:buClr>
                <a:srgbClr val="97C01E"/>
              </a:buClr>
              <a:buFont typeface="Arial" panose="020B0604020202020204" pitchFamily="34" charset="0"/>
              <a:buChar char="•"/>
            </a:pPr>
            <a:r>
              <a:rPr lang="de-DE" dirty="0">
                <a:solidFill>
                  <a:schemeClr val="tx1"/>
                </a:solidFill>
              </a:rPr>
              <a:t>Auseinandersetzung mit der vielschichtigen eigenen Identität, den kulturellen Befangenheiten und dominanten Fremdbildern</a:t>
            </a:r>
          </a:p>
          <a:p>
            <a:pPr marL="285750" indent="-285750">
              <a:spcBef>
                <a:spcPct val="0"/>
              </a:spcBef>
              <a:spcAft>
                <a:spcPts val="1200"/>
              </a:spcAft>
              <a:buClr>
                <a:srgbClr val="97C01E"/>
              </a:buClr>
              <a:buFont typeface="Arial" panose="020B0604020202020204" pitchFamily="34" charset="0"/>
              <a:buChar char="•"/>
            </a:pPr>
            <a:r>
              <a:rPr lang="de-DE" dirty="0">
                <a:solidFill>
                  <a:schemeClr val="tx1"/>
                </a:solidFill>
              </a:rPr>
              <a:t>Vorbereitung auf die kulturell, sozial und sprachlich heterogenen Lebenssituationen und Wirklichkeiten</a:t>
            </a:r>
          </a:p>
          <a:p>
            <a:pPr marL="0" indent="0">
              <a:spcBef>
                <a:spcPct val="0"/>
              </a:spcBef>
              <a:spcAft>
                <a:spcPts val="1200"/>
              </a:spcAft>
              <a:buNone/>
            </a:pPr>
            <a:endParaRPr lang="de-DE" dirty="0"/>
          </a:p>
          <a:p>
            <a:pPr marL="0" indent="0" algn="ctr">
              <a:spcBef>
                <a:spcPct val="0"/>
              </a:spcBef>
              <a:spcAft>
                <a:spcPts val="1200"/>
              </a:spcAft>
              <a:buNone/>
            </a:pPr>
            <a:r>
              <a:rPr lang="de-DE" dirty="0">
                <a:solidFill>
                  <a:srgbClr val="637F13"/>
                </a:solidFill>
              </a:rPr>
              <a:t>Um Unterschiede schätzen zu lernen muss man sie</a:t>
            </a:r>
          </a:p>
          <a:p>
            <a:pPr marL="0" indent="0">
              <a:buNone/>
            </a:pPr>
            <a:endParaRPr lang="de-DE" dirty="0"/>
          </a:p>
        </p:txBody>
      </p:sp>
      <p:sp>
        <p:nvSpPr>
          <p:cNvPr id="3" name="Textplatzhalter 2"/>
          <p:cNvSpPr>
            <a:spLocks noGrp="1"/>
          </p:cNvSpPr>
          <p:nvPr>
            <p:ph type="body" sz="quarter" idx="10"/>
          </p:nvPr>
        </p:nvSpPr>
        <p:spPr/>
        <p:txBody>
          <a:bodyPr/>
          <a:lstStyle/>
          <a:p>
            <a:r>
              <a:rPr lang="de-DE" dirty="0"/>
              <a:t>Interkulturelle Kompetenz</a:t>
            </a:r>
            <a:endParaRPr lang="de-DE" sz="2000" dirty="0">
              <a:solidFill>
                <a:srgbClr val="4D4D4D"/>
              </a:solidFill>
            </a:endParaRP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14</a:t>
            </a:fld>
            <a:endParaRPr lang="de-DE" dirty="0"/>
          </a:p>
        </p:txBody>
      </p:sp>
      <p:grpSp>
        <p:nvGrpSpPr>
          <p:cNvPr id="7" name="Gruppieren 6"/>
          <p:cNvGrpSpPr/>
          <p:nvPr/>
        </p:nvGrpSpPr>
        <p:grpSpPr>
          <a:xfrm>
            <a:off x="2855640" y="4796316"/>
            <a:ext cx="2342350" cy="936940"/>
            <a:chOff x="-438989" y="1020678"/>
            <a:chExt cx="2342350" cy="936940"/>
          </a:xfrm>
        </p:grpSpPr>
        <p:sp>
          <p:nvSpPr>
            <p:cNvPr id="8" name="Eingekerbter Richtungspfeil 17"/>
            <p:cNvSpPr/>
            <p:nvPr/>
          </p:nvSpPr>
          <p:spPr>
            <a:xfrm>
              <a:off x="-438989" y="1020678"/>
              <a:ext cx="2342350" cy="936940"/>
            </a:xfrm>
            <a:prstGeom prst="chevron">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Eingekerbter Richtungspfeil 4"/>
            <p:cNvSpPr/>
            <p:nvPr/>
          </p:nvSpPr>
          <p:spPr>
            <a:xfrm>
              <a:off x="-103163" y="1020678"/>
              <a:ext cx="1641392" cy="93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de-DE" b="1" dirty="0"/>
                <a:t>1.  </a:t>
              </a:r>
            </a:p>
            <a:p>
              <a:pPr algn="ctr" defTabSz="800100">
                <a:lnSpc>
                  <a:spcPct val="90000"/>
                </a:lnSpc>
                <a:spcBef>
                  <a:spcPct val="0"/>
                </a:spcBef>
                <a:spcAft>
                  <a:spcPct val="35000"/>
                </a:spcAft>
              </a:pPr>
              <a:r>
                <a:rPr lang="de-DE" b="1" dirty="0"/>
                <a:t>Wahrnehmen</a:t>
              </a:r>
            </a:p>
          </p:txBody>
        </p:sp>
      </p:grpSp>
      <p:grpSp>
        <p:nvGrpSpPr>
          <p:cNvPr id="10" name="Gruppieren 9"/>
          <p:cNvGrpSpPr/>
          <p:nvPr/>
        </p:nvGrpSpPr>
        <p:grpSpPr>
          <a:xfrm>
            <a:off x="4936196" y="4796316"/>
            <a:ext cx="2342350" cy="936940"/>
            <a:chOff x="2110037" y="912665"/>
            <a:chExt cx="2342350" cy="936940"/>
          </a:xfrm>
        </p:grpSpPr>
        <p:sp>
          <p:nvSpPr>
            <p:cNvPr id="11" name="Eingekerbter Richtungspfeil 15"/>
            <p:cNvSpPr/>
            <p:nvPr/>
          </p:nvSpPr>
          <p:spPr>
            <a:xfrm>
              <a:off x="2110037" y="912665"/>
              <a:ext cx="2342350" cy="936940"/>
            </a:xfrm>
            <a:prstGeom prst="chevron">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Eingekerbter Richtungspfeil 6"/>
            <p:cNvSpPr/>
            <p:nvPr/>
          </p:nvSpPr>
          <p:spPr>
            <a:xfrm>
              <a:off x="2578507" y="912665"/>
              <a:ext cx="1405410" cy="93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de-DE" b="1" dirty="0"/>
                <a:t>2.</a:t>
              </a:r>
            </a:p>
            <a:p>
              <a:pPr algn="ctr" defTabSz="800100">
                <a:lnSpc>
                  <a:spcPct val="90000"/>
                </a:lnSpc>
                <a:spcBef>
                  <a:spcPct val="0"/>
                </a:spcBef>
                <a:spcAft>
                  <a:spcPct val="35000"/>
                </a:spcAft>
              </a:pPr>
              <a:r>
                <a:rPr lang="de-DE" b="1" dirty="0"/>
                <a:t> Verstehen</a:t>
              </a:r>
            </a:p>
          </p:txBody>
        </p:sp>
      </p:grpSp>
      <p:grpSp>
        <p:nvGrpSpPr>
          <p:cNvPr id="13" name="Gruppieren 12"/>
          <p:cNvGrpSpPr/>
          <p:nvPr/>
        </p:nvGrpSpPr>
        <p:grpSpPr>
          <a:xfrm>
            <a:off x="7079322" y="4796316"/>
            <a:ext cx="2342350" cy="936940"/>
            <a:chOff x="4218153" y="912665"/>
            <a:chExt cx="2342350" cy="936940"/>
          </a:xfrm>
        </p:grpSpPr>
        <p:sp>
          <p:nvSpPr>
            <p:cNvPr id="14" name="Eingekerbter Richtungspfeil 13"/>
            <p:cNvSpPr/>
            <p:nvPr/>
          </p:nvSpPr>
          <p:spPr>
            <a:xfrm>
              <a:off x="4218153" y="912665"/>
              <a:ext cx="2342350" cy="936940"/>
            </a:xfrm>
            <a:prstGeom prst="chevron">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Eingekerbter Richtungspfeil 8"/>
            <p:cNvSpPr/>
            <p:nvPr/>
          </p:nvSpPr>
          <p:spPr>
            <a:xfrm>
              <a:off x="4624053" y="912665"/>
              <a:ext cx="1610900" cy="93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de-DE" b="1" dirty="0"/>
                <a:t>3.</a:t>
              </a:r>
            </a:p>
            <a:p>
              <a:pPr algn="ctr" defTabSz="800100">
                <a:lnSpc>
                  <a:spcPct val="90000"/>
                </a:lnSpc>
                <a:spcBef>
                  <a:spcPct val="0"/>
                </a:spcBef>
                <a:spcAft>
                  <a:spcPct val="35000"/>
                </a:spcAft>
              </a:pPr>
              <a:r>
                <a:rPr lang="de-DE" b="1" dirty="0"/>
                <a:t>Wertschätzen</a:t>
              </a:r>
            </a:p>
          </p:txBody>
        </p:sp>
      </p:grpSp>
    </p:spTree>
    <p:extLst>
      <p:ext uri="{BB962C8B-B14F-4D97-AF65-F5344CB8AC3E}">
        <p14:creationId xmlns:p14="http://schemas.microsoft.com/office/powerpoint/2010/main" val="248063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solidFill>
                  <a:srgbClr val="637F13"/>
                </a:solidFill>
              </a:rPr>
              <a:t>Was ist interkulturelle Kompetenz?</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15</a:t>
            </a:fld>
            <a:endParaRPr lang="de-DE" dirty="0"/>
          </a:p>
        </p:txBody>
      </p:sp>
      <p:sp>
        <p:nvSpPr>
          <p:cNvPr id="6" name="Fußzeilenplatzhalter 4"/>
          <p:cNvSpPr>
            <a:spLocks noGrp="1"/>
          </p:cNvSpPr>
          <p:nvPr>
            <p:ph type="ftr" sz="quarter" idx="4294967295"/>
          </p:nvPr>
        </p:nvSpPr>
        <p:spPr>
          <a:xfrm>
            <a:off x="147056" y="615467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Thomas, </a:t>
            </a:r>
            <a:r>
              <a:rPr lang="de-DE" dirty="0" err="1">
                <a:solidFill>
                  <a:srgbClr val="9C9E9F"/>
                </a:solidFill>
              </a:rPr>
              <a:t>Kinast</a:t>
            </a:r>
            <a:r>
              <a:rPr lang="de-DE" dirty="0">
                <a:solidFill>
                  <a:srgbClr val="9C9E9F"/>
                </a:solidFill>
              </a:rPr>
              <a:t>, </a:t>
            </a:r>
            <a:r>
              <a:rPr lang="de-DE" dirty="0" err="1">
                <a:solidFill>
                  <a:srgbClr val="9C9E9F"/>
                </a:solidFill>
              </a:rPr>
              <a:t>Schroll-Machl</a:t>
            </a:r>
            <a:r>
              <a:rPr lang="de-DE" dirty="0">
                <a:solidFill>
                  <a:srgbClr val="9C9E9F"/>
                </a:solidFill>
              </a:rPr>
              <a:t> (2003)</a:t>
            </a:r>
          </a:p>
        </p:txBody>
      </p:sp>
      <p:cxnSp>
        <p:nvCxnSpPr>
          <p:cNvPr id="19" name="Gerade Verbindung 3"/>
          <p:cNvCxnSpPr/>
          <p:nvPr/>
        </p:nvCxnSpPr>
        <p:spPr bwMode="auto">
          <a:xfrm>
            <a:off x="2592431" y="1495266"/>
            <a:ext cx="7043300" cy="4441183"/>
          </a:xfrm>
          <a:prstGeom prst="line">
            <a:avLst/>
          </a:prstGeom>
          <a:solidFill>
            <a:schemeClr val="accent1"/>
          </a:solidFill>
          <a:ln w="3810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1"/>
          <p:cNvCxnSpPr/>
          <p:nvPr/>
        </p:nvCxnSpPr>
        <p:spPr bwMode="auto">
          <a:xfrm flipV="1">
            <a:off x="2422245" y="1629279"/>
            <a:ext cx="7567789" cy="4072759"/>
          </a:xfrm>
          <a:prstGeom prst="line">
            <a:avLst/>
          </a:prstGeom>
          <a:solidFill>
            <a:schemeClr val="accent1"/>
          </a:solidFill>
          <a:ln w="3810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reihandform 20"/>
          <p:cNvSpPr/>
          <p:nvPr/>
        </p:nvSpPr>
        <p:spPr>
          <a:xfrm>
            <a:off x="5280123" y="2881021"/>
            <a:ext cx="1401288" cy="1421049"/>
          </a:xfrm>
          <a:custGeom>
            <a:avLst/>
            <a:gdLst>
              <a:gd name="connsiteX0" fmla="*/ 0 w 1401288"/>
              <a:gd name="connsiteY0" fmla="*/ 710525 h 1421049"/>
              <a:gd name="connsiteX1" fmla="*/ 700644 w 1401288"/>
              <a:gd name="connsiteY1" fmla="*/ 0 h 1421049"/>
              <a:gd name="connsiteX2" fmla="*/ 1401288 w 1401288"/>
              <a:gd name="connsiteY2" fmla="*/ 710525 h 1421049"/>
              <a:gd name="connsiteX3" fmla="*/ 700644 w 1401288"/>
              <a:gd name="connsiteY3" fmla="*/ 1421050 h 1421049"/>
              <a:gd name="connsiteX4" fmla="*/ 0 w 1401288"/>
              <a:gd name="connsiteY4" fmla="*/ 710525 h 142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8" h="1421049">
                <a:moveTo>
                  <a:pt x="0" y="710525"/>
                </a:moveTo>
                <a:cubicBezTo>
                  <a:pt x="0" y="318113"/>
                  <a:pt x="313689" y="0"/>
                  <a:pt x="700644" y="0"/>
                </a:cubicBezTo>
                <a:cubicBezTo>
                  <a:pt x="1087599" y="0"/>
                  <a:pt x="1401288" y="318113"/>
                  <a:pt x="1401288" y="710525"/>
                </a:cubicBezTo>
                <a:cubicBezTo>
                  <a:pt x="1401288" y="1102937"/>
                  <a:pt x="1087599" y="1421050"/>
                  <a:pt x="700644" y="1421050"/>
                </a:cubicBezTo>
                <a:cubicBezTo>
                  <a:pt x="313689" y="1421050"/>
                  <a:pt x="0" y="1102937"/>
                  <a:pt x="0" y="710525"/>
                </a:cubicBezTo>
                <a:close/>
              </a:path>
            </a:pathLst>
          </a:custGeom>
          <a:solidFill>
            <a:srgbClr val="4D4D4D"/>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4104" tIns="216998" rIns="214104" bIns="216998" numCol="1" spcCol="1270" anchor="ctr" anchorCtr="0">
            <a:noAutofit/>
          </a:bodyPr>
          <a:lstStyle/>
          <a:p>
            <a:pPr lvl="0" algn="ctr" defTabSz="622300">
              <a:lnSpc>
                <a:spcPct val="90000"/>
              </a:lnSpc>
              <a:spcBef>
                <a:spcPct val="0"/>
              </a:spcBef>
              <a:spcAft>
                <a:spcPct val="35000"/>
              </a:spcAft>
            </a:pPr>
            <a:r>
              <a:rPr lang="de-DE" sz="1400" b="1" kern="1200" dirty="0"/>
              <a:t>Inter-kulturelle Kompetenz</a:t>
            </a:r>
          </a:p>
        </p:txBody>
      </p:sp>
      <p:sp>
        <p:nvSpPr>
          <p:cNvPr id="22" name="Freihandform 21"/>
          <p:cNvSpPr/>
          <p:nvPr/>
        </p:nvSpPr>
        <p:spPr>
          <a:xfrm>
            <a:off x="5280123" y="1221400"/>
            <a:ext cx="1401288" cy="1421049"/>
          </a:xfrm>
          <a:custGeom>
            <a:avLst/>
            <a:gdLst>
              <a:gd name="connsiteX0" fmla="*/ 0 w 1401288"/>
              <a:gd name="connsiteY0" fmla="*/ 710525 h 1421049"/>
              <a:gd name="connsiteX1" fmla="*/ 700644 w 1401288"/>
              <a:gd name="connsiteY1" fmla="*/ 0 h 1421049"/>
              <a:gd name="connsiteX2" fmla="*/ 1401288 w 1401288"/>
              <a:gd name="connsiteY2" fmla="*/ 710525 h 1421049"/>
              <a:gd name="connsiteX3" fmla="*/ 700644 w 1401288"/>
              <a:gd name="connsiteY3" fmla="*/ 1421050 h 1421049"/>
              <a:gd name="connsiteX4" fmla="*/ 0 w 1401288"/>
              <a:gd name="connsiteY4" fmla="*/ 710525 h 142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8" h="1421049">
                <a:moveTo>
                  <a:pt x="0" y="710525"/>
                </a:moveTo>
                <a:cubicBezTo>
                  <a:pt x="0" y="318113"/>
                  <a:pt x="313689" y="0"/>
                  <a:pt x="700644" y="0"/>
                </a:cubicBezTo>
                <a:cubicBezTo>
                  <a:pt x="1087599" y="0"/>
                  <a:pt x="1401288" y="318113"/>
                  <a:pt x="1401288" y="710525"/>
                </a:cubicBezTo>
                <a:cubicBezTo>
                  <a:pt x="1401288" y="1102937"/>
                  <a:pt x="1087599" y="1421050"/>
                  <a:pt x="700644" y="1421050"/>
                </a:cubicBezTo>
                <a:cubicBezTo>
                  <a:pt x="313689" y="1421050"/>
                  <a:pt x="0" y="1102937"/>
                  <a:pt x="0" y="710525"/>
                </a:cubicBezTo>
                <a:close/>
              </a:path>
            </a:pathLst>
          </a:custGeom>
          <a:solidFill>
            <a:schemeClr val="bg1">
              <a:lumMod val="50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4104" tIns="216998" rIns="214104" bIns="216998" numCol="1" spcCol="1270" anchor="ctr" anchorCtr="0">
            <a:noAutofit/>
          </a:bodyPr>
          <a:lstStyle/>
          <a:p>
            <a:pPr lvl="0" algn="ctr" defTabSz="622300">
              <a:lnSpc>
                <a:spcPct val="90000"/>
              </a:lnSpc>
              <a:spcBef>
                <a:spcPct val="0"/>
              </a:spcBef>
              <a:spcAft>
                <a:spcPct val="35000"/>
              </a:spcAft>
            </a:pPr>
            <a:r>
              <a:rPr lang="de-DE" sz="1400" b="1" kern="1200" dirty="0"/>
              <a:t>Soziale Kompetenz</a:t>
            </a:r>
          </a:p>
        </p:txBody>
      </p:sp>
      <p:sp>
        <p:nvSpPr>
          <p:cNvPr id="23" name="Freihandform 22"/>
          <p:cNvSpPr/>
          <p:nvPr/>
        </p:nvSpPr>
        <p:spPr>
          <a:xfrm>
            <a:off x="8680486" y="2831763"/>
            <a:ext cx="1500031" cy="1521184"/>
          </a:xfrm>
          <a:custGeom>
            <a:avLst/>
            <a:gdLst>
              <a:gd name="connsiteX0" fmla="*/ 0 w 1401288"/>
              <a:gd name="connsiteY0" fmla="*/ 710525 h 1421049"/>
              <a:gd name="connsiteX1" fmla="*/ 700644 w 1401288"/>
              <a:gd name="connsiteY1" fmla="*/ 0 h 1421049"/>
              <a:gd name="connsiteX2" fmla="*/ 1401288 w 1401288"/>
              <a:gd name="connsiteY2" fmla="*/ 710525 h 1421049"/>
              <a:gd name="connsiteX3" fmla="*/ 700644 w 1401288"/>
              <a:gd name="connsiteY3" fmla="*/ 1421050 h 1421049"/>
              <a:gd name="connsiteX4" fmla="*/ 0 w 1401288"/>
              <a:gd name="connsiteY4" fmla="*/ 710525 h 142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8" h="1421049">
                <a:moveTo>
                  <a:pt x="0" y="710525"/>
                </a:moveTo>
                <a:cubicBezTo>
                  <a:pt x="0" y="318113"/>
                  <a:pt x="313689" y="0"/>
                  <a:pt x="700644" y="0"/>
                </a:cubicBezTo>
                <a:cubicBezTo>
                  <a:pt x="1087599" y="0"/>
                  <a:pt x="1401288" y="318113"/>
                  <a:pt x="1401288" y="710525"/>
                </a:cubicBezTo>
                <a:cubicBezTo>
                  <a:pt x="1401288" y="1102937"/>
                  <a:pt x="1087599" y="1421050"/>
                  <a:pt x="700644" y="1421050"/>
                </a:cubicBezTo>
                <a:cubicBezTo>
                  <a:pt x="313689" y="1421050"/>
                  <a:pt x="0" y="1102937"/>
                  <a:pt x="0" y="710525"/>
                </a:cubicBezTo>
                <a:close/>
              </a:path>
            </a:pathLst>
          </a:custGeom>
          <a:solidFill>
            <a:schemeClr val="bg1">
              <a:lumMod val="50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4104" tIns="216998" rIns="214104" bIns="216998" numCol="1" spcCol="1270" anchor="ctr" anchorCtr="0">
            <a:noAutofit/>
          </a:bodyPr>
          <a:lstStyle/>
          <a:p>
            <a:pPr lvl="0" algn="ctr" defTabSz="622300">
              <a:lnSpc>
                <a:spcPct val="90000"/>
              </a:lnSpc>
              <a:spcBef>
                <a:spcPct val="0"/>
              </a:spcBef>
              <a:spcAft>
                <a:spcPct val="35000"/>
              </a:spcAft>
            </a:pPr>
            <a:r>
              <a:rPr lang="de-DE" sz="1400" b="1" kern="1200" dirty="0"/>
              <a:t>Fachliche Kompetenz</a:t>
            </a:r>
          </a:p>
        </p:txBody>
      </p:sp>
      <p:sp>
        <p:nvSpPr>
          <p:cNvPr id="24" name="Freihandform 23"/>
          <p:cNvSpPr/>
          <p:nvPr/>
        </p:nvSpPr>
        <p:spPr>
          <a:xfrm>
            <a:off x="5280123" y="4564443"/>
            <a:ext cx="1401288" cy="1421049"/>
          </a:xfrm>
          <a:custGeom>
            <a:avLst/>
            <a:gdLst>
              <a:gd name="connsiteX0" fmla="*/ 0 w 1401288"/>
              <a:gd name="connsiteY0" fmla="*/ 710525 h 1421049"/>
              <a:gd name="connsiteX1" fmla="*/ 700644 w 1401288"/>
              <a:gd name="connsiteY1" fmla="*/ 0 h 1421049"/>
              <a:gd name="connsiteX2" fmla="*/ 1401288 w 1401288"/>
              <a:gd name="connsiteY2" fmla="*/ 710525 h 1421049"/>
              <a:gd name="connsiteX3" fmla="*/ 700644 w 1401288"/>
              <a:gd name="connsiteY3" fmla="*/ 1421050 h 1421049"/>
              <a:gd name="connsiteX4" fmla="*/ 0 w 1401288"/>
              <a:gd name="connsiteY4" fmla="*/ 710525 h 142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8" h="1421049">
                <a:moveTo>
                  <a:pt x="0" y="710525"/>
                </a:moveTo>
                <a:cubicBezTo>
                  <a:pt x="0" y="318113"/>
                  <a:pt x="313689" y="0"/>
                  <a:pt x="700644" y="0"/>
                </a:cubicBezTo>
                <a:cubicBezTo>
                  <a:pt x="1087599" y="0"/>
                  <a:pt x="1401288" y="318113"/>
                  <a:pt x="1401288" y="710525"/>
                </a:cubicBezTo>
                <a:cubicBezTo>
                  <a:pt x="1401288" y="1102937"/>
                  <a:pt x="1087599" y="1421050"/>
                  <a:pt x="700644" y="1421050"/>
                </a:cubicBezTo>
                <a:cubicBezTo>
                  <a:pt x="313689" y="1421050"/>
                  <a:pt x="0" y="1102937"/>
                  <a:pt x="0" y="710525"/>
                </a:cubicBezTo>
                <a:close/>
              </a:path>
            </a:pathLst>
          </a:custGeom>
          <a:solidFill>
            <a:schemeClr val="bg1">
              <a:lumMod val="50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4104" tIns="216998" rIns="214104" bIns="216998" numCol="1" spcCol="1270" anchor="ctr" anchorCtr="0">
            <a:noAutofit/>
          </a:bodyPr>
          <a:lstStyle/>
          <a:p>
            <a:pPr lvl="0" algn="ctr" defTabSz="622300">
              <a:lnSpc>
                <a:spcPct val="90000"/>
              </a:lnSpc>
              <a:spcBef>
                <a:spcPct val="0"/>
              </a:spcBef>
              <a:spcAft>
                <a:spcPct val="35000"/>
              </a:spcAft>
            </a:pPr>
            <a:r>
              <a:rPr lang="de-DE" sz="1400" b="1" kern="1200" dirty="0"/>
              <a:t>Strategische Kompetenz</a:t>
            </a:r>
          </a:p>
        </p:txBody>
      </p:sp>
      <p:sp>
        <p:nvSpPr>
          <p:cNvPr id="25" name="Freihandform 24"/>
          <p:cNvSpPr/>
          <p:nvPr/>
        </p:nvSpPr>
        <p:spPr>
          <a:xfrm>
            <a:off x="2126507" y="2945632"/>
            <a:ext cx="1473296" cy="1494072"/>
          </a:xfrm>
          <a:custGeom>
            <a:avLst/>
            <a:gdLst>
              <a:gd name="connsiteX0" fmla="*/ 0 w 1401288"/>
              <a:gd name="connsiteY0" fmla="*/ 710525 h 1421049"/>
              <a:gd name="connsiteX1" fmla="*/ 700644 w 1401288"/>
              <a:gd name="connsiteY1" fmla="*/ 0 h 1421049"/>
              <a:gd name="connsiteX2" fmla="*/ 1401288 w 1401288"/>
              <a:gd name="connsiteY2" fmla="*/ 710525 h 1421049"/>
              <a:gd name="connsiteX3" fmla="*/ 700644 w 1401288"/>
              <a:gd name="connsiteY3" fmla="*/ 1421050 h 1421049"/>
              <a:gd name="connsiteX4" fmla="*/ 0 w 1401288"/>
              <a:gd name="connsiteY4" fmla="*/ 710525 h 142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8" h="1421049">
                <a:moveTo>
                  <a:pt x="0" y="710525"/>
                </a:moveTo>
                <a:cubicBezTo>
                  <a:pt x="0" y="318113"/>
                  <a:pt x="313689" y="0"/>
                  <a:pt x="700644" y="0"/>
                </a:cubicBezTo>
                <a:cubicBezTo>
                  <a:pt x="1087599" y="0"/>
                  <a:pt x="1401288" y="318113"/>
                  <a:pt x="1401288" y="710525"/>
                </a:cubicBezTo>
                <a:cubicBezTo>
                  <a:pt x="1401288" y="1102937"/>
                  <a:pt x="1087599" y="1421050"/>
                  <a:pt x="700644" y="1421050"/>
                </a:cubicBezTo>
                <a:cubicBezTo>
                  <a:pt x="313689" y="1421050"/>
                  <a:pt x="0" y="1102937"/>
                  <a:pt x="0" y="710525"/>
                </a:cubicBezTo>
                <a:close/>
              </a:path>
            </a:pathLst>
          </a:custGeom>
          <a:solidFill>
            <a:schemeClr val="bg1">
              <a:lumMod val="50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4104" tIns="216998" rIns="214104" bIns="216998" numCol="1" spcCol="1270" anchor="ctr" anchorCtr="0">
            <a:noAutofit/>
          </a:bodyPr>
          <a:lstStyle/>
          <a:p>
            <a:pPr lvl="0" algn="ctr" defTabSz="622300">
              <a:lnSpc>
                <a:spcPct val="90000"/>
              </a:lnSpc>
              <a:spcBef>
                <a:spcPct val="0"/>
              </a:spcBef>
              <a:spcAft>
                <a:spcPct val="35000"/>
              </a:spcAft>
            </a:pPr>
            <a:r>
              <a:rPr lang="de-DE" sz="1400" b="1" kern="1200" dirty="0"/>
              <a:t>Individuelle Kompetenz</a:t>
            </a:r>
          </a:p>
        </p:txBody>
      </p:sp>
      <p:sp>
        <p:nvSpPr>
          <p:cNvPr id="26" name="Legende mit Pfeil nach links 25"/>
          <p:cNvSpPr/>
          <p:nvPr/>
        </p:nvSpPr>
        <p:spPr bwMode="auto">
          <a:xfrm>
            <a:off x="7527107" y="1342908"/>
            <a:ext cx="3888432" cy="1217208"/>
          </a:xfrm>
          <a:prstGeom prst="leftArrowCallout">
            <a:avLst>
              <a:gd name="adj1" fmla="val 29060"/>
              <a:gd name="adj2" fmla="val 27030"/>
              <a:gd name="adj3" fmla="val 25000"/>
              <a:gd name="adj4" fmla="val 83408"/>
            </a:avLst>
          </a:prstGeom>
          <a:solidFill>
            <a:schemeClr val="bg1"/>
          </a:solidFill>
          <a:ln w="1270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a:buClr>
                <a:srgbClr val="97C01E"/>
              </a:buClr>
              <a:buFont typeface="Arial" panose="020B0604020202020204" pitchFamily="34" charset="0"/>
              <a:buChar char="•"/>
            </a:pPr>
            <a:r>
              <a:rPr lang="de-DE" dirty="0"/>
              <a:t>Toleranz</a:t>
            </a:r>
          </a:p>
          <a:p>
            <a:pPr marL="285750" indent="-285750">
              <a:buClr>
                <a:srgbClr val="97C01E"/>
              </a:buClr>
              <a:buFont typeface="Arial" panose="020B0604020202020204" pitchFamily="34" charset="0"/>
              <a:buChar char="•"/>
            </a:pPr>
            <a:r>
              <a:rPr lang="de-DE" dirty="0"/>
              <a:t>Empathie</a:t>
            </a:r>
          </a:p>
          <a:p>
            <a:pPr marL="285750" indent="-285750">
              <a:buClr>
                <a:srgbClr val="97C01E"/>
              </a:buClr>
              <a:buFont typeface="Arial" panose="020B0604020202020204" pitchFamily="34" charset="0"/>
              <a:buChar char="•"/>
            </a:pPr>
            <a:r>
              <a:rPr lang="de-DE" dirty="0"/>
              <a:t>Kommunikationsfähigkeit</a:t>
            </a:r>
          </a:p>
          <a:p>
            <a:pPr marL="285750" indent="-285750">
              <a:buClr>
                <a:srgbClr val="97C01E"/>
              </a:buClr>
              <a:buFont typeface="Arial" panose="020B0604020202020204" pitchFamily="34" charset="0"/>
              <a:buChar char="•"/>
            </a:pPr>
            <a:r>
              <a:rPr lang="de-DE" dirty="0"/>
              <a:t>Anpassungsfähigkeit</a:t>
            </a:r>
          </a:p>
        </p:txBody>
      </p:sp>
      <p:sp>
        <p:nvSpPr>
          <p:cNvPr id="27" name="Legende mit Pfeil nach oben 26"/>
          <p:cNvSpPr/>
          <p:nvPr/>
        </p:nvSpPr>
        <p:spPr bwMode="auto">
          <a:xfrm>
            <a:off x="8000855" y="4402205"/>
            <a:ext cx="2838620" cy="1583287"/>
          </a:xfrm>
          <a:prstGeom prst="upArrowCallout">
            <a:avLst>
              <a:gd name="adj1" fmla="val 25109"/>
              <a:gd name="adj2" fmla="val 24890"/>
              <a:gd name="adj3" fmla="val 20416"/>
              <a:gd name="adj4" fmla="val 74144"/>
            </a:avLst>
          </a:prstGeom>
          <a:solidFill>
            <a:schemeClr val="bg1"/>
          </a:solidFill>
          <a:ln w="12700" cap="flat" cmpd="sng" algn="ctr">
            <a:solidFill>
              <a:schemeClr val="bg1">
                <a:lumMod val="50000"/>
              </a:schemeClr>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Clr>
                <a:srgbClr val="97C01E"/>
              </a:buClr>
              <a:buFont typeface="Arial" panose="020B0604020202020204" pitchFamily="34" charset="0"/>
              <a:buChar char="•"/>
            </a:pPr>
            <a:r>
              <a:rPr lang="de-DE" dirty="0"/>
              <a:t>Sprachkenntnisse</a:t>
            </a:r>
          </a:p>
          <a:p>
            <a:pPr marL="285750" indent="-285750">
              <a:buClr>
                <a:srgbClr val="97C01E"/>
              </a:buClr>
              <a:buFont typeface="Arial" panose="020B0604020202020204" pitchFamily="34" charset="0"/>
              <a:buChar char="•"/>
            </a:pPr>
            <a:r>
              <a:rPr lang="de-DE" dirty="0"/>
              <a:t>Kulturelles Wissen</a:t>
            </a:r>
          </a:p>
          <a:p>
            <a:pPr marL="285750" indent="-285750">
              <a:buClr>
                <a:srgbClr val="97C01E"/>
              </a:buClr>
              <a:buFont typeface="Arial" panose="020B0604020202020204" pitchFamily="34" charset="0"/>
              <a:buChar char="•"/>
            </a:pPr>
            <a:r>
              <a:rPr lang="de-DE" dirty="0"/>
              <a:t>Kenntnis der Zielkultur</a:t>
            </a:r>
          </a:p>
          <a:p>
            <a:pPr marL="285750" indent="-285750">
              <a:buClr>
                <a:srgbClr val="97C01E"/>
              </a:buClr>
              <a:buFont typeface="Arial" panose="020B0604020202020204" pitchFamily="34" charset="0"/>
              <a:buChar char="•"/>
            </a:pPr>
            <a:r>
              <a:rPr lang="de-DE" dirty="0"/>
              <a:t>Dos &amp; </a:t>
            </a:r>
            <a:r>
              <a:rPr lang="de-DE" dirty="0" err="1"/>
              <a:t>Don`ts</a:t>
            </a:r>
            <a:endParaRPr lang="de-DE" dirty="0"/>
          </a:p>
          <a:p>
            <a:pPr marL="285750" indent="-285750" algn="ctr">
              <a:buClr>
                <a:srgbClr val="97C01E"/>
              </a:buClr>
              <a:buFont typeface="Wingdings" pitchFamily="2" charset="2"/>
              <a:buChar char="§"/>
            </a:pPr>
            <a:endParaRPr lang="de-DE" dirty="0"/>
          </a:p>
        </p:txBody>
      </p:sp>
      <p:sp>
        <p:nvSpPr>
          <p:cNvPr id="28" name="Legende mit Pfeil nach rechts 27"/>
          <p:cNvSpPr/>
          <p:nvPr/>
        </p:nvSpPr>
        <p:spPr bwMode="auto">
          <a:xfrm>
            <a:off x="1302726" y="4668202"/>
            <a:ext cx="3737315" cy="1204690"/>
          </a:xfrm>
          <a:prstGeom prst="rightArrowCallout">
            <a:avLst>
              <a:gd name="adj1" fmla="val 25000"/>
              <a:gd name="adj2" fmla="val 25000"/>
              <a:gd name="adj3" fmla="val 25000"/>
              <a:gd name="adj4" fmla="val 81627"/>
            </a:avLst>
          </a:prstGeom>
          <a:solidFill>
            <a:schemeClr val="bg1"/>
          </a:solidFill>
          <a:ln w="12700" cap="flat" cmpd="sng" algn="ctr">
            <a:solidFill>
              <a:schemeClr val="bg1">
                <a:lumMod val="50000"/>
              </a:schemeClr>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Clr>
                <a:srgbClr val="97C01E"/>
              </a:buClr>
              <a:buFont typeface="Arial" panose="020B0604020202020204" pitchFamily="34" charset="0"/>
              <a:buChar char="•"/>
            </a:pPr>
            <a:r>
              <a:rPr lang="de-DE" dirty="0"/>
              <a:t>Problemlösefähigkeit</a:t>
            </a:r>
          </a:p>
          <a:p>
            <a:pPr marL="285750" indent="-285750">
              <a:buClr>
                <a:srgbClr val="97C01E"/>
              </a:buClr>
              <a:buFont typeface="Arial" panose="020B0604020202020204" pitchFamily="34" charset="0"/>
              <a:buChar char="•"/>
            </a:pPr>
            <a:r>
              <a:rPr lang="de-DE" dirty="0"/>
              <a:t>Organisationsfähigkeit</a:t>
            </a:r>
          </a:p>
          <a:p>
            <a:pPr marL="285750" indent="-285750">
              <a:buClr>
                <a:srgbClr val="97C01E"/>
              </a:buClr>
              <a:buFont typeface="Arial" panose="020B0604020202020204" pitchFamily="34" charset="0"/>
              <a:buChar char="•"/>
            </a:pPr>
            <a:r>
              <a:rPr lang="de-DE" dirty="0"/>
              <a:t>Synergiefähigkeit</a:t>
            </a:r>
          </a:p>
          <a:p>
            <a:pPr marL="285750" indent="-285750">
              <a:buClr>
                <a:srgbClr val="97C01E"/>
              </a:buClr>
              <a:buFont typeface="Arial" panose="020B0604020202020204" pitchFamily="34" charset="0"/>
              <a:buChar char="•"/>
            </a:pPr>
            <a:r>
              <a:rPr lang="de-DE" dirty="0"/>
              <a:t>Entscheidungsfähigkeit</a:t>
            </a:r>
          </a:p>
          <a:p>
            <a:pPr marL="285750" indent="-285750" algn="ctr">
              <a:buClr>
                <a:srgbClr val="97C01E"/>
              </a:buClr>
              <a:buFont typeface="Wingdings" pitchFamily="2" charset="2"/>
              <a:buChar char="§"/>
            </a:pPr>
            <a:endParaRPr lang="de-DE" dirty="0"/>
          </a:p>
        </p:txBody>
      </p:sp>
      <p:sp>
        <p:nvSpPr>
          <p:cNvPr id="29" name="Legende mit Pfeil nach unten 28"/>
          <p:cNvSpPr/>
          <p:nvPr/>
        </p:nvSpPr>
        <p:spPr bwMode="auto">
          <a:xfrm>
            <a:off x="1038821" y="1276027"/>
            <a:ext cx="3716814" cy="1582057"/>
          </a:xfrm>
          <a:prstGeom prst="downArrowCallout">
            <a:avLst>
              <a:gd name="adj1" fmla="val 28899"/>
              <a:gd name="adj2" fmla="val 25008"/>
              <a:gd name="adj3" fmla="val 19572"/>
              <a:gd name="adj4" fmla="val 74539"/>
            </a:avLst>
          </a:prstGeom>
          <a:solidFill>
            <a:schemeClr val="bg1"/>
          </a:solidFill>
          <a:ln w="12700" cap="flat" cmpd="sng" algn="ctr">
            <a:solidFill>
              <a:schemeClr val="bg1">
                <a:lumMod val="50000"/>
              </a:schemeClr>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Clr>
                <a:srgbClr val="97C01E"/>
              </a:buClr>
              <a:buFont typeface="Arial" panose="020B0604020202020204" pitchFamily="34" charset="0"/>
              <a:buChar char="•"/>
            </a:pPr>
            <a:r>
              <a:rPr lang="de-DE" dirty="0"/>
              <a:t>Bewusstsein für eigene Kultur</a:t>
            </a:r>
          </a:p>
          <a:p>
            <a:pPr marL="285750" indent="-285750">
              <a:buClr>
                <a:srgbClr val="97C01E"/>
              </a:buClr>
              <a:buFont typeface="Arial" panose="020B0604020202020204" pitchFamily="34" charset="0"/>
              <a:buChar char="•"/>
            </a:pPr>
            <a:r>
              <a:rPr lang="de-DE" dirty="0"/>
              <a:t>Selbstreflexion</a:t>
            </a:r>
          </a:p>
          <a:p>
            <a:pPr marL="285750" indent="-285750">
              <a:buClr>
                <a:srgbClr val="97C01E"/>
              </a:buClr>
              <a:buFont typeface="Arial" panose="020B0604020202020204" pitchFamily="34" charset="0"/>
              <a:buChar char="•"/>
            </a:pPr>
            <a:r>
              <a:rPr lang="de-DE" dirty="0"/>
              <a:t>Bewusstsein für fremde Kultur</a:t>
            </a:r>
          </a:p>
          <a:p>
            <a:pPr marL="285750" indent="-285750">
              <a:buClr>
                <a:srgbClr val="97C01E"/>
              </a:buClr>
              <a:buFont typeface="Arial" panose="020B0604020202020204" pitchFamily="34" charset="0"/>
              <a:buChar char="•"/>
            </a:pPr>
            <a:r>
              <a:rPr lang="de-DE" dirty="0"/>
              <a:t>Interkulturelle Lernbereitschaft</a:t>
            </a:r>
          </a:p>
        </p:txBody>
      </p:sp>
      <p:sp>
        <p:nvSpPr>
          <p:cNvPr id="30" name="Freihandform 29"/>
          <p:cNvSpPr/>
          <p:nvPr/>
        </p:nvSpPr>
        <p:spPr>
          <a:xfrm>
            <a:off x="5279751" y="4564443"/>
            <a:ext cx="1517360" cy="1421049"/>
          </a:xfrm>
          <a:custGeom>
            <a:avLst/>
            <a:gdLst>
              <a:gd name="connsiteX0" fmla="*/ 0 w 1401288"/>
              <a:gd name="connsiteY0" fmla="*/ 710525 h 1421049"/>
              <a:gd name="connsiteX1" fmla="*/ 700644 w 1401288"/>
              <a:gd name="connsiteY1" fmla="*/ 0 h 1421049"/>
              <a:gd name="connsiteX2" fmla="*/ 1401288 w 1401288"/>
              <a:gd name="connsiteY2" fmla="*/ 710525 h 1421049"/>
              <a:gd name="connsiteX3" fmla="*/ 700644 w 1401288"/>
              <a:gd name="connsiteY3" fmla="*/ 1421050 h 1421049"/>
              <a:gd name="connsiteX4" fmla="*/ 0 w 1401288"/>
              <a:gd name="connsiteY4" fmla="*/ 710525 h 142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8" h="1421049">
                <a:moveTo>
                  <a:pt x="0" y="710525"/>
                </a:moveTo>
                <a:cubicBezTo>
                  <a:pt x="0" y="318113"/>
                  <a:pt x="313689" y="0"/>
                  <a:pt x="700644" y="0"/>
                </a:cubicBezTo>
                <a:cubicBezTo>
                  <a:pt x="1087599" y="0"/>
                  <a:pt x="1401288" y="318113"/>
                  <a:pt x="1401288" y="710525"/>
                </a:cubicBezTo>
                <a:cubicBezTo>
                  <a:pt x="1401288" y="1102937"/>
                  <a:pt x="1087599" y="1421050"/>
                  <a:pt x="700644" y="1421050"/>
                </a:cubicBezTo>
                <a:cubicBezTo>
                  <a:pt x="313689" y="1421050"/>
                  <a:pt x="0" y="1102937"/>
                  <a:pt x="0" y="710525"/>
                </a:cubicBezTo>
                <a:close/>
              </a:path>
            </a:pathLst>
          </a:custGeom>
          <a:solidFill>
            <a:schemeClr val="bg1">
              <a:lumMod val="50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4104" tIns="216998" rIns="214104" bIns="216998" numCol="1" spcCol="1270" anchor="ctr" anchorCtr="0">
            <a:noAutofit/>
          </a:bodyPr>
          <a:lstStyle/>
          <a:p>
            <a:pPr lvl="0" algn="ctr" defTabSz="622300">
              <a:lnSpc>
                <a:spcPct val="90000"/>
              </a:lnSpc>
              <a:spcBef>
                <a:spcPct val="0"/>
              </a:spcBef>
              <a:spcAft>
                <a:spcPct val="35000"/>
              </a:spcAft>
            </a:pPr>
            <a:r>
              <a:rPr lang="de-DE" sz="1400" b="1" kern="1200" dirty="0"/>
              <a:t>Strategische Kompetenz</a:t>
            </a:r>
          </a:p>
        </p:txBody>
      </p:sp>
    </p:spTree>
    <p:extLst>
      <p:ext uri="{BB962C8B-B14F-4D97-AF65-F5344CB8AC3E}">
        <p14:creationId xmlns:p14="http://schemas.microsoft.com/office/powerpoint/2010/main" val="2983227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solidFill>
                  <a:srgbClr val="637F13"/>
                </a:solidFill>
              </a:rPr>
              <a:t>Income: Interkulturelle RWTH Aachen </a:t>
            </a:r>
            <a:r>
              <a:rPr lang="de-DE" dirty="0" smtClean="0">
                <a:solidFill>
                  <a:srgbClr val="637F13"/>
                </a:solidFill>
              </a:rPr>
              <a:t>University</a:t>
            </a:r>
            <a:endParaRPr lang="de-DE" dirty="0">
              <a:solidFill>
                <a:srgbClr val="637F13"/>
              </a:solidFill>
            </a:endParaRP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16</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chemeClr val="tx1">
                    <a:lumMod val="50000"/>
                    <a:lumOff val="50000"/>
                  </a:schemeClr>
                </a:solidFill>
              </a:rPr>
              <a:t>Online: RWTH in Zahlen</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455" y="1197891"/>
            <a:ext cx="6953090" cy="5085184"/>
          </a:xfrm>
          <a:prstGeom prst="rect">
            <a:avLst/>
          </a:prstGeom>
        </p:spPr>
      </p:pic>
    </p:spTree>
    <p:extLst>
      <p:ext uri="{BB962C8B-B14F-4D97-AF65-F5344CB8AC3E}">
        <p14:creationId xmlns:p14="http://schemas.microsoft.com/office/powerpoint/2010/main" val="290733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err="1">
                <a:solidFill>
                  <a:srgbClr val="637F13"/>
                </a:solidFill>
              </a:rPr>
              <a:t>Outgoing</a:t>
            </a:r>
            <a:r>
              <a:rPr lang="de-DE" dirty="0">
                <a:solidFill>
                  <a:srgbClr val="637F13"/>
                </a:solidFill>
              </a:rPr>
              <a:t>: Ingenieure interkulturell im Einsatz</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17</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http://www.youtube.com/watch?v=Y-pvksJLS58</a:t>
            </a:r>
          </a:p>
        </p:txBody>
      </p:sp>
      <p:pic>
        <p:nvPicPr>
          <p:cNvPr id="7" name="Picture 2" descr="C:\Users\kt081799\Pictures\vlcsnap-2016-02-21-22h03m56s166.png"/>
          <p:cNvPicPr>
            <a:picLocks noChangeAspect="1" noChangeArrowheads="1"/>
          </p:cNvPicPr>
          <p:nvPr/>
        </p:nvPicPr>
        <p:blipFill rotWithShape="1">
          <a:blip r:embed="rId3">
            <a:extLst>
              <a:ext uri="{28A0092B-C50C-407E-A947-70E740481C1C}">
                <a14:useLocalDpi xmlns:a14="http://schemas.microsoft.com/office/drawing/2010/main" val="0"/>
              </a:ext>
            </a:extLst>
          </a:blip>
          <a:srcRect l="11771" t="11667" r="13377" b="10555"/>
          <a:stretch/>
        </p:blipFill>
        <p:spPr bwMode="auto">
          <a:xfrm>
            <a:off x="2952750" y="1122125"/>
            <a:ext cx="6286500" cy="489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7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„high </a:t>
            </a:r>
            <a:r>
              <a:rPr lang="de-DE" dirty="0" err="1"/>
              <a:t>context</a:t>
            </a:r>
            <a:r>
              <a:rPr lang="de-DE" dirty="0"/>
              <a:t>“ und „</a:t>
            </a:r>
            <a:r>
              <a:rPr lang="de-DE" dirty="0" err="1"/>
              <a:t>low</a:t>
            </a:r>
            <a:r>
              <a:rPr lang="de-DE" dirty="0"/>
              <a:t> </a:t>
            </a:r>
            <a:r>
              <a:rPr lang="de-DE" dirty="0" err="1"/>
              <a:t>context</a:t>
            </a:r>
            <a:r>
              <a:rPr lang="de-DE" dirty="0"/>
              <a:t>“</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18</a:t>
            </a:fld>
            <a:endParaRPr lang="de-DE" dirty="0"/>
          </a:p>
        </p:txBody>
      </p:sp>
      <p:sp>
        <p:nvSpPr>
          <p:cNvPr id="7" name="Textfeld 6"/>
          <p:cNvSpPr txBox="1"/>
          <p:nvPr/>
        </p:nvSpPr>
        <p:spPr>
          <a:xfrm>
            <a:off x="5416225" y="1706169"/>
            <a:ext cx="1365826" cy="369332"/>
          </a:xfrm>
          <a:prstGeom prst="rect">
            <a:avLst/>
          </a:prstGeom>
          <a:solidFill>
            <a:schemeClr val="accent2">
              <a:lumMod val="75000"/>
            </a:schemeClr>
          </a:solidFill>
          <a:ln w="12700">
            <a:solidFill>
              <a:schemeClr val="bg1"/>
            </a:solidFill>
          </a:ln>
        </p:spPr>
        <p:txBody>
          <a:bodyPr wrap="square" rtlCol="0">
            <a:spAutoFit/>
          </a:bodyPr>
          <a:lstStyle/>
          <a:p>
            <a:pPr algn="ctr"/>
            <a:r>
              <a:rPr lang="de-DE" b="1" dirty="0">
                <a:solidFill>
                  <a:schemeClr val="bg1"/>
                </a:solidFill>
              </a:rPr>
              <a:t>Osteuropa</a:t>
            </a:r>
          </a:p>
        </p:txBody>
      </p:sp>
      <p:sp>
        <p:nvSpPr>
          <p:cNvPr id="8" name="Inhaltsplatzhalter 2"/>
          <p:cNvSpPr txBox="1">
            <a:spLocks/>
          </p:cNvSpPr>
          <p:nvPr/>
        </p:nvSpPr>
        <p:spPr>
          <a:xfrm>
            <a:off x="1415480" y="2636912"/>
            <a:ext cx="4504446" cy="35828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Calibri" pitchFamily="34" charset="0"/>
              <a:buNone/>
            </a:pPr>
            <a:r>
              <a:rPr lang="de-DE" b="1" dirty="0">
                <a:solidFill>
                  <a:schemeClr val="tx1"/>
                </a:solidFill>
              </a:rPr>
              <a:t>„</a:t>
            </a:r>
            <a:r>
              <a:rPr lang="de-DE" b="1" dirty="0" err="1">
                <a:solidFill>
                  <a:schemeClr val="tx1"/>
                </a:solidFill>
              </a:rPr>
              <a:t>low</a:t>
            </a:r>
            <a:r>
              <a:rPr lang="de-DE" b="1" dirty="0">
                <a:solidFill>
                  <a:schemeClr val="tx1"/>
                </a:solidFill>
              </a:rPr>
              <a:t> </a:t>
            </a:r>
            <a:r>
              <a:rPr lang="de-DE" b="1" dirty="0" err="1">
                <a:solidFill>
                  <a:schemeClr val="tx1"/>
                </a:solidFill>
              </a:rPr>
              <a:t>context</a:t>
            </a:r>
            <a:r>
              <a:rPr lang="de-DE" b="1" dirty="0">
                <a:solidFill>
                  <a:schemeClr val="tx1"/>
                </a:solidFill>
              </a:rPr>
              <a:t>“-Kulturen</a:t>
            </a:r>
          </a:p>
          <a:p>
            <a:pPr marL="0" indent="0">
              <a:lnSpc>
                <a:spcPct val="150000"/>
              </a:lnSpc>
              <a:spcBef>
                <a:spcPts val="0"/>
              </a:spcBef>
              <a:buFont typeface="Calibri" pitchFamily="34" charset="0"/>
              <a:buNone/>
            </a:pPr>
            <a:endParaRPr lang="de-DE" sz="1200" dirty="0"/>
          </a:p>
          <a:p>
            <a:pPr marL="0" indent="0">
              <a:lnSpc>
                <a:spcPct val="150000"/>
              </a:lnSpc>
              <a:spcBef>
                <a:spcPts val="0"/>
              </a:spcBef>
              <a:buFont typeface="Calibri" pitchFamily="34" charset="0"/>
              <a:buNone/>
            </a:pPr>
            <a:r>
              <a:rPr lang="de-DE" dirty="0">
                <a:solidFill>
                  <a:schemeClr val="tx1"/>
                </a:solidFill>
              </a:rPr>
              <a:t>Kritik und Skepsis werden offen geäußert</a:t>
            </a:r>
          </a:p>
          <a:p>
            <a:pPr marL="0" indent="0">
              <a:lnSpc>
                <a:spcPct val="150000"/>
              </a:lnSpc>
              <a:spcBef>
                <a:spcPts val="0"/>
              </a:spcBef>
              <a:buFont typeface="Calibri" pitchFamily="34" charset="0"/>
              <a:buNone/>
            </a:pPr>
            <a:r>
              <a:rPr lang="de-DE" dirty="0">
                <a:solidFill>
                  <a:schemeClr val="tx1"/>
                </a:solidFill>
              </a:rPr>
              <a:t>k</a:t>
            </a:r>
            <a:r>
              <a:rPr lang="de-DE" dirty="0" smtClean="0">
                <a:solidFill>
                  <a:schemeClr val="tx1"/>
                </a:solidFill>
              </a:rPr>
              <a:t>urzer</a:t>
            </a:r>
            <a:r>
              <a:rPr lang="de-DE" dirty="0">
                <a:solidFill>
                  <a:schemeClr val="tx1"/>
                </a:solidFill>
              </a:rPr>
              <a:t>, einleitender Smalltalk</a:t>
            </a:r>
          </a:p>
          <a:p>
            <a:pPr marL="0" indent="0">
              <a:lnSpc>
                <a:spcPct val="150000"/>
              </a:lnSpc>
              <a:spcBef>
                <a:spcPts val="0"/>
              </a:spcBef>
              <a:buFont typeface="Calibri" pitchFamily="34" charset="0"/>
              <a:buNone/>
            </a:pPr>
            <a:r>
              <a:rPr lang="de-DE" dirty="0">
                <a:solidFill>
                  <a:schemeClr val="tx1"/>
                </a:solidFill>
              </a:rPr>
              <a:t>Argumentation ist kurz und präzise</a:t>
            </a:r>
          </a:p>
          <a:p>
            <a:pPr marL="0" indent="0">
              <a:lnSpc>
                <a:spcPct val="150000"/>
              </a:lnSpc>
              <a:spcBef>
                <a:spcPts val="0"/>
              </a:spcBef>
              <a:buFont typeface="Calibri" pitchFamily="34" charset="0"/>
              <a:buNone/>
            </a:pPr>
            <a:r>
              <a:rPr lang="de-DE" dirty="0">
                <a:solidFill>
                  <a:schemeClr val="tx1"/>
                </a:solidFill>
              </a:rPr>
              <a:t>f</a:t>
            </a:r>
            <a:r>
              <a:rPr lang="de-DE" dirty="0" smtClean="0">
                <a:solidFill>
                  <a:schemeClr val="tx1"/>
                </a:solidFill>
              </a:rPr>
              <a:t>lache </a:t>
            </a:r>
            <a:r>
              <a:rPr lang="de-DE" dirty="0">
                <a:solidFill>
                  <a:schemeClr val="tx1"/>
                </a:solidFill>
              </a:rPr>
              <a:t>Hierarchien</a:t>
            </a:r>
          </a:p>
          <a:p>
            <a:pPr marL="0" indent="0">
              <a:lnSpc>
                <a:spcPct val="150000"/>
              </a:lnSpc>
              <a:spcBef>
                <a:spcPts val="0"/>
              </a:spcBef>
              <a:buFont typeface="Calibri" pitchFamily="34" charset="0"/>
              <a:buNone/>
            </a:pPr>
            <a:r>
              <a:rPr lang="de-DE" dirty="0">
                <a:solidFill>
                  <a:schemeClr val="tx1"/>
                </a:solidFill>
              </a:rPr>
              <a:t>Zeit ist Geld: </a:t>
            </a:r>
            <a:r>
              <a:rPr lang="de-DE" dirty="0" err="1">
                <a:solidFill>
                  <a:schemeClr val="tx1"/>
                </a:solidFill>
              </a:rPr>
              <a:t>monochrones</a:t>
            </a:r>
            <a:r>
              <a:rPr lang="de-DE" dirty="0">
                <a:solidFill>
                  <a:schemeClr val="tx1"/>
                </a:solidFill>
              </a:rPr>
              <a:t> Zeitverständnis </a:t>
            </a:r>
          </a:p>
          <a:p>
            <a:pPr marL="0" indent="0">
              <a:lnSpc>
                <a:spcPct val="150000"/>
              </a:lnSpc>
              <a:spcBef>
                <a:spcPts val="0"/>
              </a:spcBef>
              <a:buFont typeface="Calibri" pitchFamily="34" charset="0"/>
              <a:buNone/>
            </a:pPr>
            <a:endParaRPr lang="de-DE" dirty="0">
              <a:solidFill>
                <a:schemeClr val="tx1"/>
              </a:solidFill>
            </a:endParaRPr>
          </a:p>
          <a:p>
            <a:pPr marL="0" indent="0">
              <a:lnSpc>
                <a:spcPct val="150000"/>
              </a:lnSpc>
              <a:spcBef>
                <a:spcPts val="0"/>
              </a:spcBef>
              <a:buFont typeface="Calibri" pitchFamily="34" charset="0"/>
              <a:buNone/>
            </a:pPr>
            <a:r>
              <a:rPr lang="de-DE" dirty="0">
                <a:solidFill>
                  <a:schemeClr val="tx1"/>
                </a:solidFill>
              </a:rPr>
              <a:t>s</a:t>
            </a:r>
            <a:r>
              <a:rPr lang="de-DE" dirty="0" smtClean="0">
                <a:solidFill>
                  <a:schemeClr val="tx1"/>
                </a:solidFill>
              </a:rPr>
              <a:t>achbezogene </a:t>
            </a:r>
            <a:r>
              <a:rPr lang="de-DE" dirty="0">
                <a:solidFill>
                  <a:schemeClr val="tx1"/>
                </a:solidFill>
              </a:rPr>
              <a:t>und zielorientierte Kommunikation</a:t>
            </a:r>
          </a:p>
          <a:p>
            <a:pPr marL="0" indent="0">
              <a:lnSpc>
                <a:spcPct val="150000"/>
              </a:lnSpc>
              <a:spcBef>
                <a:spcPts val="0"/>
              </a:spcBef>
              <a:buFont typeface="Calibri" pitchFamily="34" charset="0"/>
              <a:buNone/>
            </a:pPr>
            <a:endParaRPr lang="de-DE" dirty="0"/>
          </a:p>
        </p:txBody>
      </p:sp>
      <p:sp>
        <p:nvSpPr>
          <p:cNvPr id="9" name="Pfeil nach links und rechts 8"/>
          <p:cNvSpPr/>
          <p:nvPr/>
        </p:nvSpPr>
        <p:spPr bwMode="auto">
          <a:xfrm>
            <a:off x="5889760" y="5373216"/>
            <a:ext cx="494273" cy="288032"/>
          </a:xfrm>
          <a:prstGeom prst="leftRightArrow">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0" name="Pfeil nach links und rechts 9"/>
          <p:cNvSpPr/>
          <p:nvPr/>
        </p:nvSpPr>
        <p:spPr bwMode="auto">
          <a:xfrm>
            <a:off x="5906364" y="4298285"/>
            <a:ext cx="494273" cy="288032"/>
          </a:xfrm>
          <a:prstGeom prst="leftRightArrow">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1" name="Pfeil nach links und rechts 10"/>
          <p:cNvSpPr/>
          <p:nvPr/>
        </p:nvSpPr>
        <p:spPr bwMode="auto">
          <a:xfrm>
            <a:off x="5906363" y="3608574"/>
            <a:ext cx="494273" cy="288032"/>
          </a:xfrm>
          <a:prstGeom prst="leftRightArrow">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2" name="Pfeil nach links und rechts 11"/>
          <p:cNvSpPr/>
          <p:nvPr/>
        </p:nvSpPr>
        <p:spPr bwMode="auto">
          <a:xfrm>
            <a:off x="5889760" y="3939136"/>
            <a:ext cx="494273" cy="288032"/>
          </a:xfrm>
          <a:prstGeom prst="leftRightArrow">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3" name="Pfeil nach links und rechts 12"/>
          <p:cNvSpPr/>
          <p:nvPr/>
        </p:nvSpPr>
        <p:spPr bwMode="auto">
          <a:xfrm>
            <a:off x="5889760" y="3284984"/>
            <a:ext cx="494273" cy="288032"/>
          </a:xfrm>
          <a:prstGeom prst="leftRightArrow">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4" name="Pfeil nach links und rechts 13"/>
          <p:cNvSpPr/>
          <p:nvPr/>
        </p:nvSpPr>
        <p:spPr bwMode="auto">
          <a:xfrm>
            <a:off x="5889760" y="4797152"/>
            <a:ext cx="494273" cy="288032"/>
          </a:xfrm>
          <a:prstGeom prst="leftRightArrow">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5" name="Textfeld 14"/>
          <p:cNvSpPr txBox="1"/>
          <p:nvPr/>
        </p:nvSpPr>
        <p:spPr>
          <a:xfrm>
            <a:off x="2955609" y="1702890"/>
            <a:ext cx="1097224" cy="369332"/>
          </a:xfrm>
          <a:prstGeom prst="rect">
            <a:avLst/>
          </a:prstGeom>
          <a:solidFill>
            <a:schemeClr val="accent2">
              <a:lumMod val="75000"/>
            </a:schemeClr>
          </a:solidFill>
          <a:ln w="12700">
            <a:solidFill>
              <a:schemeClr val="bg1"/>
            </a:solidFill>
          </a:ln>
        </p:spPr>
        <p:txBody>
          <a:bodyPr wrap="square" rtlCol="0">
            <a:spAutoFit/>
          </a:bodyPr>
          <a:lstStyle/>
          <a:p>
            <a:pPr algn="ctr"/>
            <a:r>
              <a:rPr lang="de-DE" b="1" dirty="0">
                <a:solidFill>
                  <a:schemeClr val="bg1"/>
                </a:solidFill>
              </a:rPr>
              <a:t>Kanada</a:t>
            </a:r>
          </a:p>
        </p:txBody>
      </p:sp>
      <p:sp>
        <p:nvSpPr>
          <p:cNvPr id="16" name="Textfeld 15"/>
          <p:cNvSpPr txBox="1"/>
          <p:nvPr/>
        </p:nvSpPr>
        <p:spPr>
          <a:xfrm>
            <a:off x="4040992" y="1994764"/>
            <a:ext cx="1359035" cy="369332"/>
          </a:xfrm>
          <a:prstGeom prst="rect">
            <a:avLst/>
          </a:prstGeom>
          <a:solidFill>
            <a:schemeClr val="accent2">
              <a:lumMod val="75000"/>
            </a:schemeClr>
          </a:solidFill>
          <a:ln w="12700">
            <a:solidFill>
              <a:schemeClr val="bg1"/>
            </a:solidFill>
          </a:ln>
        </p:spPr>
        <p:txBody>
          <a:bodyPr wrap="square" rtlCol="0">
            <a:spAutoFit/>
          </a:bodyPr>
          <a:lstStyle/>
          <a:p>
            <a:pPr algn="ctr"/>
            <a:r>
              <a:rPr lang="de-DE" b="1" dirty="0">
                <a:solidFill>
                  <a:schemeClr val="bg1"/>
                </a:solidFill>
              </a:rPr>
              <a:t>Frankreich</a:t>
            </a:r>
          </a:p>
        </p:txBody>
      </p:sp>
      <p:sp>
        <p:nvSpPr>
          <p:cNvPr id="17" name="Textfeld 16"/>
          <p:cNvSpPr txBox="1"/>
          <p:nvPr/>
        </p:nvSpPr>
        <p:spPr>
          <a:xfrm>
            <a:off x="8333322" y="1724710"/>
            <a:ext cx="898156" cy="369332"/>
          </a:xfrm>
          <a:prstGeom prst="rect">
            <a:avLst/>
          </a:prstGeom>
          <a:solidFill>
            <a:schemeClr val="accent2">
              <a:lumMod val="75000"/>
            </a:schemeClr>
          </a:solidFill>
          <a:ln w="12700">
            <a:solidFill>
              <a:schemeClr val="bg1"/>
            </a:solidFill>
          </a:ln>
        </p:spPr>
        <p:txBody>
          <a:bodyPr wrap="square" rtlCol="0">
            <a:spAutoFit/>
          </a:bodyPr>
          <a:lstStyle/>
          <a:p>
            <a:pPr algn="ctr"/>
            <a:r>
              <a:rPr lang="de-DE" b="1" dirty="0">
                <a:solidFill>
                  <a:schemeClr val="bg1"/>
                </a:solidFill>
              </a:rPr>
              <a:t>China</a:t>
            </a:r>
          </a:p>
        </p:txBody>
      </p:sp>
      <p:sp>
        <p:nvSpPr>
          <p:cNvPr id="18" name="Textfeld 17"/>
          <p:cNvSpPr txBox="1"/>
          <p:nvPr/>
        </p:nvSpPr>
        <p:spPr>
          <a:xfrm>
            <a:off x="9184344" y="2016470"/>
            <a:ext cx="927720" cy="369332"/>
          </a:xfrm>
          <a:prstGeom prst="rect">
            <a:avLst/>
          </a:prstGeom>
          <a:solidFill>
            <a:schemeClr val="accent2">
              <a:lumMod val="75000"/>
            </a:schemeClr>
          </a:solidFill>
          <a:ln w="12700">
            <a:solidFill>
              <a:schemeClr val="bg1"/>
            </a:solidFill>
          </a:ln>
        </p:spPr>
        <p:txBody>
          <a:bodyPr wrap="square" rtlCol="0">
            <a:spAutoFit/>
          </a:bodyPr>
          <a:lstStyle/>
          <a:p>
            <a:pPr algn="ctr"/>
            <a:r>
              <a:rPr lang="de-DE" b="1" dirty="0">
                <a:solidFill>
                  <a:schemeClr val="bg1"/>
                </a:solidFill>
              </a:rPr>
              <a:t>Korea</a:t>
            </a:r>
          </a:p>
        </p:txBody>
      </p:sp>
      <p:cxnSp>
        <p:nvCxnSpPr>
          <p:cNvPr id="19" name="Gerade Verbindung mit Pfeil 18"/>
          <p:cNvCxnSpPr/>
          <p:nvPr/>
        </p:nvCxnSpPr>
        <p:spPr bwMode="auto">
          <a:xfrm>
            <a:off x="1836090" y="2492896"/>
            <a:ext cx="8107340" cy="0"/>
          </a:xfrm>
          <a:prstGeom prst="straightConnector1">
            <a:avLst/>
          </a:prstGeom>
          <a:solidFill>
            <a:schemeClr val="accent1"/>
          </a:solidFill>
          <a:ln w="50800" cap="flat" cmpd="sng" algn="ctr">
            <a:solidFill>
              <a:srgbClr val="8CC3D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Inhaltsplatzhalter 35"/>
          <p:cNvSpPr txBox="1">
            <a:spLocks noGrp="1"/>
          </p:cNvSpPr>
          <p:nvPr>
            <p:ph idx="1"/>
          </p:nvPr>
        </p:nvSpPr>
        <p:spPr>
          <a:xfrm>
            <a:off x="1574587" y="1248100"/>
            <a:ext cx="1359268" cy="1115996"/>
          </a:xfrm>
          <a:prstGeom prst="rect">
            <a:avLst/>
          </a:prstGeom>
          <a:solidFill>
            <a:schemeClr val="accent2">
              <a:lumMod val="75000"/>
            </a:schemeClr>
          </a:solidFill>
          <a:ln w="12700">
            <a:solidFill>
              <a:schemeClr val="bg1"/>
            </a:solidFill>
          </a:ln>
        </p:spPr>
        <p:txBody>
          <a:bodyPr wrap="square" rtlCol="0">
            <a:spAutoFit/>
          </a:bodyPr>
          <a:lstStyle/>
          <a:p>
            <a:pPr marL="0" indent="0">
              <a:buNone/>
            </a:pPr>
            <a:r>
              <a:rPr lang="de-DE" sz="1400" b="1" dirty="0">
                <a:solidFill>
                  <a:schemeClr val="bg1"/>
                </a:solidFill>
              </a:rPr>
              <a:t>Nordeuropa/ Skandinavien</a:t>
            </a:r>
          </a:p>
          <a:p>
            <a:pPr marL="0" indent="0">
              <a:buNone/>
            </a:pPr>
            <a:r>
              <a:rPr lang="de-DE" sz="1400" b="1" dirty="0">
                <a:solidFill>
                  <a:schemeClr val="bg1"/>
                </a:solidFill>
              </a:rPr>
              <a:t>Deutschland</a:t>
            </a:r>
          </a:p>
          <a:p>
            <a:pPr marL="0" indent="0">
              <a:buNone/>
            </a:pPr>
            <a:r>
              <a:rPr lang="de-DE" sz="1400" b="1" dirty="0">
                <a:solidFill>
                  <a:schemeClr val="bg1"/>
                </a:solidFill>
              </a:rPr>
              <a:t>USA</a:t>
            </a:r>
          </a:p>
        </p:txBody>
      </p:sp>
      <p:sp>
        <p:nvSpPr>
          <p:cNvPr id="21" name="Textfeld 20"/>
          <p:cNvSpPr txBox="1"/>
          <p:nvPr/>
        </p:nvSpPr>
        <p:spPr>
          <a:xfrm>
            <a:off x="6871132" y="1432322"/>
            <a:ext cx="1445992" cy="954107"/>
          </a:xfrm>
          <a:prstGeom prst="rect">
            <a:avLst/>
          </a:prstGeom>
          <a:solidFill>
            <a:schemeClr val="accent2">
              <a:lumMod val="75000"/>
            </a:schemeClr>
          </a:solidFill>
          <a:ln w="12700">
            <a:solidFill>
              <a:schemeClr val="bg1"/>
            </a:solidFill>
          </a:ln>
        </p:spPr>
        <p:txBody>
          <a:bodyPr wrap="square" rtlCol="0">
            <a:spAutoFit/>
          </a:bodyPr>
          <a:lstStyle/>
          <a:p>
            <a:r>
              <a:rPr lang="de-DE" sz="1400" b="1" dirty="0">
                <a:solidFill>
                  <a:schemeClr val="bg1"/>
                </a:solidFill>
              </a:rPr>
              <a:t>Ost-Asien</a:t>
            </a:r>
          </a:p>
          <a:p>
            <a:r>
              <a:rPr lang="de-DE" sz="1400" b="1" dirty="0">
                <a:solidFill>
                  <a:schemeClr val="bg1"/>
                </a:solidFill>
              </a:rPr>
              <a:t>Afrika</a:t>
            </a:r>
          </a:p>
          <a:p>
            <a:r>
              <a:rPr lang="de-DE" sz="1400" b="1" dirty="0">
                <a:solidFill>
                  <a:schemeClr val="bg1"/>
                </a:solidFill>
              </a:rPr>
              <a:t>Lateinamerika</a:t>
            </a:r>
          </a:p>
          <a:p>
            <a:r>
              <a:rPr lang="de-DE" sz="1400" b="1" dirty="0">
                <a:solidFill>
                  <a:schemeClr val="bg1"/>
                </a:solidFill>
              </a:rPr>
              <a:t>Arabien</a:t>
            </a:r>
          </a:p>
        </p:txBody>
      </p:sp>
      <p:sp>
        <p:nvSpPr>
          <p:cNvPr id="22" name="Textfeld 21"/>
          <p:cNvSpPr txBox="1"/>
          <p:nvPr/>
        </p:nvSpPr>
        <p:spPr>
          <a:xfrm>
            <a:off x="4063639" y="1377666"/>
            <a:ext cx="1337422" cy="369332"/>
          </a:xfrm>
          <a:prstGeom prst="rect">
            <a:avLst/>
          </a:prstGeom>
          <a:solidFill>
            <a:schemeClr val="accent2">
              <a:lumMod val="75000"/>
            </a:schemeClr>
          </a:solidFill>
          <a:ln w="12700">
            <a:solidFill>
              <a:schemeClr val="bg1"/>
            </a:solidFill>
          </a:ln>
        </p:spPr>
        <p:txBody>
          <a:bodyPr wrap="square" rtlCol="0">
            <a:spAutoFit/>
          </a:bodyPr>
          <a:lstStyle/>
          <a:p>
            <a:r>
              <a:rPr lang="de-DE" b="1" dirty="0">
                <a:solidFill>
                  <a:schemeClr val="bg1"/>
                </a:solidFill>
              </a:rPr>
              <a:t>England</a:t>
            </a:r>
          </a:p>
        </p:txBody>
      </p:sp>
      <p:sp>
        <p:nvSpPr>
          <p:cNvPr id="23" name="Textfeld 22"/>
          <p:cNvSpPr txBox="1"/>
          <p:nvPr/>
        </p:nvSpPr>
        <p:spPr>
          <a:xfrm>
            <a:off x="9298390" y="1604551"/>
            <a:ext cx="927720" cy="369332"/>
          </a:xfrm>
          <a:prstGeom prst="rect">
            <a:avLst/>
          </a:prstGeom>
          <a:solidFill>
            <a:schemeClr val="accent2">
              <a:lumMod val="75000"/>
            </a:schemeClr>
          </a:solidFill>
          <a:ln w="12700">
            <a:solidFill>
              <a:schemeClr val="bg1"/>
            </a:solidFill>
          </a:ln>
        </p:spPr>
        <p:txBody>
          <a:bodyPr wrap="square" rtlCol="0">
            <a:spAutoFit/>
          </a:bodyPr>
          <a:lstStyle/>
          <a:p>
            <a:r>
              <a:rPr lang="de-DE" b="1" dirty="0">
                <a:solidFill>
                  <a:schemeClr val="bg1"/>
                </a:solidFill>
              </a:rPr>
              <a:t>Japan</a:t>
            </a:r>
          </a:p>
        </p:txBody>
      </p:sp>
      <p:sp>
        <p:nvSpPr>
          <p:cNvPr id="24" name="Inhaltsplatzhalter 3"/>
          <p:cNvSpPr txBox="1">
            <a:spLocks/>
          </p:cNvSpPr>
          <p:nvPr/>
        </p:nvSpPr>
        <p:spPr>
          <a:xfrm>
            <a:off x="6591018" y="2636912"/>
            <a:ext cx="4241800" cy="35604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ct val="20000"/>
              </a:spcBef>
              <a:buClr>
                <a:schemeClr val="accent2"/>
              </a:buClr>
              <a:buSzPct val="100000"/>
              <a:buFont typeface="Calibri" pitchFamily="34" charset="0"/>
              <a:buNone/>
              <a:defRPr sz="1700" kern="1200" baseline="0">
                <a:solidFill>
                  <a:schemeClr val="accent1"/>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de-DE" sz="1800" b="1" dirty="0">
                <a:solidFill>
                  <a:schemeClr val="tx1">
                    <a:lumMod val="65000"/>
                    <a:lumOff val="35000"/>
                  </a:schemeClr>
                </a:solidFill>
              </a:rPr>
              <a:t>	</a:t>
            </a:r>
            <a:r>
              <a:rPr lang="de-DE" sz="1800" b="1" dirty="0">
                <a:solidFill>
                  <a:schemeClr val="tx1"/>
                </a:solidFill>
              </a:rPr>
              <a:t>„high </a:t>
            </a:r>
            <a:r>
              <a:rPr lang="de-DE" sz="1800" b="1" dirty="0" err="1">
                <a:solidFill>
                  <a:schemeClr val="tx1"/>
                </a:solidFill>
              </a:rPr>
              <a:t>context</a:t>
            </a:r>
            <a:r>
              <a:rPr lang="de-DE" sz="1800" b="1" dirty="0">
                <a:solidFill>
                  <a:schemeClr val="tx1"/>
                </a:solidFill>
              </a:rPr>
              <a:t>“-Kulturen</a:t>
            </a:r>
          </a:p>
          <a:p>
            <a:pPr>
              <a:lnSpc>
                <a:spcPct val="150000"/>
              </a:lnSpc>
              <a:spcBef>
                <a:spcPts val="0"/>
              </a:spcBef>
            </a:pPr>
            <a:endParaRPr lang="de-DE" sz="1200" b="1" dirty="0">
              <a:solidFill>
                <a:schemeClr val="tx1">
                  <a:lumMod val="65000"/>
                  <a:lumOff val="35000"/>
                </a:schemeClr>
              </a:solidFill>
            </a:endParaRPr>
          </a:p>
          <a:p>
            <a:pPr>
              <a:lnSpc>
                <a:spcPct val="150000"/>
              </a:lnSpc>
              <a:spcBef>
                <a:spcPts val="0"/>
              </a:spcBef>
            </a:pPr>
            <a:r>
              <a:rPr lang="de-DE" sz="1800" dirty="0">
                <a:solidFill>
                  <a:schemeClr val="tx1"/>
                </a:solidFill>
              </a:rPr>
              <a:t>Kritik und Skepsis werden nicht geäußert</a:t>
            </a:r>
          </a:p>
          <a:p>
            <a:pPr>
              <a:lnSpc>
                <a:spcPct val="150000"/>
              </a:lnSpc>
              <a:spcBef>
                <a:spcPts val="0"/>
              </a:spcBef>
            </a:pPr>
            <a:r>
              <a:rPr lang="de-DE" sz="1800" dirty="0">
                <a:solidFill>
                  <a:schemeClr val="tx1"/>
                </a:solidFill>
              </a:rPr>
              <a:t>l</a:t>
            </a:r>
            <a:r>
              <a:rPr lang="de-DE" sz="1800" dirty="0" smtClean="0">
                <a:solidFill>
                  <a:schemeClr val="tx1"/>
                </a:solidFill>
              </a:rPr>
              <a:t>anger</a:t>
            </a:r>
            <a:r>
              <a:rPr lang="de-DE" sz="1800" dirty="0">
                <a:solidFill>
                  <a:schemeClr val="tx1"/>
                </a:solidFill>
              </a:rPr>
              <a:t>, ausgiebiger Smalltalk</a:t>
            </a:r>
          </a:p>
          <a:p>
            <a:pPr>
              <a:lnSpc>
                <a:spcPct val="150000"/>
              </a:lnSpc>
              <a:spcBef>
                <a:spcPts val="0"/>
              </a:spcBef>
            </a:pPr>
            <a:r>
              <a:rPr lang="de-DE" sz="1800" dirty="0">
                <a:solidFill>
                  <a:schemeClr val="tx1"/>
                </a:solidFill>
              </a:rPr>
              <a:t>a</a:t>
            </a:r>
            <a:r>
              <a:rPr lang="de-DE" sz="1800" dirty="0" smtClean="0">
                <a:solidFill>
                  <a:schemeClr val="tx1"/>
                </a:solidFill>
              </a:rPr>
              <a:t>usschweifende </a:t>
            </a:r>
            <a:r>
              <a:rPr lang="de-DE" sz="1800" dirty="0">
                <a:solidFill>
                  <a:schemeClr val="tx1"/>
                </a:solidFill>
              </a:rPr>
              <a:t>Argumentation</a:t>
            </a:r>
          </a:p>
          <a:p>
            <a:pPr>
              <a:lnSpc>
                <a:spcPct val="150000"/>
              </a:lnSpc>
              <a:spcBef>
                <a:spcPts val="0"/>
              </a:spcBef>
            </a:pPr>
            <a:r>
              <a:rPr lang="de-DE" sz="1800" dirty="0">
                <a:solidFill>
                  <a:schemeClr val="tx1"/>
                </a:solidFill>
              </a:rPr>
              <a:t>s</a:t>
            </a:r>
            <a:r>
              <a:rPr lang="de-DE" sz="1800" dirty="0" smtClean="0">
                <a:solidFill>
                  <a:schemeClr val="tx1"/>
                </a:solidFill>
              </a:rPr>
              <a:t>teile </a:t>
            </a:r>
            <a:r>
              <a:rPr lang="de-DE" sz="1800" dirty="0">
                <a:solidFill>
                  <a:schemeClr val="tx1"/>
                </a:solidFill>
              </a:rPr>
              <a:t>Hierarchien</a:t>
            </a:r>
          </a:p>
          <a:p>
            <a:pPr>
              <a:lnSpc>
                <a:spcPct val="150000"/>
              </a:lnSpc>
              <a:spcBef>
                <a:spcPts val="0"/>
              </a:spcBef>
            </a:pPr>
            <a:r>
              <a:rPr lang="de-DE" sz="1800" dirty="0">
                <a:solidFill>
                  <a:schemeClr val="tx1"/>
                </a:solidFill>
              </a:rPr>
              <a:t>Zeit spielt keine Rolle: </a:t>
            </a:r>
            <a:r>
              <a:rPr lang="de-DE" sz="1800" dirty="0" err="1">
                <a:solidFill>
                  <a:schemeClr val="tx1"/>
                </a:solidFill>
              </a:rPr>
              <a:t>polichrones</a:t>
            </a:r>
            <a:r>
              <a:rPr lang="de-DE" sz="1800" dirty="0">
                <a:solidFill>
                  <a:schemeClr val="tx1"/>
                </a:solidFill>
              </a:rPr>
              <a:t> </a:t>
            </a:r>
            <a:r>
              <a:rPr lang="de-DE" sz="1800" dirty="0" smtClean="0">
                <a:solidFill>
                  <a:schemeClr val="tx1"/>
                </a:solidFill>
              </a:rPr>
              <a:t>Zeitverständnis</a:t>
            </a:r>
            <a:endParaRPr lang="de-DE" sz="1800" dirty="0">
              <a:solidFill>
                <a:schemeClr val="tx1"/>
              </a:solidFill>
            </a:endParaRPr>
          </a:p>
          <a:p>
            <a:pPr>
              <a:lnSpc>
                <a:spcPct val="150000"/>
              </a:lnSpc>
              <a:spcBef>
                <a:spcPts val="0"/>
              </a:spcBef>
            </a:pPr>
            <a:r>
              <a:rPr lang="de-DE" sz="1800" dirty="0">
                <a:solidFill>
                  <a:schemeClr val="tx1"/>
                </a:solidFill>
              </a:rPr>
              <a:t>p</a:t>
            </a:r>
            <a:r>
              <a:rPr lang="de-DE" sz="1800" dirty="0" smtClean="0">
                <a:solidFill>
                  <a:schemeClr val="tx1"/>
                </a:solidFill>
              </a:rPr>
              <a:t>ersonen- </a:t>
            </a:r>
            <a:r>
              <a:rPr lang="de-DE" sz="1800" dirty="0">
                <a:solidFill>
                  <a:schemeClr val="tx1"/>
                </a:solidFill>
              </a:rPr>
              <a:t>und beziehungsorientierte Kommunikation</a:t>
            </a:r>
          </a:p>
          <a:p>
            <a:pPr>
              <a:lnSpc>
                <a:spcPct val="150000"/>
              </a:lnSpc>
              <a:spcBef>
                <a:spcPts val="0"/>
              </a:spcBef>
            </a:pPr>
            <a:endParaRPr lang="de-DE" dirty="0"/>
          </a:p>
          <a:p>
            <a:pPr>
              <a:lnSpc>
                <a:spcPct val="150000"/>
              </a:lnSpc>
              <a:spcBef>
                <a:spcPts val="0"/>
              </a:spcBef>
            </a:pPr>
            <a:endParaRPr lang="de-DE" dirty="0"/>
          </a:p>
        </p:txBody>
      </p:sp>
    </p:spTree>
    <p:extLst>
      <p:ext uri="{BB962C8B-B14F-4D97-AF65-F5344CB8AC3E}">
        <p14:creationId xmlns:p14="http://schemas.microsoft.com/office/powerpoint/2010/main" val="158562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87888" y="1124745"/>
            <a:ext cx="6552728" cy="4824536"/>
          </a:xfrm>
        </p:spPr>
        <p:txBody>
          <a:bodyPr/>
          <a:lstStyle/>
          <a:p>
            <a:pPr marL="0" indent="0">
              <a:spcBef>
                <a:spcPts val="0"/>
              </a:spcBef>
              <a:spcAft>
                <a:spcPts val="600"/>
              </a:spcAft>
              <a:buNone/>
            </a:pPr>
            <a:r>
              <a:rPr lang="de-DE" b="1" dirty="0">
                <a:solidFill>
                  <a:schemeClr val="tx1"/>
                </a:solidFill>
              </a:rPr>
              <a:t>Interkulturelle und interdisziplinäre Kompetenz in der Wissenschaft wird erforderlich bei:</a:t>
            </a:r>
            <a:endParaRPr lang="de-DE" dirty="0">
              <a:solidFill>
                <a:schemeClr val="tx1"/>
              </a:solidFill>
            </a:endParaRPr>
          </a:p>
          <a:p>
            <a:pPr>
              <a:lnSpc>
                <a:spcPct val="150000"/>
              </a:lnSpc>
              <a:spcBef>
                <a:spcPts val="0"/>
              </a:spcBef>
              <a:buClr>
                <a:srgbClr val="97C01E"/>
              </a:buClr>
            </a:pPr>
            <a:r>
              <a:rPr lang="de-DE" dirty="0">
                <a:solidFill>
                  <a:schemeClr val="tx1"/>
                </a:solidFill>
              </a:rPr>
              <a:t>Teamarbeit</a:t>
            </a:r>
          </a:p>
          <a:p>
            <a:pPr>
              <a:lnSpc>
                <a:spcPct val="150000"/>
              </a:lnSpc>
              <a:spcBef>
                <a:spcPts val="0"/>
              </a:spcBef>
              <a:buClr>
                <a:srgbClr val="97C01E"/>
              </a:buClr>
            </a:pPr>
            <a:r>
              <a:rPr lang="de-DE" dirty="0">
                <a:solidFill>
                  <a:schemeClr val="tx1"/>
                </a:solidFill>
              </a:rPr>
              <a:t>Beratung</a:t>
            </a:r>
          </a:p>
          <a:p>
            <a:pPr>
              <a:lnSpc>
                <a:spcPct val="150000"/>
              </a:lnSpc>
              <a:spcBef>
                <a:spcPts val="0"/>
              </a:spcBef>
              <a:buClr>
                <a:srgbClr val="97C01E"/>
              </a:buClr>
            </a:pPr>
            <a:r>
              <a:rPr lang="de-DE" dirty="0">
                <a:solidFill>
                  <a:schemeClr val="tx1"/>
                </a:solidFill>
              </a:rPr>
              <a:t>Kontaktaufnahme</a:t>
            </a:r>
          </a:p>
          <a:p>
            <a:pPr>
              <a:lnSpc>
                <a:spcPct val="150000"/>
              </a:lnSpc>
              <a:spcBef>
                <a:spcPts val="0"/>
              </a:spcBef>
              <a:buClr>
                <a:srgbClr val="97C01E"/>
              </a:buClr>
            </a:pPr>
            <a:r>
              <a:rPr lang="de-DE" dirty="0">
                <a:solidFill>
                  <a:schemeClr val="tx1"/>
                </a:solidFill>
              </a:rPr>
              <a:t>Äußerung und Annahme von Kritik</a:t>
            </a:r>
          </a:p>
          <a:p>
            <a:pPr>
              <a:lnSpc>
                <a:spcPct val="150000"/>
              </a:lnSpc>
              <a:spcBef>
                <a:spcPts val="0"/>
              </a:spcBef>
              <a:buClr>
                <a:srgbClr val="97C01E"/>
              </a:buClr>
            </a:pPr>
            <a:r>
              <a:rPr lang="de-DE" dirty="0">
                <a:solidFill>
                  <a:schemeClr val="tx1"/>
                </a:solidFill>
              </a:rPr>
              <a:t>Problemmanagement</a:t>
            </a:r>
          </a:p>
          <a:p>
            <a:pPr>
              <a:lnSpc>
                <a:spcPct val="150000"/>
              </a:lnSpc>
              <a:spcBef>
                <a:spcPts val="0"/>
              </a:spcBef>
              <a:buClr>
                <a:srgbClr val="97C01E"/>
              </a:buClr>
            </a:pPr>
            <a:r>
              <a:rPr lang="de-DE" dirty="0">
                <a:solidFill>
                  <a:schemeClr val="tx1"/>
                </a:solidFill>
              </a:rPr>
              <a:t>Berücksichtigung von Lehr- und Lernstilen</a:t>
            </a:r>
          </a:p>
          <a:p>
            <a:pPr>
              <a:lnSpc>
                <a:spcPct val="150000"/>
              </a:lnSpc>
              <a:spcBef>
                <a:spcPts val="0"/>
              </a:spcBef>
              <a:buClr>
                <a:srgbClr val="97C01E"/>
              </a:buClr>
            </a:pPr>
            <a:r>
              <a:rPr lang="de-DE" dirty="0">
                <a:solidFill>
                  <a:schemeClr val="tx1"/>
                </a:solidFill>
              </a:rPr>
              <a:t>Diskussionsteilnahmen</a:t>
            </a:r>
          </a:p>
          <a:p>
            <a:pPr>
              <a:lnSpc>
                <a:spcPct val="150000"/>
              </a:lnSpc>
              <a:spcBef>
                <a:spcPts val="0"/>
              </a:spcBef>
              <a:buClr>
                <a:srgbClr val="97C01E"/>
              </a:buClr>
            </a:pPr>
            <a:r>
              <a:rPr lang="de-DE" dirty="0">
                <a:solidFill>
                  <a:schemeClr val="tx1"/>
                </a:solidFill>
              </a:rPr>
              <a:t>Aufbau und Pflege von Beziehungen</a:t>
            </a:r>
          </a:p>
          <a:p>
            <a:pPr>
              <a:lnSpc>
                <a:spcPct val="150000"/>
              </a:lnSpc>
              <a:spcBef>
                <a:spcPts val="0"/>
              </a:spcBef>
              <a:buClr>
                <a:srgbClr val="97C01E"/>
              </a:buClr>
            </a:pPr>
            <a:r>
              <a:rPr lang="de-DE" dirty="0">
                <a:solidFill>
                  <a:schemeClr val="tx1"/>
                </a:solidFill>
              </a:rPr>
              <a:t>Aussprechen und Annahme von Einladungen</a:t>
            </a:r>
          </a:p>
          <a:p>
            <a:pPr marL="0" indent="0">
              <a:buNone/>
            </a:pP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Interkulturelle und interdisziplinäre Kompetenz in der Wissenschaft</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19</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56" y="1752452"/>
            <a:ext cx="3929704" cy="3693492"/>
          </a:xfrm>
          <a:prstGeom prst="rect">
            <a:avLst/>
          </a:prstGeom>
        </p:spPr>
      </p:pic>
    </p:spTree>
    <p:extLst>
      <p:ext uri="{BB962C8B-B14F-4D97-AF65-F5344CB8AC3E}">
        <p14:creationId xmlns:p14="http://schemas.microsoft.com/office/powerpoint/2010/main" val="834789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500" y="2860360"/>
            <a:ext cx="2660480" cy="429232"/>
          </a:xfrm>
          <a:prstGeom prst="rect">
            <a:avLst/>
          </a:prstGeom>
        </p:spPr>
      </p:pic>
      <p:pic>
        <p:nvPicPr>
          <p:cNvPr id="9" name="Grafik 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03550" y="3868472"/>
            <a:ext cx="2015255" cy="385646"/>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82" y="5079464"/>
            <a:ext cx="1734096" cy="1229856"/>
          </a:xfrm>
          <a:prstGeom prst="rect">
            <a:avLst/>
          </a:prstGeom>
        </p:spPr>
      </p:pic>
      <p:pic>
        <p:nvPicPr>
          <p:cNvPr id="3" name="Grafik 2"/>
          <p:cNvPicPr>
            <a:picLocks noChangeAspect="1"/>
          </p:cNvPicPr>
          <p:nvPr/>
        </p:nvPicPr>
        <p:blipFill rotWithShape="1">
          <a:blip r:embed="rId6" cstate="print">
            <a:extLst>
              <a:ext uri="{28A0092B-C50C-407E-A947-70E740481C1C}">
                <a14:useLocalDpi xmlns:a14="http://schemas.microsoft.com/office/drawing/2010/main" val="0"/>
              </a:ext>
            </a:extLst>
          </a:blip>
          <a:srcRect l="29385" t="17120" r="1828" b="22575"/>
          <a:stretch/>
        </p:blipFill>
        <p:spPr>
          <a:xfrm>
            <a:off x="1487488" y="1814530"/>
            <a:ext cx="2016224" cy="583026"/>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7391" y="1089536"/>
            <a:ext cx="6173185" cy="5075768"/>
          </a:xfrm>
          <a:prstGeom prst="rect">
            <a:avLst/>
          </a:prstGeom>
        </p:spPr>
      </p:pic>
      <p:pic>
        <p:nvPicPr>
          <p:cNvPr id="11" name="Picture 2" descr="http://pt-ad.pt-dlr.de/_img/common/PT-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1898" y="5178964"/>
            <a:ext cx="1628459" cy="8142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platzhalter 2"/>
          <p:cNvSpPr>
            <a:spLocks noGrp="1"/>
          </p:cNvSpPr>
          <p:nvPr>
            <p:ph type="body" sz="quarter" idx="4294967295"/>
          </p:nvPr>
        </p:nvSpPr>
        <p:spPr>
          <a:xfrm>
            <a:off x="1391080" y="680646"/>
            <a:ext cx="7225200" cy="374949"/>
          </a:xfrm>
          <a:prstGeom prst="rect">
            <a:avLst/>
          </a:prstGeom>
        </p:spPr>
        <p:txBody>
          <a:bodyPr>
            <a:normAutofit fontScale="92500" lnSpcReduction="10000"/>
          </a:bodyPr>
          <a:lstStyle/>
          <a:p>
            <a:pPr marL="0" indent="0">
              <a:buNone/>
            </a:pPr>
            <a:r>
              <a:rPr lang="de-DE" dirty="0">
                <a:solidFill>
                  <a:schemeClr val="accent1"/>
                </a:solidFill>
              </a:rPr>
              <a:t>ELLI 2 – Exzellentes Lehren und Lernen in den Ingenieurwissenschaften</a:t>
            </a:r>
          </a:p>
        </p:txBody>
      </p:sp>
      <p:sp>
        <p:nvSpPr>
          <p:cNvPr id="15"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7"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 name="Abgerundetes Rechteck 4"/>
          <p:cNvSpPr/>
          <p:nvPr/>
        </p:nvSpPr>
        <p:spPr>
          <a:xfrm>
            <a:off x="1115752" y="1744086"/>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1104111" y="2721711"/>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1127393" y="3699336"/>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Abgerundetes Rechteck 20"/>
          <p:cNvSpPr/>
          <p:nvPr/>
        </p:nvSpPr>
        <p:spPr>
          <a:xfrm>
            <a:off x="2662376" y="5055653"/>
            <a:ext cx="1517780" cy="1210284"/>
          </a:xfrm>
          <a:prstGeom prst="roundRect">
            <a:avLst/>
          </a:prstGeom>
          <a:noFill/>
          <a:ln w="79375">
            <a:solidFill>
              <a:srgbClr val="BDBDBC">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873706" y="5049444"/>
            <a:ext cx="1517780" cy="1210283"/>
          </a:xfrm>
          <a:prstGeom prst="roundRect">
            <a:avLst/>
          </a:prstGeom>
          <a:noFill/>
          <a:ln w="79375">
            <a:solidFill>
              <a:srgbClr val="BDBDBC">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p:nvPr/>
        </p:nvSpPr>
        <p:spPr>
          <a:xfrm>
            <a:off x="873706" y="1407056"/>
            <a:ext cx="3312368" cy="3386090"/>
          </a:xfrm>
          <a:prstGeom prst="roundRect">
            <a:avLst/>
          </a:prstGeom>
          <a:noFill/>
          <a:ln w="57150" cap="sq">
            <a:solidFill>
              <a:schemeClr val="accent2">
                <a:lumMod val="50000"/>
                <a:alpha val="68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4"/>
          </p:nvPr>
        </p:nvSpPr>
        <p:spPr/>
        <p:txBody>
          <a:bodyPr/>
          <a:lstStyle/>
          <a:p>
            <a:fld id="{D913B18B-D139-4864-AE91-16ECF2125E47}" type="slidenum">
              <a:rPr lang="de-DE" smtClean="0"/>
              <a:pPr/>
              <a:t>2</a:t>
            </a:fld>
            <a:endParaRPr lang="de-DE" dirty="0"/>
          </a:p>
        </p:txBody>
      </p:sp>
    </p:spTree>
    <p:extLst>
      <p:ext uri="{BB962C8B-B14F-4D97-AF65-F5344CB8AC3E}">
        <p14:creationId xmlns:p14="http://schemas.microsoft.com/office/powerpoint/2010/main" val="650536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64" y="2942885"/>
            <a:ext cx="3311242" cy="2264304"/>
          </a:xfrm>
          <a:prstGeom prst="rect">
            <a:avLst/>
          </a:prstGeom>
        </p:spPr>
      </p:pic>
      <p:sp>
        <p:nvSpPr>
          <p:cNvPr id="2" name="Inhaltsplatzhalter 1"/>
          <p:cNvSpPr>
            <a:spLocks noGrp="1"/>
          </p:cNvSpPr>
          <p:nvPr>
            <p:ph idx="1"/>
          </p:nvPr>
        </p:nvSpPr>
        <p:spPr/>
        <p:txBody>
          <a:bodyPr>
            <a:normAutofit/>
          </a:bodyPr>
          <a:lstStyle/>
          <a:p>
            <a:pPr marL="0" indent="0">
              <a:spcBef>
                <a:spcPts val="0"/>
              </a:spcBef>
              <a:spcAft>
                <a:spcPts val="1200"/>
              </a:spcAft>
              <a:buNone/>
            </a:pPr>
            <a:r>
              <a:rPr lang="de-DE" b="1" dirty="0">
                <a:solidFill>
                  <a:schemeClr val="tx1"/>
                </a:solidFill>
              </a:rPr>
              <a:t>Gerade in Universitäten treffen fachliche und kulturelle Differenzen aufeinander.</a:t>
            </a:r>
          </a:p>
          <a:p>
            <a:pPr>
              <a:spcBef>
                <a:spcPts val="0"/>
              </a:spcBef>
              <a:spcAft>
                <a:spcPts val="1200"/>
              </a:spcAft>
              <a:buClr>
                <a:srgbClr val="97C01E"/>
              </a:buClr>
            </a:pPr>
            <a:r>
              <a:rPr lang="de-DE" dirty="0">
                <a:solidFill>
                  <a:schemeClr val="tx1"/>
                </a:solidFill>
              </a:rPr>
              <a:t>Kreative, flexible Organisation mit großem Potenzial an Problemlösekompetenzen und Strategien durch Diversität.</a:t>
            </a:r>
          </a:p>
          <a:p>
            <a:pPr>
              <a:spcBef>
                <a:spcPts val="0"/>
              </a:spcBef>
              <a:spcAft>
                <a:spcPts val="1800"/>
              </a:spcAft>
              <a:buClr>
                <a:srgbClr val="97C01E"/>
              </a:buClr>
            </a:pPr>
            <a:r>
              <a:rPr lang="de-DE" dirty="0">
                <a:solidFill>
                  <a:schemeClr val="tx1"/>
                </a:solidFill>
              </a:rPr>
              <a:t>Organisationen und Unternehmen können von den Unterschieden profitieren und sie somit wertschätzen.</a:t>
            </a:r>
          </a:p>
          <a:p>
            <a:pPr>
              <a:spcBef>
                <a:spcPts val="0"/>
              </a:spcBef>
              <a:spcAft>
                <a:spcPts val="1800"/>
              </a:spcAft>
              <a:buClr>
                <a:srgbClr val="97C01E"/>
              </a:buClr>
            </a:pPr>
            <a:endParaRPr lang="de-DE" dirty="0">
              <a:solidFill>
                <a:schemeClr val="tx1"/>
              </a:solidFill>
            </a:endParaRPr>
          </a:p>
          <a:p>
            <a:pPr marL="0" indent="0">
              <a:spcBef>
                <a:spcPts val="0"/>
              </a:spcBef>
              <a:spcAft>
                <a:spcPts val="1200"/>
              </a:spcAft>
              <a:buNone/>
            </a:pPr>
            <a:r>
              <a:rPr lang="de-DE" dirty="0">
                <a:solidFill>
                  <a:schemeClr val="tx1"/>
                </a:solidFill>
              </a:rPr>
              <a:t>Unterschiede in Forschung und Lehre zulassen bedeutet:</a:t>
            </a:r>
          </a:p>
          <a:p>
            <a:pPr>
              <a:spcBef>
                <a:spcPts val="0"/>
              </a:spcBef>
              <a:spcAft>
                <a:spcPts val="1200"/>
              </a:spcAft>
              <a:buClr>
                <a:srgbClr val="97C01E"/>
              </a:buClr>
            </a:pPr>
            <a:r>
              <a:rPr lang="de-DE" dirty="0">
                <a:solidFill>
                  <a:schemeClr val="tx1"/>
                </a:solidFill>
              </a:rPr>
              <a:t>vorurteilsfreier Blick auf die Mitarbeitenden</a:t>
            </a:r>
          </a:p>
          <a:p>
            <a:pPr>
              <a:spcBef>
                <a:spcPts val="0"/>
              </a:spcBef>
              <a:spcAft>
                <a:spcPts val="1200"/>
              </a:spcAft>
              <a:buClr>
                <a:srgbClr val="97C01E"/>
              </a:buClr>
            </a:pPr>
            <a:r>
              <a:rPr lang="de-DE" dirty="0">
                <a:solidFill>
                  <a:schemeClr val="tx1"/>
                </a:solidFill>
              </a:rPr>
              <a:t>Beurteilung der Mitarbeitenden nach ihrem „Wert“ für die Organisation</a:t>
            </a:r>
          </a:p>
          <a:p>
            <a:pPr>
              <a:spcBef>
                <a:spcPts val="0"/>
              </a:spcBef>
              <a:spcAft>
                <a:spcPts val="1200"/>
              </a:spcAft>
              <a:buClr>
                <a:srgbClr val="97C01E"/>
              </a:buClr>
            </a:pPr>
            <a:r>
              <a:rPr lang="de-DE" dirty="0">
                <a:solidFill>
                  <a:schemeClr val="tx1"/>
                </a:solidFill>
              </a:rPr>
              <a:t>coachendes Führen</a:t>
            </a:r>
          </a:p>
          <a:p>
            <a:pPr>
              <a:spcBef>
                <a:spcPts val="0"/>
              </a:spcBef>
              <a:spcAft>
                <a:spcPts val="1200"/>
              </a:spcAft>
              <a:buClr>
                <a:srgbClr val="97C01E"/>
              </a:buClr>
            </a:pPr>
            <a:r>
              <a:rPr lang="de-DE" dirty="0">
                <a:solidFill>
                  <a:schemeClr val="tx1"/>
                </a:solidFill>
              </a:rPr>
              <a:t>mehr Kommunikation auch zwischen den </a:t>
            </a:r>
            <a:r>
              <a:rPr lang="de-DE" dirty="0" err="1">
                <a:solidFill>
                  <a:schemeClr val="tx1"/>
                </a:solidFill>
              </a:rPr>
              <a:t>Arbeitnehmenden</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Umgang mit Diversität in Forschung und Lehre</a:t>
            </a:r>
            <a:endParaRPr lang="de-DE" dirty="0">
              <a:solidFill>
                <a:srgbClr val="4D4D4D"/>
              </a:solidFill>
            </a:endParaRP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20</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258151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Umgang </a:t>
            </a:r>
            <a:r>
              <a:rPr lang="de-DE" dirty="0" smtClean="0"/>
              <a:t>mit verschiedenen Kulturen im Arbeitsalltag</a:t>
            </a:r>
            <a:endParaRPr lang="de-DE" dirty="0"/>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21</a:t>
            </a:fld>
            <a:endParaRPr lang="de-DE" dirty="0"/>
          </a:p>
        </p:txBody>
      </p:sp>
      <p:sp>
        <p:nvSpPr>
          <p:cNvPr id="11" name="Abgerundetes Rechteck 10"/>
          <p:cNvSpPr/>
          <p:nvPr/>
        </p:nvSpPr>
        <p:spPr>
          <a:xfrm>
            <a:off x="415570" y="1475231"/>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983432" y="2406833"/>
            <a:ext cx="7623390" cy="2385268"/>
          </a:xfrm>
          <a:prstGeom prst="rect">
            <a:avLst/>
          </a:prstGeom>
          <a:noFill/>
        </p:spPr>
        <p:txBody>
          <a:bodyPr wrap="square" rtlCol="0">
            <a:spAutoFit/>
          </a:bodyPr>
          <a:lstStyle/>
          <a:p>
            <a:r>
              <a:rPr lang="de-DE" b="1" dirty="0" smtClean="0"/>
              <a:t>Szenario: </a:t>
            </a:r>
          </a:p>
          <a:p>
            <a:r>
              <a:rPr lang="de-DE" dirty="0"/>
              <a:t>Herausforderungen in einem heterogenen Betrieb, wie er heute üblich ist. Ebenso individuell wie die Beschäftigten sind, können auch die Lösungen </a:t>
            </a:r>
            <a:r>
              <a:rPr lang="de-DE" dirty="0" smtClean="0"/>
              <a:t>sein.</a:t>
            </a:r>
            <a:endParaRPr lang="de-DE" b="1" dirty="0"/>
          </a:p>
          <a:p>
            <a:endParaRPr lang="de-DE" dirty="0"/>
          </a:p>
          <a:p>
            <a:pPr>
              <a:spcAft>
                <a:spcPts val="600"/>
              </a:spcAft>
            </a:pPr>
            <a:r>
              <a:rPr lang="de-DE" b="1" dirty="0" smtClean="0"/>
              <a:t>Aufgabe:</a:t>
            </a:r>
          </a:p>
          <a:p>
            <a:r>
              <a:rPr lang="de-DE" dirty="0" smtClean="0"/>
              <a:t>Überlegen Sie in Teams, wie Sie der Herausforderung am besten begegnen. Es gibt kein „Richtig“ oder „Falsch“.</a:t>
            </a:r>
            <a:endParaRPr lang="de-DE" dirty="0"/>
          </a:p>
        </p:txBody>
      </p:sp>
      <p:sp>
        <p:nvSpPr>
          <p:cNvPr id="16" name="Textfeld 15"/>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646567"/>
                </a:solidFill>
              </a:rPr>
              <a:t>► Aufgabe ◄</a:t>
            </a:r>
          </a:p>
        </p:txBody>
      </p:sp>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20076" t="14300" r="29525" b="16401"/>
          <a:stretch/>
        </p:blipFill>
        <p:spPr>
          <a:xfrm>
            <a:off x="8832304" y="2404122"/>
            <a:ext cx="2407214" cy="2482440"/>
          </a:xfrm>
          <a:prstGeom prst="rect">
            <a:avLst/>
          </a:prstGeom>
        </p:spPr>
      </p:pic>
    </p:spTree>
    <p:extLst>
      <p:ext uri="{BB962C8B-B14F-4D97-AF65-F5344CB8AC3E}">
        <p14:creationId xmlns:p14="http://schemas.microsoft.com/office/powerpoint/2010/main" val="4087637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6456040"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6" name="Rechteck 5"/>
          <p:cNvSpPr/>
          <p:nvPr/>
        </p:nvSpPr>
        <p:spPr>
          <a:xfrm>
            <a:off x="3488009" y="1176187"/>
            <a:ext cx="880108" cy="5170646"/>
          </a:xfrm>
          <a:prstGeom prst="rect">
            <a:avLst/>
          </a:prstGeom>
        </p:spPr>
        <p:txBody>
          <a:bodyPr wrap="square">
            <a:spAutoFit/>
          </a:bodyPr>
          <a:lstStyle/>
          <a:p>
            <a:r>
              <a:rPr lang="de-DE" sz="33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Unterschiedliche Disziplinen</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22</a:t>
            </a:fld>
            <a:endParaRPr lang="de-DE" dirty="0"/>
          </a:p>
        </p:txBody>
      </p:sp>
      <p:sp>
        <p:nvSpPr>
          <p:cNvPr id="13" name="Rechteck 12"/>
          <p:cNvSpPr/>
          <p:nvPr/>
        </p:nvSpPr>
        <p:spPr>
          <a:xfrm>
            <a:off x="3474916" y="2996952"/>
            <a:ext cx="5186035" cy="830997"/>
          </a:xfrm>
          <a:prstGeom prst="rect">
            <a:avLst/>
          </a:prstGeom>
        </p:spPr>
        <p:txBody>
          <a:bodyPr wrap="none">
            <a:spAutoFit/>
          </a:bodyPr>
          <a:lstStyle/>
          <a:p>
            <a:pPr algn="ctr"/>
            <a:r>
              <a:rPr lang="de-DE" sz="2400" kern="0" dirty="0"/>
              <a:t>Welche fachkulturellen Unterschiede</a:t>
            </a:r>
          </a:p>
          <a:p>
            <a:pPr algn="ctr"/>
            <a:r>
              <a:rPr lang="de-DE" sz="2400" kern="0" dirty="0"/>
              <a:t>konnten Sie bereits feststellen?</a:t>
            </a:r>
          </a:p>
        </p:txBody>
      </p:sp>
      <p:sp>
        <p:nvSpPr>
          <p:cNvPr id="14" name="Abgerundetes Rechteck 13"/>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924295" y="1658124"/>
            <a:ext cx="869149" cy="1569660"/>
          </a:xfrm>
          <a:prstGeom prst="rect">
            <a:avLst/>
          </a:prstGeom>
        </p:spPr>
        <p:txBody>
          <a:bodyPr wrap="none">
            <a:spAutoFit/>
          </a:bodyPr>
          <a:lstStyle/>
          <a:p>
            <a:r>
              <a:rPr lang="de-DE" sz="9600" dirty="0">
                <a:solidFill>
                  <a:srgbClr val="637F13">
                    <a:alpha val="50000"/>
                  </a:srgbClr>
                </a:solidFill>
              </a:rPr>
              <a:t>?</a:t>
            </a:r>
          </a:p>
        </p:txBody>
      </p:sp>
    </p:spTree>
    <p:extLst>
      <p:ext uri="{BB962C8B-B14F-4D97-AF65-F5344CB8AC3E}">
        <p14:creationId xmlns:p14="http://schemas.microsoft.com/office/powerpoint/2010/main" val="2180664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556792"/>
            <a:ext cx="11905323" cy="4824536"/>
          </a:xfrm>
        </p:spPr>
        <p:txBody>
          <a:bodyPr>
            <a:noAutofit/>
          </a:bodyPr>
          <a:lstStyle/>
          <a:p>
            <a:pPr marL="0" indent="0" algn="ctr">
              <a:lnSpc>
                <a:spcPct val="150000"/>
              </a:lnSpc>
              <a:buNone/>
            </a:pPr>
            <a:r>
              <a:rPr lang="de-DE" sz="2400" dirty="0">
                <a:solidFill>
                  <a:schemeClr val="tx1"/>
                </a:solidFill>
              </a:rPr>
              <a:t>Kleidung, </a:t>
            </a:r>
          </a:p>
          <a:p>
            <a:pPr marL="0" indent="0" algn="ctr">
              <a:lnSpc>
                <a:spcPct val="150000"/>
              </a:lnSpc>
              <a:buNone/>
            </a:pPr>
            <a:r>
              <a:rPr lang="de-DE" sz="2400" dirty="0">
                <a:solidFill>
                  <a:schemeClr val="tx1"/>
                </a:solidFill>
              </a:rPr>
              <a:t>Hierarchie, </a:t>
            </a:r>
          </a:p>
          <a:p>
            <a:pPr marL="0" indent="0" algn="ctr">
              <a:lnSpc>
                <a:spcPct val="150000"/>
              </a:lnSpc>
              <a:buNone/>
            </a:pPr>
            <a:r>
              <a:rPr lang="de-DE" sz="2400" dirty="0">
                <a:solidFill>
                  <a:schemeClr val="tx1"/>
                </a:solidFill>
              </a:rPr>
              <a:t>Kommunikationsstufen, </a:t>
            </a:r>
          </a:p>
          <a:p>
            <a:pPr marL="0" indent="0" algn="ctr">
              <a:lnSpc>
                <a:spcPct val="150000"/>
              </a:lnSpc>
              <a:buNone/>
            </a:pPr>
            <a:r>
              <a:rPr lang="de-DE" sz="2400" dirty="0">
                <a:solidFill>
                  <a:schemeClr val="tx1"/>
                </a:solidFill>
              </a:rPr>
              <a:t>Rolle von Drittmitteln, </a:t>
            </a:r>
          </a:p>
          <a:p>
            <a:pPr marL="0" indent="0" algn="ctr">
              <a:lnSpc>
                <a:spcPct val="150000"/>
              </a:lnSpc>
              <a:buNone/>
            </a:pPr>
            <a:r>
              <a:rPr lang="de-DE" sz="2400" dirty="0" smtClean="0">
                <a:solidFill>
                  <a:schemeClr val="tx1"/>
                </a:solidFill>
              </a:rPr>
              <a:t>Anwendungs- </a:t>
            </a:r>
            <a:r>
              <a:rPr lang="de-DE" sz="2400" dirty="0">
                <a:solidFill>
                  <a:schemeClr val="tx1"/>
                </a:solidFill>
              </a:rPr>
              <a:t>vs. Grundlagenforschung, </a:t>
            </a:r>
          </a:p>
          <a:p>
            <a:pPr marL="0" indent="0" algn="ctr">
              <a:lnSpc>
                <a:spcPct val="150000"/>
              </a:lnSpc>
              <a:buNone/>
            </a:pPr>
            <a:r>
              <a:rPr lang="de-DE" sz="2400" dirty="0" smtClean="0">
                <a:solidFill>
                  <a:schemeClr val="tx1"/>
                </a:solidFill>
              </a:rPr>
              <a:t>Feedbackkultur,</a:t>
            </a:r>
            <a:endParaRPr lang="de-DE" sz="2400" dirty="0">
              <a:solidFill>
                <a:schemeClr val="tx1"/>
              </a:solidFill>
            </a:endParaRPr>
          </a:p>
          <a:p>
            <a:pPr marL="0" indent="0" algn="ctr">
              <a:lnSpc>
                <a:spcPct val="150000"/>
              </a:lnSpc>
              <a:buNone/>
            </a:pPr>
            <a:r>
              <a:rPr lang="de-DE" sz="2400" b="1" dirty="0">
                <a:solidFill>
                  <a:schemeClr val="tx1"/>
                </a:solidFill>
              </a:rPr>
              <a:t>…</a:t>
            </a:r>
          </a:p>
        </p:txBody>
      </p:sp>
      <p:sp>
        <p:nvSpPr>
          <p:cNvPr id="3" name="Textplatzhalter 2"/>
          <p:cNvSpPr>
            <a:spLocks noGrp="1"/>
          </p:cNvSpPr>
          <p:nvPr>
            <p:ph type="body" sz="quarter" idx="10"/>
          </p:nvPr>
        </p:nvSpPr>
        <p:spPr/>
        <p:txBody>
          <a:bodyPr/>
          <a:lstStyle/>
          <a:p>
            <a:r>
              <a:rPr lang="de-DE" dirty="0"/>
              <a:t>Unterschiedliche Disziplinen – fachkulturelle Unterschiede</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23</a:t>
            </a:fld>
            <a:endParaRPr lang="de-DE" dirty="0"/>
          </a:p>
        </p:txBody>
      </p:sp>
    </p:spTree>
    <p:extLst>
      <p:ext uri="{BB962C8B-B14F-4D97-AF65-F5344CB8AC3E}">
        <p14:creationId xmlns:p14="http://schemas.microsoft.com/office/powerpoint/2010/main" val="572801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INHALTSVERZEICHNIS</a:t>
            </a:r>
          </a:p>
        </p:txBody>
      </p:sp>
      <p:sp>
        <p:nvSpPr>
          <p:cNvPr id="5" name="Foliennummernplatzhalter 4"/>
          <p:cNvSpPr>
            <a:spLocks noGrp="1"/>
          </p:cNvSpPr>
          <p:nvPr>
            <p:ph type="sldNum" sz="quarter" idx="4"/>
          </p:nvPr>
        </p:nvSpPr>
        <p:spPr/>
        <p:txBody>
          <a:bodyPr/>
          <a:lstStyle/>
          <a:p>
            <a:fld id="{D913B18B-D139-4864-AE91-16ECF2125E47}" type="slidenum">
              <a:rPr lang="de-DE" smtClean="0"/>
              <a:pPr/>
              <a:t>24</a:t>
            </a:fld>
            <a:endParaRPr lang="de-DE" dirty="0"/>
          </a:p>
        </p:txBody>
      </p:sp>
      <p:sp>
        <p:nvSpPr>
          <p:cNvPr id="7" name="Ellipse 6"/>
          <p:cNvSpPr/>
          <p:nvPr/>
        </p:nvSpPr>
        <p:spPr>
          <a:xfrm>
            <a:off x="472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8" name="Ellipse 7"/>
          <p:cNvSpPr/>
          <p:nvPr/>
        </p:nvSpPr>
        <p:spPr>
          <a:xfrm>
            <a:off x="2816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9" name="Ellipse 8"/>
          <p:cNvSpPr/>
          <p:nvPr/>
        </p:nvSpPr>
        <p:spPr>
          <a:xfrm>
            <a:off x="5160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0" name="Ellipse 9"/>
          <p:cNvSpPr/>
          <p:nvPr/>
        </p:nvSpPr>
        <p:spPr>
          <a:xfrm>
            <a:off x="7504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1" name="Ellipse 10"/>
          <p:cNvSpPr/>
          <p:nvPr/>
        </p:nvSpPr>
        <p:spPr>
          <a:xfrm>
            <a:off x="9848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2" name="Textfeld 11"/>
          <p:cNvSpPr txBox="1"/>
          <p:nvPr/>
        </p:nvSpPr>
        <p:spPr>
          <a:xfrm>
            <a:off x="53890" y="1523001"/>
            <a:ext cx="2708217" cy="923330"/>
          </a:xfrm>
          <a:prstGeom prst="rect">
            <a:avLst/>
          </a:prstGeom>
          <a:noFill/>
        </p:spPr>
        <p:txBody>
          <a:bodyPr wrap="square" rtlCol="0">
            <a:spAutoFit/>
          </a:bodyPr>
          <a:lstStyle/>
          <a:p>
            <a:pPr algn="ctr"/>
            <a:r>
              <a:rPr lang="de-DE" dirty="0"/>
              <a:t>Interkulturelle und interdisziplinäre Kompetenz</a:t>
            </a:r>
          </a:p>
        </p:txBody>
      </p:sp>
      <p:sp>
        <p:nvSpPr>
          <p:cNvPr id="13" name="Textfeld 12"/>
          <p:cNvSpPr txBox="1"/>
          <p:nvPr/>
        </p:nvSpPr>
        <p:spPr>
          <a:xfrm>
            <a:off x="2305560" y="4412476"/>
            <a:ext cx="2892879" cy="923330"/>
          </a:xfrm>
          <a:prstGeom prst="rect">
            <a:avLst/>
          </a:prstGeom>
          <a:noFill/>
        </p:spPr>
        <p:txBody>
          <a:bodyPr wrap="square" rtlCol="0">
            <a:spAutoFit/>
          </a:bodyPr>
          <a:lstStyle/>
          <a:p>
            <a:pPr algn="ctr"/>
            <a:r>
              <a:rPr lang="de-DE" dirty="0"/>
              <a:t>Umgang mit Hierarchie und Rang in der Wissenschaft</a:t>
            </a:r>
          </a:p>
        </p:txBody>
      </p:sp>
      <p:sp>
        <p:nvSpPr>
          <p:cNvPr id="14" name="Textfeld 13"/>
          <p:cNvSpPr txBox="1"/>
          <p:nvPr/>
        </p:nvSpPr>
        <p:spPr>
          <a:xfrm>
            <a:off x="4889866" y="1558003"/>
            <a:ext cx="2412268" cy="923330"/>
          </a:xfrm>
          <a:prstGeom prst="rect">
            <a:avLst/>
          </a:prstGeom>
          <a:noFill/>
        </p:spPr>
        <p:txBody>
          <a:bodyPr wrap="square" rtlCol="0">
            <a:spAutoFit/>
          </a:bodyPr>
          <a:lstStyle/>
          <a:p>
            <a:pPr algn="ctr"/>
            <a:r>
              <a:rPr lang="de-DE" dirty="0"/>
              <a:t>Das richtige Auftreten in Meetings und </a:t>
            </a:r>
          </a:p>
          <a:p>
            <a:pPr algn="ctr"/>
            <a:r>
              <a:rPr lang="de-DE" dirty="0"/>
              <a:t>auf Konferenzen</a:t>
            </a:r>
          </a:p>
        </p:txBody>
      </p:sp>
      <p:sp>
        <p:nvSpPr>
          <p:cNvPr id="15" name="Textfeld 14"/>
          <p:cNvSpPr txBox="1"/>
          <p:nvPr/>
        </p:nvSpPr>
        <p:spPr>
          <a:xfrm>
            <a:off x="7263825" y="4412476"/>
            <a:ext cx="2352349" cy="923330"/>
          </a:xfrm>
          <a:prstGeom prst="rect">
            <a:avLst/>
          </a:prstGeom>
          <a:noFill/>
        </p:spPr>
        <p:txBody>
          <a:bodyPr wrap="square" rtlCol="0">
            <a:spAutoFit/>
          </a:bodyPr>
          <a:lstStyle/>
          <a:p>
            <a:pPr algn="ctr"/>
            <a:r>
              <a:rPr lang="de-DE" dirty="0"/>
              <a:t>Höflichkeit im beruflichen Schriftverkehr</a:t>
            </a:r>
          </a:p>
        </p:txBody>
      </p:sp>
      <p:sp>
        <p:nvSpPr>
          <p:cNvPr id="16" name="Textfeld 15"/>
          <p:cNvSpPr txBox="1"/>
          <p:nvPr/>
        </p:nvSpPr>
        <p:spPr>
          <a:xfrm>
            <a:off x="9625931" y="1523001"/>
            <a:ext cx="2316137" cy="923330"/>
          </a:xfrm>
          <a:prstGeom prst="rect">
            <a:avLst/>
          </a:prstGeom>
          <a:noFill/>
        </p:spPr>
        <p:txBody>
          <a:bodyPr wrap="square" rtlCol="0">
            <a:spAutoFit/>
          </a:bodyPr>
          <a:lstStyle/>
          <a:p>
            <a:pPr algn="ctr"/>
            <a:r>
              <a:rPr lang="de-DE" dirty="0"/>
              <a:t>Regeln guten wissenschaftlichen Arbeitens</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14" y="2983649"/>
            <a:ext cx="867371" cy="869849"/>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12" y="2968574"/>
            <a:ext cx="892263" cy="900000"/>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706" y="2965150"/>
            <a:ext cx="870588" cy="900000"/>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944" y="3491182"/>
            <a:ext cx="559056" cy="560658"/>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307" y="2732544"/>
            <a:ext cx="746029" cy="728679"/>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10341918" y="2965150"/>
            <a:ext cx="884164" cy="900000"/>
          </a:xfrm>
          <a:prstGeom prst="rect">
            <a:avLst/>
          </a:prstGeom>
        </p:spPr>
      </p:pic>
      <p:sp>
        <p:nvSpPr>
          <p:cNvPr id="21"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icons8.de</a:t>
            </a:r>
          </a:p>
        </p:txBody>
      </p:sp>
    </p:spTree>
    <p:extLst>
      <p:ext uri="{BB962C8B-B14F-4D97-AF65-F5344CB8AC3E}">
        <p14:creationId xmlns:p14="http://schemas.microsoft.com/office/powerpoint/2010/main" val="4613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9" presetClass="emph" presetSubtype="0" fill="hold" grpId="0" nodeType="withEffect">
                                  <p:stCondLst>
                                    <p:cond delay="0"/>
                                  </p:stCondLst>
                                  <p:childTnLst>
                                    <p:animClr clrSpc="rgb" dir="cw">
                                      <p:cBhvr override="childStyle">
                                        <p:cTn id="9" dur="500" fill="hold"/>
                                        <p:tgtEl>
                                          <p:spTgt spid="9"/>
                                        </p:tgtEl>
                                        <p:attrNameLst>
                                          <p:attrName>style.color</p:attrName>
                                        </p:attrNameLst>
                                      </p:cBhvr>
                                      <p:to>
                                        <a:srgbClr val="D8D8D8"/>
                                      </p:to>
                                    </p:animClr>
                                    <p:animClr clrSpc="rgb" dir="cw">
                                      <p:cBhvr>
                                        <p:cTn id="10" dur="500" fill="hold"/>
                                        <p:tgtEl>
                                          <p:spTgt spid="9"/>
                                        </p:tgtEl>
                                        <p:attrNameLst>
                                          <p:attrName>fillcolor</p:attrName>
                                        </p:attrNameLst>
                                      </p:cBhvr>
                                      <p:to>
                                        <a:srgbClr val="D8D8D8"/>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0"/>
                                        </p:tgtEl>
                                        <p:attrNameLst>
                                          <p:attrName>style.color</p:attrName>
                                        </p:attrNameLst>
                                      </p:cBhvr>
                                      <p:to>
                                        <a:srgbClr val="D8D8D8"/>
                                      </p:to>
                                    </p:animClr>
                                    <p:animClr clrSpc="rgb" dir="cw">
                                      <p:cBhvr>
                                        <p:cTn id="15" dur="500" fill="hold"/>
                                        <p:tgtEl>
                                          <p:spTgt spid="10"/>
                                        </p:tgtEl>
                                        <p:attrNameLst>
                                          <p:attrName>fillcolor</p:attrName>
                                        </p:attrNameLst>
                                      </p:cBhvr>
                                      <p:to>
                                        <a:srgbClr val="D8D8D8"/>
                                      </p:to>
                                    </p:animClr>
                                    <p:set>
                                      <p:cBhvr>
                                        <p:cTn id="16" dur="500" fill="hold"/>
                                        <p:tgtEl>
                                          <p:spTgt spid="10"/>
                                        </p:tgtEl>
                                        <p:attrNameLst>
                                          <p:attrName>fill.type</p:attrName>
                                        </p:attrNameLst>
                                      </p:cBhvr>
                                      <p:to>
                                        <p:strVal val="solid"/>
                                      </p:to>
                                    </p:set>
                                    <p:set>
                                      <p:cBhvr>
                                        <p:cTn id="17" dur="500" fill="hold"/>
                                        <p:tgtEl>
                                          <p:spTgt spid="1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1"/>
                                        </p:tgtEl>
                                        <p:attrNameLst>
                                          <p:attrName>style.color</p:attrName>
                                        </p:attrNameLst>
                                      </p:cBhvr>
                                      <p:to>
                                        <a:srgbClr val="D8D8D8"/>
                                      </p:to>
                                    </p:animClr>
                                    <p:animClr clrSpc="rgb" dir="cw">
                                      <p:cBhvr>
                                        <p:cTn id="20" dur="500" fill="hold"/>
                                        <p:tgtEl>
                                          <p:spTgt spid="11"/>
                                        </p:tgtEl>
                                        <p:attrNameLst>
                                          <p:attrName>fillcolor</p:attrName>
                                        </p:attrNameLst>
                                      </p:cBhvr>
                                      <p:to>
                                        <a:srgbClr val="D8D8D8"/>
                                      </p:to>
                                    </p:animClr>
                                    <p:set>
                                      <p:cBhvr>
                                        <p:cTn id="21" dur="500" fill="hold"/>
                                        <p:tgtEl>
                                          <p:spTgt spid="11"/>
                                        </p:tgtEl>
                                        <p:attrNameLst>
                                          <p:attrName>fill.type</p:attrName>
                                        </p:attrNameLst>
                                      </p:cBhvr>
                                      <p:to>
                                        <p:strVal val="solid"/>
                                      </p:to>
                                    </p:set>
                                    <p:set>
                                      <p:cBhvr>
                                        <p:cTn id="22" dur="500" fill="hold"/>
                                        <p:tgtEl>
                                          <p:spTgt spid="11"/>
                                        </p:tgtEl>
                                        <p:attrNameLst>
                                          <p:attrName>fill.on</p:attrName>
                                        </p:attrNameLst>
                                      </p:cBhvr>
                                      <p:to>
                                        <p:strVal val="true"/>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 presetClass="emph" presetSubtype="2" fill="hold" nodeType="withEffect">
                                  <p:stCondLst>
                                    <p:cond delay="0"/>
                                  </p:stCondLst>
                                  <p:childTnLst>
                                    <p:animClr clrSpc="rgb" dir="cw">
                                      <p:cBhvr>
                                        <p:cTn id="41" dur="500" fill="hold"/>
                                        <p:tgtEl>
                                          <p:spTgt spid="7"/>
                                        </p:tgtEl>
                                        <p:attrNameLst>
                                          <p:attrName>fillcolor</p:attrName>
                                        </p:attrNameLst>
                                      </p:cBhvr>
                                      <p:to>
                                        <a:srgbClr val="D8D8D8"/>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par>
                                <p:cTn id="44" presetID="1" presetClass="exit" presetSubtype="0" fill="hold" nodeType="withEffect">
                                  <p:stCondLst>
                                    <p:cond delay="0"/>
                                  </p:stCondLst>
                                  <p:childTnLst>
                                    <p:set>
                                      <p:cBhvr>
                                        <p:cTn id="45"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pPr>
            <a:r>
              <a:rPr lang="de-DE" dirty="0">
                <a:solidFill>
                  <a:schemeClr val="tx1"/>
                </a:solidFill>
              </a:rPr>
              <a:t>Hierarchie durch Mitarbeiterorganisation </a:t>
            </a:r>
          </a:p>
          <a:p>
            <a:pPr>
              <a:lnSpc>
                <a:spcPct val="150000"/>
              </a:lnSpc>
              <a:buClr>
                <a:srgbClr val="97C01E"/>
              </a:buClr>
            </a:pPr>
            <a:r>
              <a:rPr lang="de-DE" dirty="0">
                <a:solidFill>
                  <a:schemeClr val="tx1"/>
                </a:solidFill>
              </a:rPr>
              <a:t>Kunde/Kundin: automatisch höhergestellt</a:t>
            </a:r>
          </a:p>
          <a:p>
            <a:pPr>
              <a:lnSpc>
                <a:spcPct val="150000"/>
              </a:lnSpc>
              <a:buClr>
                <a:srgbClr val="97C01E"/>
              </a:buClr>
            </a:pPr>
            <a:r>
              <a:rPr lang="de-DE" dirty="0">
                <a:solidFill>
                  <a:schemeClr val="tx1"/>
                </a:solidFill>
              </a:rPr>
              <a:t>Mitarbeitende von Partnerfirmen: bevorzugt behandelt</a:t>
            </a:r>
          </a:p>
          <a:p>
            <a:pPr marL="0" indent="0">
              <a:lnSpc>
                <a:spcPct val="150000"/>
              </a:lnSpc>
              <a:buNone/>
            </a:pPr>
            <a:endParaRPr lang="de-DE" dirty="0">
              <a:solidFill>
                <a:schemeClr val="tx1"/>
              </a:solidFill>
            </a:endParaRPr>
          </a:p>
          <a:p>
            <a:pPr marL="0" indent="0">
              <a:lnSpc>
                <a:spcPct val="150000"/>
              </a:lnSpc>
              <a:buNone/>
            </a:pPr>
            <a:r>
              <a:rPr lang="de-DE" dirty="0">
                <a:solidFill>
                  <a:schemeClr val="tx1"/>
                </a:solidFill>
              </a:rPr>
              <a:t>In komplexen Situationen Orientierung nach</a:t>
            </a:r>
          </a:p>
          <a:p>
            <a:pPr>
              <a:lnSpc>
                <a:spcPct val="150000"/>
              </a:lnSpc>
              <a:buClr>
                <a:srgbClr val="97C01E"/>
              </a:buClr>
            </a:pPr>
            <a:r>
              <a:rPr lang="de-DE" dirty="0">
                <a:solidFill>
                  <a:schemeClr val="tx1"/>
                </a:solidFill>
              </a:rPr>
              <a:t>Länge der Betriebszugehörigkeit,</a:t>
            </a:r>
          </a:p>
          <a:p>
            <a:pPr>
              <a:lnSpc>
                <a:spcPct val="150000"/>
              </a:lnSpc>
              <a:buClr>
                <a:srgbClr val="97C01E"/>
              </a:buClr>
            </a:pPr>
            <a:r>
              <a:rPr lang="de-DE" dirty="0">
                <a:solidFill>
                  <a:schemeClr val="tx1"/>
                </a:solidFill>
              </a:rPr>
              <a:t>Generationenzugehörigkeit,</a:t>
            </a:r>
          </a:p>
          <a:p>
            <a:pPr>
              <a:lnSpc>
                <a:spcPct val="150000"/>
              </a:lnSpc>
              <a:buClr>
                <a:srgbClr val="97C01E"/>
              </a:buClr>
            </a:pPr>
            <a:r>
              <a:rPr lang="de-DE" dirty="0">
                <a:solidFill>
                  <a:schemeClr val="tx1"/>
                </a:solidFill>
              </a:rPr>
              <a:t>alphabetischer Reihenfolge.</a:t>
            </a:r>
          </a:p>
        </p:txBody>
      </p:sp>
      <p:sp>
        <p:nvSpPr>
          <p:cNvPr id="3" name="Textplatzhalter 2"/>
          <p:cNvSpPr>
            <a:spLocks noGrp="1"/>
          </p:cNvSpPr>
          <p:nvPr>
            <p:ph type="body" sz="quarter" idx="10"/>
          </p:nvPr>
        </p:nvSpPr>
        <p:spPr/>
        <p:txBody>
          <a:bodyPr/>
          <a:lstStyle/>
          <a:p>
            <a:r>
              <a:rPr lang="de-DE"/>
              <a:t>Umgang mit Hierarchie im Beruf</a:t>
            </a:r>
            <a:endParaRPr lang="de-DE" dirty="0"/>
          </a:p>
        </p:txBody>
      </p:sp>
      <p:sp>
        <p:nvSpPr>
          <p:cNvPr id="4" name="Titel 3"/>
          <p:cNvSpPr>
            <a:spLocks noGrp="1"/>
          </p:cNvSpPr>
          <p:nvPr>
            <p:ph type="title"/>
          </p:nvPr>
        </p:nvSpPr>
        <p:spPr>
          <a:xfrm>
            <a:off x="143339" y="200014"/>
            <a:ext cx="8572108" cy="360040"/>
          </a:xfrm>
        </p:spPr>
        <p:txBody>
          <a:bodyPr/>
          <a:lstStyle/>
          <a:p>
            <a:r>
              <a:rPr lang="de-DE" dirty="0"/>
              <a:t>UMGANG MIT HIERARCHIE UND RANG IN DER WISSENSCHAFT</a:t>
            </a:r>
          </a:p>
        </p:txBody>
      </p:sp>
      <p:sp>
        <p:nvSpPr>
          <p:cNvPr id="5" name="Foliennummernplatzhalter 4"/>
          <p:cNvSpPr>
            <a:spLocks noGrp="1"/>
          </p:cNvSpPr>
          <p:nvPr>
            <p:ph type="sldNum" sz="quarter" idx="4"/>
          </p:nvPr>
        </p:nvSpPr>
        <p:spPr/>
        <p:txBody>
          <a:bodyPr/>
          <a:lstStyle/>
          <a:p>
            <a:fld id="{D913B18B-D139-4864-AE91-16ECF2125E47}" type="slidenum">
              <a:rPr lang="de-DE" smtClean="0"/>
              <a:pPr/>
              <a:t>25</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a:t>
            </a:r>
            <a:r>
              <a:rPr lang="de-DE" dirty="0" err="1">
                <a:solidFill>
                  <a:srgbClr val="9C9E9F"/>
                </a:solidFill>
              </a:rPr>
              <a:t>Meyden</a:t>
            </a:r>
            <a:r>
              <a:rPr lang="de-DE" dirty="0">
                <a:solidFill>
                  <a:srgbClr val="9C9E9F"/>
                </a:solidFill>
              </a:rPr>
              <a:t> (2008)</a:t>
            </a:r>
          </a:p>
        </p:txBody>
      </p:sp>
      <p:sp>
        <p:nvSpPr>
          <p:cNvPr id="7" name="Textfeld 6"/>
          <p:cNvSpPr txBox="1"/>
          <p:nvPr/>
        </p:nvSpPr>
        <p:spPr>
          <a:xfrm>
            <a:off x="10356085" y="3127418"/>
            <a:ext cx="492443" cy="2745596"/>
          </a:xfrm>
          <a:prstGeom prst="rect">
            <a:avLst/>
          </a:prstGeom>
          <a:solidFill>
            <a:schemeClr val="accent1">
              <a:alpha val="60000"/>
            </a:schemeClr>
          </a:solidFill>
        </p:spPr>
        <p:txBody>
          <a:bodyPr vert="vert270" wrap="square" rtlCol="0">
            <a:spAutoFit/>
          </a:bodyPr>
          <a:lstStyle/>
          <a:p>
            <a:r>
              <a:rPr lang="de-DE" sz="2000" b="1" dirty="0">
                <a:solidFill>
                  <a:srgbClr val="4D4D4D"/>
                </a:solidFill>
              </a:rPr>
              <a:t>Kunde</a:t>
            </a:r>
          </a:p>
        </p:txBody>
      </p:sp>
      <p:sp>
        <p:nvSpPr>
          <p:cNvPr id="8" name="Textfeld 7"/>
          <p:cNvSpPr txBox="1"/>
          <p:nvPr/>
        </p:nvSpPr>
        <p:spPr>
          <a:xfrm>
            <a:off x="9708013" y="3127418"/>
            <a:ext cx="492443" cy="2745596"/>
          </a:xfrm>
          <a:prstGeom prst="rect">
            <a:avLst/>
          </a:prstGeom>
          <a:solidFill>
            <a:schemeClr val="accent1">
              <a:alpha val="60000"/>
            </a:schemeClr>
          </a:solidFill>
        </p:spPr>
        <p:txBody>
          <a:bodyPr vert="vert270" wrap="square" rtlCol="0">
            <a:spAutoFit/>
          </a:bodyPr>
          <a:lstStyle/>
          <a:p>
            <a:r>
              <a:rPr lang="de-DE" sz="2000" b="1" dirty="0">
                <a:solidFill>
                  <a:srgbClr val="4D4D4D"/>
                </a:solidFill>
              </a:rPr>
              <a:t>Partner</a:t>
            </a:r>
          </a:p>
        </p:txBody>
      </p:sp>
      <p:sp>
        <p:nvSpPr>
          <p:cNvPr id="9" name="Textfeld 8"/>
          <p:cNvSpPr txBox="1"/>
          <p:nvPr/>
        </p:nvSpPr>
        <p:spPr>
          <a:xfrm>
            <a:off x="9059941" y="3415450"/>
            <a:ext cx="492443" cy="2461822"/>
          </a:xfrm>
          <a:prstGeom prst="rect">
            <a:avLst/>
          </a:prstGeom>
          <a:solidFill>
            <a:schemeClr val="accent1">
              <a:alpha val="60000"/>
            </a:schemeClr>
          </a:solidFill>
        </p:spPr>
        <p:txBody>
          <a:bodyPr vert="vert270" wrap="square" rtlCol="0">
            <a:spAutoFit/>
          </a:bodyPr>
          <a:lstStyle/>
          <a:p>
            <a:r>
              <a:rPr lang="de-DE" sz="2000" b="1" dirty="0">
                <a:solidFill>
                  <a:srgbClr val="4D4D4D"/>
                </a:solidFill>
              </a:rPr>
              <a:t>Vorgesetzter</a:t>
            </a:r>
          </a:p>
        </p:txBody>
      </p:sp>
      <p:sp>
        <p:nvSpPr>
          <p:cNvPr id="10" name="Textfeld 9"/>
          <p:cNvSpPr txBox="1"/>
          <p:nvPr/>
        </p:nvSpPr>
        <p:spPr>
          <a:xfrm>
            <a:off x="8411869" y="3775490"/>
            <a:ext cx="492443" cy="2097524"/>
          </a:xfrm>
          <a:prstGeom prst="rect">
            <a:avLst/>
          </a:prstGeom>
          <a:solidFill>
            <a:schemeClr val="accent1">
              <a:alpha val="60000"/>
            </a:schemeClr>
          </a:solidFill>
        </p:spPr>
        <p:txBody>
          <a:bodyPr vert="vert270" wrap="square" rtlCol="0">
            <a:spAutoFit/>
          </a:bodyPr>
          <a:lstStyle/>
          <a:p>
            <a:r>
              <a:rPr lang="de-DE" sz="2000" b="1" dirty="0">
                <a:solidFill>
                  <a:srgbClr val="4D4D4D"/>
                </a:solidFill>
              </a:rPr>
              <a:t>Mitarbeiter</a:t>
            </a:r>
          </a:p>
        </p:txBody>
      </p:sp>
    </p:spTree>
    <p:extLst>
      <p:ext uri="{BB962C8B-B14F-4D97-AF65-F5344CB8AC3E}">
        <p14:creationId xmlns:p14="http://schemas.microsoft.com/office/powerpoint/2010/main" val="2936357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50000"/>
              </a:lnSpc>
              <a:buNone/>
            </a:pPr>
            <a:r>
              <a:rPr lang="de-DE" dirty="0">
                <a:solidFill>
                  <a:schemeClr val="tx1"/>
                </a:solidFill>
              </a:rPr>
              <a:t>Bei größeren Veranstaltungen muss gelegentlich eine Rangliste erstellt werden.</a:t>
            </a:r>
          </a:p>
          <a:p>
            <a:pPr marL="0" indent="0">
              <a:lnSpc>
                <a:spcPct val="150000"/>
              </a:lnSpc>
              <a:buNone/>
            </a:pPr>
            <a:r>
              <a:rPr lang="de-DE" dirty="0">
                <a:solidFill>
                  <a:schemeClr val="tx1"/>
                </a:solidFill>
              </a:rPr>
              <a:t>Wichtige Faktoren:</a:t>
            </a:r>
          </a:p>
          <a:p>
            <a:pPr>
              <a:lnSpc>
                <a:spcPct val="150000"/>
              </a:lnSpc>
              <a:buClr>
                <a:srgbClr val="97C01E"/>
              </a:buClr>
            </a:pPr>
            <a:r>
              <a:rPr lang="de-DE" dirty="0">
                <a:solidFill>
                  <a:schemeClr val="tx1"/>
                </a:solidFill>
              </a:rPr>
              <a:t>Rang und Stellung des Gastes im öffentlichen Leben</a:t>
            </a:r>
          </a:p>
          <a:p>
            <a:pPr>
              <a:lnSpc>
                <a:spcPct val="150000"/>
              </a:lnSpc>
              <a:buClr>
                <a:srgbClr val="97C01E"/>
              </a:buClr>
            </a:pPr>
            <a:r>
              <a:rPr lang="de-DE" dirty="0">
                <a:solidFill>
                  <a:schemeClr val="tx1"/>
                </a:solidFill>
              </a:rPr>
              <a:t>Anlass der Veranstaltung</a:t>
            </a:r>
          </a:p>
          <a:p>
            <a:pPr marL="0" indent="0">
              <a:lnSpc>
                <a:spcPct val="150000"/>
              </a:lnSpc>
              <a:buNone/>
            </a:pPr>
            <a:endParaRPr lang="de-DE" dirty="0">
              <a:solidFill>
                <a:schemeClr val="tx1"/>
              </a:solidFill>
            </a:endParaRPr>
          </a:p>
          <a:p>
            <a:pPr marL="0" indent="0">
              <a:lnSpc>
                <a:spcPct val="150000"/>
              </a:lnSpc>
              <a:buNone/>
            </a:pPr>
            <a:endParaRPr lang="de-DE" dirty="0">
              <a:solidFill>
                <a:schemeClr val="tx1"/>
              </a:solidFill>
            </a:endParaRPr>
          </a:p>
          <a:p>
            <a:pPr marL="0" indent="0">
              <a:lnSpc>
                <a:spcPct val="150000"/>
              </a:lnSpc>
              <a:buNone/>
            </a:pPr>
            <a:endParaRPr lang="de-DE" dirty="0">
              <a:solidFill>
                <a:schemeClr val="tx1"/>
              </a:solidFill>
            </a:endParaRPr>
          </a:p>
          <a:p>
            <a:pPr marL="0" indent="0">
              <a:lnSpc>
                <a:spcPct val="150000"/>
              </a:lnSpc>
              <a:buNone/>
            </a:pPr>
            <a:r>
              <a:rPr lang="de-DE" dirty="0">
                <a:solidFill>
                  <a:schemeClr val="tx1"/>
                </a:solidFill>
              </a:rPr>
              <a:t>Es geht hier nicht um die Einhaltung eines starren Prinzips, sondern um Respekt, Organisation, Taktgefühl und richtige Einschätzung!</a:t>
            </a:r>
          </a:p>
        </p:txBody>
      </p:sp>
      <p:sp>
        <p:nvSpPr>
          <p:cNvPr id="3" name="Textplatzhalter 2"/>
          <p:cNvSpPr>
            <a:spLocks noGrp="1"/>
          </p:cNvSpPr>
          <p:nvPr>
            <p:ph type="body" sz="quarter" idx="10"/>
          </p:nvPr>
        </p:nvSpPr>
        <p:spPr/>
        <p:txBody>
          <a:bodyPr/>
          <a:lstStyle/>
          <a:p>
            <a:r>
              <a:rPr lang="de-DE" dirty="0"/>
              <a:t>Umgang mit Hierarchie bei größeren Veranstaltungen</a:t>
            </a:r>
          </a:p>
        </p:txBody>
      </p:sp>
      <p:sp>
        <p:nvSpPr>
          <p:cNvPr id="4" name="Titel 3"/>
          <p:cNvSpPr>
            <a:spLocks noGrp="1"/>
          </p:cNvSpPr>
          <p:nvPr>
            <p:ph type="title"/>
          </p:nvPr>
        </p:nvSpPr>
        <p:spPr>
          <a:xfrm>
            <a:off x="143339" y="200014"/>
            <a:ext cx="8572108" cy="360040"/>
          </a:xfrm>
        </p:spPr>
        <p:txBody>
          <a:bodyPr/>
          <a:lstStyle/>
          <a:p>
            <a:r>
              <a:rPr lang="de-DE" dirty="0"/>
              <a:t>UMGANG MIT HIERARCHIE UND RANG IN DER WISSENSCHAFT</a:t>
            </a:r>
          </a:p>
        </p:txBody>
      </p:sp>
      <p:sp>
        <p:nvSpPr>
          <p:cNvPr id="5" name="Foliennummernplatzhalter 4"/>
          <p:cNvSpPr>
            <a:spLocks noGrp="1"/>
          </p:cNvSpPr>
          <p:nvPr>
            <p:ph type="sldNum" sz="quarter" idx="4"/>
          </p:nvPr>
        </p:nvSpPr>
        <p:spPr/>
        <p:txBody>
          <a:bodyPr/>
          <a:lstStyle/>
          <a:p>
            <a:fld id="{D913B18B-D139-4864-AE91-16ECF2125E47}" type="slidenum">
              <a:rPr lang="de-DE" smtClean="0"/>
              <a:pPr/>
              <a:t>26</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a:t>
            </a:r>
            <a:r>
              <a:rPr lang="de-DE" dirty="0" err="1">
                <a:solidFill>
                  <a:srgbClr val="9C9E9F"/>
                </a:solidFill>
              </a:rPr>
              <a:t>Meyden</a:t>
            </a:r>
            <a:r>
              <a:rPr lang="de-DE" dirty="0">
                <a:solidFill>
                  <a:srgbClr val="9C9E9F"/>
                </a:solidFill>
              </a:rPr>
              <a:t> (2008) │ Bild: freedigitalphotos.net</a:t>
            </a: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1340768"/>
            <a:ext cx="2179353" cy="2713507"/>
          </a:xfrm>
          <a:prstGeom prst="rect">
            <a:avLst/>
          </a:prstGeom>
        </p:spPr>
      </p:pic>
    </p:spTree>
    <p:extLst>
      <p:ext uri="{BB962C8B-B14F-4D97-AF65-F5344CB8AC3E}">
        <p14:creationId xmlns:p14="http://schemas.microsoft.com/office/powerpoint/2010/main" val="1466966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buClr>
                <a:srgbClr val="97C01E"/>
              </a:buClr>
            </a:pPr>
            <a:r>
              <a:rPr lang="de-DE" dirty="0">
                <a:solidFill>
                  <a:schemeClr val="tx1"/>
                </a:solidFill>
              </a:rPr>
              <a:t>eigenes Urteil bilden: nicht „</a:t>
            </a:r>
            <a:r>
              <a:rPr lang="de-DE" dirty="0" err="1">
                <a:solidFill>
                  <a:schemeClr val="tx1"/>
                </a:solidFill>
              </a:rPr>
              <a:t>Flurfunk</a:t>
            </a:r>
            <a:r>
              <a:rPr lang="de-DE" dirty="0">
                <a:solidFill>
                  <a:schemeClr val="tx1"/>
                </a:solidFill>
              </a:rPr>
              <a:t>“ oder über etliche Semester weiter getragene Mundpropaganda</a:t>
            </a:r>
          </a:p>
          <a:p>
            <a:pPr>
              <a:lnSpc>
                <a:spcPct val="150000"/>
              </a:lnSpc>
              <a:buClr>
                <a:srgbClr val="97C01E"/>
              </a:buClr>
            </a:pPr>
            <a:r>
              <a:rPr lang="de-DE" dirty="0">
                <a:solidFill>
                  <a:schemeClr val="tx1"/>
                </a:solidFill>
              </a:rPr>
              <a:t>auf angemessene Kleidung achten</a:t>
            </a:r>
          </a:p>
          <a:p>
            <a:pPr>
              <a:lnSpc>
                <a:spcPct val="150000"/>
              </a:lnSpc>
              <a:buClr>
                <a:srgbClr val="97C01E"/>
              </a:buClr>
            </a:pPr>
            <a:r>
              <a:rPr lang="de-DE" dirty="0">
                <a:solidFill>
                  <a:schemeClr val="tx1"/>
                </a:solidFill>
              </a:rPr>
              <a:t>Hierarchie berücksichtigen: Professorinnen/Professoren stehen über Ihnen</a:t>
            </a:r>
          </a:p>
          <a:p>
            <a:pPr>
              <a:lnSpc>
                <a:spcPct val="150000"/>
              </a:lnSpc>
              <a:buClr>
                <a:srgbClr val="97C01E"/>
              </a:buClr>
            </a:pPr>
            <a:r>
              <a:rPr lang="de-DE" dirty="0">
                <a:solidFill>
                  <a:schemeClr val="tx1"/>
                </a:solidFill>
              </a:rPr>
              <a:t>Achtung: stark von der </a:t>
            </a:r>
            <a:r>
              <a:rPr lang="en-GB" dirty="0" err="1">
                <a:solidFill>
                  <a:schemeClr val="tx1"/>
                </a:solidFill>
              </a:rPr>
              <a:t>Fach­dis­zi­plin</a:t>
            </a:r>
            <a:r>
              <a:rPr lang="en-GB" dirty="0">
                <a:solidFill>
                  <a:schemeClr val="tx1"/>
                </a:solidFill>
              </a:rPr>
              <a:t> </a:t>
            </a:r>
            <a:r>
              <a:rPr lang="de-DE" dirty="0">
                <a:solidFill>
                  <a:schemeClr val="tx1"/>
                </a:solidFill>
              </a:rPr>
              <a:t>abhängig (Mathematiker vs. Ingenieure vs. [...]).</a:t>
            </a:r>
          </a:p>
        </p:txBody>
      </p:sp>
      <p:sp>
        <p:nvSpPr>
          <p:cNvPr id="3" name="Textplatzhalter 2"/>
          <p:cNvSpPr>
            <a:spLocks noGrp="1"/>
          </p:cNvSpPr>
          <p:nvPr>
            <p:ph type="body" sz="quarter" idx="10"/>
          </p:nvPr>
        </p:nvSpPr>
        <p:spPr/>
        <p:txBody>
          <a:bodyPr/>
          <a:lstStyle/>
          <a:p>
            <a:r>
              <a:rPr lang="de-DE" dirty="0"/>
              <a:t>Umgang mit Professorinnen/Professoren</a:t>
            </a:r>
          </a:p>
        </p:txBody>
      </p:sp>
      <p:sp>
        <p:nvSpPr>
          <p:cNvPr id="4" name="Titel 3"/>
          <p:cNvSpPr>
            <a:spLocks noGrp="1"/>
          </p:cNvSpPr>
          <p:nvPr>
            <p:ph type="title"/>
          </p:nvPr>
        </p:nvSpPr>
        <p:spPr>
          <a:xfrm>
            <a:off x="143339" y="200014"/>
            <a:ext cx="8572108" cy="360040"/>
          </a:xfrm>
        </p:spPr>
        <p:txBody>
          <a:bodyPr/>
          <a:lstStyle/>
          <a:p>
            <a:r>
              <a:rPr lang="de-DE" dirty="0"/>
              <a:t>UMGANG MIT HIERARCHIE UND RANG IN DER WISSENSCHAFT</a:t>
            </a:r>
          </a:p>
        </p:txBody>
      </p:sp>
      <p:sp>
        <p:nvSpPr>
          <p:cNvPr id="5" name="Foliennummernplatzhalter 4"/>
          <p:cNvSpPr>
            <a:spLocks noGrp="1"/>
          </p:cNvSpPr>
          <p:nvPr>
            <p:ph type="sldNum" sz="quarter" idx="4"/>
          </p:nvPr>
        </p:nvSpPr>
        <p:spPr/>
        <p:txBody>
          <a:bodyPr/>
          <a:lstStyle/>
          <a:p>
            <a:fld id="{D913B18B-D139-4864-AE91-16ECF2125E47}" type="slidenum">
              <a:rPr lang="de-DE" smtClean="0"/>
              <a:pPr/>
              <a:t>27</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Online: </a:t>
            </a:r>
            <a:r>
              <a:rPr lang="de-DE" dirty="0" err="1">
                <a:solidFill>
                  <a:srgbClr val="9C9E9F"/>
                </a:solidFill>
              </a:rPr>
              <a:t>utb</a:t>
            </a:r>
            <a:r>
              <a:rPr lang="de-DE" dirty="0">
                <a:solidFill>
                  <a:srgbClr val="9C9E9F"/>
                </a:solidFill>
              </a:rPr>
              <a:t> GmbH│ 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64" y="2962283"/>
            <a:ext cx="3219340" cy="3056148"/>
          </a:xfrm>
          <a:prstGeom prst="rect">
            <a:avLst/>
          </a:prstGeom>
        </p:spPr>
      </p:pic>
    </p:spTree>
    <p:extLst>
      <p:ext uri="{BB962C8B-B14F-4D97-AF65-F5344CB8AC3E}">
        <p14:creationId xmlns:p14="http://schemas.microsoft.com/office/powerpoint/2010/main" val="3689683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buNone/>
            </a:pPr>
            <a:r>
              <a:rPr lang="de-DE" dirty="0">
                <a:solidFill>
                  <a:schemeClr val="tx1"/>
                </a:solidFill>
              </a:rPr>
              <a:t>Die Dekanin/der Dekan ist eine </a:t>
            </a:r>
            <a:r>
              <a:rPr lang="de-DE" b="1" dirty="0">
                <a:solidFill>
                  <a:schemeClr val="tx1"/>
                </a:solidFill>
              </a:rPr>
              <a:t>„Prima </a:t>
            </a:r>
            <a:r>
              <a:rPr lang="de-DE" b="1" dirty="0" err="1">
                <a:solidFill>
                  <a:schemeClr val="tx1"/>
                </a:solidFill>
              </a:rPr>
              <a:t>inter</a:t>
            </a:r>
            <a:r>
              <a:rPr lang="de-DE" b="1" dirty="0">
                <a:solidFill>
                  <a:schemeClr val="tx1"/>
                </a:solidFill>
              </a:rPr>
              <a:t> </a:t>
            </a:r>
            <a:r>
              <a:rPr lang="de-DE" b="1" dirty="0" err="1">
                <a:solidFill>
                  <a:schemeClr val="tx1"/>
                </a:solidFill>
              </a:rPr>
              <a:t>pares</a:t>
            </a:r>
            <a:r>
              <a:rPr lang="de-DE" b="1" dirty="0">
                <a:solidFill>
                  <a:schemeClr val="tx1"/>
                </a:solidFill>
              </a:rPr>
              <a:t>“</a:t>
            </a:r>
            <a:r>
              <a:rPr lang="de-DE" dirty="0">
                <a:solidFill>
                  <a:schemeClr val="tx1"/>
                </a:solidFill>
              </a:rPr>
              <a:t>/ein </a:t>
            </a:r>
            <a:r>
              <a:rPr lang="de-DE" b="1" dirty="0">
                <a:solidFill>
                  <a:schemeClr val="tx1"/>
                </a:solidFill>
              </a:rPr>
              <a:t>„Primus </a:t>
            </a:r>
            <a:r>
              <a:rPr lang="de-DE" b="1" dirty="0" err="1">
                <a:solidFill>
                  <a:schemeClr val="tx1"/>
                </a:solidFill>
              </a:rPr>
              <a:t>inter</a:t>
            </a:r>
            <a:r>
              <a:rPr lang="de-DE" b="1" dirty="0">
                <a:solidFill>
                  <a:schemeClr val="tx1"/>
                </a:solidFill>
              </a:rPr>
              <a:t> </a:t>
            </a:r>
            <a:r>
              <a:rPr lang="de-DE" b="1" dirty="0" err="1">
                <a:solidFill>
                  <a:schemeClr val="tx1"/>
                </a:solidFill>
              </a:rPr>
              <a:t>pares</a:t>
            </a:r>
            <a:r>
              <a:rPr lang="de-DE" b="1" dirty="0">
                <a:solidFill>
                  <a:schemeClr val="tx1"/>
                </a:solidFill>
              </a:rPr>
              <a:t>“</a:t>
            </a:r>
            <a:r>
              <a:rPr lang="de-DE" dirty="0">
                <a:solidFill>
                  <a:schemeClr val="tx1"/>
                </a:solidFill>
              </a:rPr>
              <a:t>, d.h. „</a:t>
            </a:r>
            <a:r>
              <a:rPr lang="de-DE" b="1" dirty="0">
                <a:solidFill>
                  <a:schemeClr val="tx1"/>
                </a:solidFill>
              </a:rPr>
              <a:t>Erste unter Gleichen“</a:t>
            </a:r>
            <a:r>
              <a:rPr lang="de-DE" dirty="0">
                <a:solidFill>
                  <a:schemeClr val="tx1"/>
                </a:solidFill>
              </a:rPr>
              <a:t>.</a:t>
            </a:r>
          </a:p>
        </p:txBody>
      </p:sp>
      <p:sp>
        <p:nvSpPr>
          <p:cNvPr id="3" name="Textplatzhalter 2"/>
          <p:cNvSpPr>
            <a:spLocks noGrp="1"/>
          </p:cNvSpPr>
          <p:nvPr>
            <p:ph type="body" sz="quarter" idx="10"/>
          </p:nvPr>
        </p:nvSpPr>
        <p:spPr/>
        <p:txBody>
          <a:bodyPr/>
          <a:lstStyle/>
          <a:p>
            <a:r>
              <a:rPr lang="de-DE" dirty="0"/>
              <a:t>Umgang mit Dekaninnen/Dekanen</a:t>
            </a:r>
          </a:p>
        </p:txBody>
      </p:sp>
      <p:sp>
        <p:nvSpPr>
          <p:cNvPr id="4" name="Titel 3"/>
          <p:cNvSpPr>
            <a:spLocks noGrp="1"/>
          </p:cNvSpPr>
          <p:nvPr>
            <p:ph type="title"/>
          </p:nvPr>
        </p:nvSpPr>
        <p:spPr>
          <a:xfrm>
            <a:off x="143339" y="200014"/>
            <a:ext cx="8572108" cy="360040"/>
          </a:xfrm>
        </p:spPr>
        <p:txBody>
          <a:bodyPr/>
          <a:lstStyle/>
          <a:p>
            <a:r>
              <a:rPr lang="de-DE" dirty="0"/>
              <a:t>UMGANG MIT HIERARCHIE UND RANG IN DER WISSENSCHAFT</a:t>
            </a:r>
          </a:p>
        </p:txBody>
      </p:sp>
      <p:sp>
        <p:nvSpPr>
          <p:cNvPr id="5" name="Foliennummernplatzhalter 4"/>
          <p:cNvSpPr>
            <a:spLocks noGrp="1"/>
          </p:cNvSpPr>
          <p:nvPr>
            <p:ph type="sldNum" sz="quarter" idx="4"/>
          </p:nvPr>
        </p:nvSpPr>
        <p:spPr/>
        <p:txBody>
          <a:bodyPr/>
          <a:lstStyle/>
          <a:p>
            <a:fld id="{D913B18B-D139-4864-AE91-16ECF2125E47}" type="slidenum">
              <a:rPr lang="de-DE" smtClean="0"/>
              <a:pPr/>
              <a:t>28</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Online: </a:t>
            </a:r>
            <a:r>
              <a:rPr lang="de-DE" dirty="0" err="1">
                <a:solidFill>
                  <a:srgbClr val="9C9E9F"/>
                </a:solidFill>
              </a:rPr>
              <a:t>utb</a:t>
            </a:r>
            <a:r>
              <a:rPr lang="de-DE" dirty="0">
                <a:solidFill>
                  <a:srgbClr val="9C9E9F"/>
                </a:solidFill>
              </a:rPr>
              <a:t> GmbH│ 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2431249"/>
            <a:ext cx="2405688" cy="2142378"/>
          </a:xfrm>
          <a:prstGeom prst="rect">
            <a:avLst/>
          </a:prstGeom>
        </p:spPr>
      </p:pic>
      <p:sp>
        <p:nvSpPr>
          <p:cNvPr id="9" name="Rechteck 8"/>
          <p:cNvSpPr/>
          <p:nvPr/>
        </p:nvSpPr>
        <p:spPr>
          <a:xfrm>
            <a:off x="4857152" y="2037297"/>
            <a:ext cx="7191510" cy="2585323"/>
          </a:xfrm>
          <a:prstGeom prst="rect">
            <a:avLst/>
          </a:prstGeom>
        </p:spPr>
        <p:txBody>
          <a:bodyPr wrap="square">
            <a:spAutoFit/>
          </a:bodyPr>
          <a:lstStyle/>
          <a:p>
            <a:pPr marL="285750" indent="-285750">
              <a:lnSpc>
                <a:spcPct val="150000"/>
              </a:lnSpc>
              <a:buClr>
                <a:srgbClr val="97C01E"/>
              </a:buClr>
              <a:buFont typeface="Arial" panose="020B0604020202020204" pitchFamily="34" charset="0"/>
              <a:buChar char="•"/>
            </a:pPr>
            <a:r>
              <a:rPr lang="de-DE" dirty="0"/>
              <a:t>dieselben Rechte wie seine Kollegen und Kolleginnen</a:t>
            </a:r>
          </a:p>
          <a:p>
            <a:pPr marL="285750" indent="-285750">
              <a:lnSpc>
                <a:spcPct val="150000"/>
              </a:lnSpc>
              <a:buClr>
                <a:srgbClr val="97C01E"/>
              </a:buClr>
              <a:buFont typeface="Arial" panose="020B0604020202020204" pitchFamily="34" charset="0"/>
              <a:buChar char="•"/>
            </a:pPr>
            <a:r>
              <a:rPr lang="de-DE" dirty="0"/>
              <a:t>Stellung: repräsentativer Charakter, keinerlei Privilegien</a:t>
            </a:r>
          </a:p>
          <a:p>
            <a:pPr>
              <a:lnSpc>
                <a:spcPct val="150000"/>
              </a:lnSpc>
              <a:buClr>
                <a:srgbClr val="97C01E"/>
              </a:buClr>
              <a:buFont typeface="Arial" panose="020B0604020202020204" pitchFamily="34" charset="0"/>
              <a:buChar char="→"/>
            </a:pPr>
            <a:r>
              <a:rPr lang="de-DE" dirty="0"/>
              <a:t> insofern nicht „Chef“, sondern „Moderator“</a:t>
            </a:r>
          </a:p>
          <a:p>
            <a:pPr>
              <a:lnSpc>
                <a:spcPct val="150000"/>
              </a:lnSpc>
              <a:buClr>
                <a:srgbClr val="97C01E"/>
              </a:buClr>
              <a:buFont typeface="Arial" panose="020B0604020202020204" pitchFamily="34" charset="0"/>
              <a:buChar char="→"/>
            </a:pPr>
            <a:r>
              <a:rPr lang="de-DE" dirty="0"/>
              <a:t> keine Anweisungserteilung an Kollegen und Kolleginnen</a:t>
            </a:r>
          </a:p>
          <a:p>
            <a:pPr marL="285750" indent="-285750">
              <a:lnSpc>
                <a:spcPct val="150000"/>
              </a:lnSpc>
              <a:buClr>
                <a:srgbClr val="97C01E"/>
              </a:buClr>
              <a:buFont typeface="Arial" panose="020B0604020202020204" pitchFamily="34" charset="0"/>
              <a:buChar char="•"/>
            </a:pPr>
            <a:r>
              <a:rPr lang="de-DE" dirty="0"/>
              <a:t>dennoch: erhöhte Ehrenstellung</a:t>
            </a:r>
          </a:p>
          <a:p>
            <a:pPr>
              <a:lnSpc>
                <a:spcPct val="150000"/>
              </a:lnSpc>
              <a:buClr>
                <a:srgbClr val="97C01E"/>
              </a:buClr>
              <a:buFont typeface="Arial" panose="020B0604020202020204" pitchFamily="34" charset="0"/>
              <a:buChar char="→"/>
            </a:pPr>
            <a:r>
              <a:rPr lang="de-DE" dirty="0"/>
              <a:t> entsprechend respektvolle Behandlung</a:t>
            </a:r>
          </a:p>
        </p:txBody>
      </p:sp>
    </p:spTree>
    <p:extLst>
      <p:ext uri="{BB962C8B-B14F-4D97-AF65-F5344CB8AC3E}">
        <p14:creationId xmlns:p14="http://schemas.microsoft.com/office/powerpoint/2010/main" val="2279510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384" y="969565"/>
            <a:ext cx="2095792" cy="2457793"/>
          </a:xfrm>
          <a:prstGeom prst="rect">
            <a:avLst/>
          </a:prstGeom>
        </p:spPr>
      </p:pic>
      <p:sp>
        <p:nvSpPr>
          <p:cNvPr id="2" name="Inhaltsplatzhalter 1"/>
          <p:cNvSpPr>
            <a:spLocks noGrp="1"/>
          </p:cNvSpPr>
          <p:nvPr>
            <p:ph idx="1"/>
          </p:nvPr>
        </p:nvSpPr>
        <p:spPr/>
        <p:txBody>
          <a:bodyPr/>
          <a:lstStyle/>
          <a:p>
            <a:pPr marL="0" indent="0">
              <a:lnSpc>
                <a:spcPct val="150000"/>
              </a:lnSpc>
              <a:spcBef>
                <a:spcPts val="0"/>
              </a:spcBef>
              <a:buClr>
                <a:srgbClr val="97C01E"/>
              </a:buClr>
              <a:buNone/>
            </a:pPr>
            <a:r>
              <a:rPr lang="de-DE" dirty="0">
                <a:solidFill>
                  <a:schemeClr val="tx1"/>
                </a:solidFill>
              </a:rPr>
              <a:t>Förderer und Projektpartner:</a:t>
            </a:r>
          </a:p>
          <a:p>
            <a:pPr>
              <a:lnSpc>
                <a:spcPct val="150000"/>
              </a:lnSpc>
              <a:spcBef>
                <a:spcPts val="0"/>
              </a:spcBef>
              <a:buClr>
                <a:srgbClr val="97C01E"/>
              </a:buClr>
            </a:pPr>
            <a:r>
              <a:rPr lang="de-DE" dirty="0">
                <a:solidFill>
                  <a:schemeClr val="tx1"/>
                </a:solidFill>
              </a:rPr>
              <a:t>in Projekt-Publikationen immer zu erwähnen,</a:t>
            </a:r>
          </a:p>
          <a:p>
            <a:pPr>
              <a:lnSpc>
                <a:spcPct val="150000"/>
              </a:lnSpc>
              <a:spcBef>
                <a:spcPts val="0"/>
              </a:spcBef>
              <a:buClr>
                <a:srgbClr val="97C01E"/>
              </a:buClr>
            </a:pPr>
            <a:r>
              <a:rPr lang="de-DE" dirty="0" err="1">
                <a:solidFill>
                  <a:schemeClr val="tx1"/>
                </a:solidFill>
              </a:rPr>
              <a:t>Formalia</a:t>
            </a:r>
            <a:r>
              <a:rPr lang="de-DE" dirty="0">
                <a:solidFill>
                  <a:schemeClr val="tx1"/>
                </a:solidFill>
              </a:rPr>
              <a:t> bei Logos und Fördersätzen: immer einhalten</a:t>
            </a:r>
          </a:p>
          <a:p>
            <a:pPr>
              <a:lnSpc>
                <a:spcPct val="150000"/>
              </a:lnSpc>
              <a:spcBef>
                <a:spcPts val="0"/>
              </a:spcBef>
              <a:buClr>
                <a:srgbClr val="97C01E"/>
              </a:buClr>
              <a:buFont typeface="Arial" panose="020B0604020202020204" pitchFamily="34" charset="0"/>
              <a:buChar char="→"/>
            </a:pPr>
            <a:r>
              <a:rPr lang="de-DE" dirty="0">
                <a:solidFill>
                  <a:schemeClr val="tx1"/>
                </a:solidFill>
              </a:rPr>
              <a:t>BMBF und EU finanzieren entsprechende Publikationen sonst möglicherweise nicht.</a:t>
            </a:r>
          </a:p>
          <a:p>
            <a:pPr marL="0" indent="0">
              <a:lnSpc>
                <a:spcPct val="150000"/>
              </a:lnSpc>
              <a:spcBef>
                <a:spcPts val="0"/>
              </a:spcBef>
              <a:buClr>
                <a:srgbClr val="97C01E"/>
              </a:buClr>
              <a:buNone/>
            </a:pPr>
            <a:endParaRPr lang="de-DE" dirty="0">
              <a:solidFill>
                <a:schemeClr val="tx1"/>
              </a:solidFill>
            </a:endParaRPr>
          </a:p>
          <a:p>
            <a:pPr marL="0" indent="0">
              <a:lnSpc>
                <a:spcPct val="150000"/>
              </a:lnSpc>
              <a:spcBef>
                <a:spcPts val="0"/>
              </a:spcBef>
              <a:buClr>
                <a:srgbClr val="97C01E"/>
              </a:buClr>
              <a:buNone/>
            </a:pPr>
            <a:r>
              <a:rPr lang="de-DE" dirty="0">
                <a:solidFill>
                  <a:schemeClr val="tx1"/>
                </a:solidFill>
              </a:rPr>
              <a:t>Aktuelle Leitfäden bei Projektbeginn gut durchlesen und lieber ein Logo mehr als eines zu wenig verwenden. Größen, Farben, Positionen, Reihenfolgen, Abstände zu Rändern müssen klar eingehalten werden.</a:t>
            </a:r>
          </a:p>
          <a:p>
            <a:pPr marL="0" indent="0">
              <a:lnSpc>
                <a:spcPct val="150000"/>
              </a:lnSpc>
              <a:spcBef>
                <a:spcPts val="0"/>
              </a:spcBef>
              <a:buNone/>
            </a:pPr>
            <a:endParaRPr lang="de-DE" dirty="0">
              <a:solidFill>
                <a:schemeClr val="tx1"/>
              </a:solidFill>
            </a:endParaRPr>
          </a:p>
          <a:p>
            <a:pPr marL="0" indent="0">
              <a:lnSpc>
                <a:spcPct val="150000"/>
              </a:lnSpc>
              <a:spcBef>
                <a:spcPts val="0"/>
              </a:spcBef>
              <a:buNone/>
            </a:pPr>
            <a:r>
              <a:rPr lang="de-DE" dirty="0">
                <a:solidFill>
                  <a:schemeClr val="tx1"/>
                </a:solidFill>
              </a:rPr>
              <a:t>Beispiel:</a:t>
            </a:r>
          </a:p>
          <a:p>
            <a:pPr marL="0" indent="0">
              <a:lnSpc>
                <a:spcPct val="150000"/>
              </a:lnSpc>
              <a:spcBef>
                <a:spcPts val="0"/>
              </a:spcBef>
              <a:buNone/>
            </a:pPr>
            <a:r>
              <a:rPr lang="de-DE" i="1" dirty="0">
                <a:solidFill>
                  <a:schemeClr val="tx1"/>
                </a:solidFill>
              </a:rPr>
              <a:t>„Das dieser Publikation zugrundliegende Vorhaben wurde mit Mitteln des Bundesministeriums für Bildung und Forschung unter dem Aktenzeichen 01XY119238562 sowie mit Mitteln des Europäischen Sozialfonds gefördert.“ </a:t>
            </a:r>
          </a:p>
        </p:txBody>
      </p:sp>
      <p:sp>
        <p:nvSpPr>
          <p:cNvPr id="3" name="Textplatzhalter 2"/>
          <p:cNvSpPr>
            <a:spLocks noGrp="1"/>
          </p:cNvSpPr>
          <p:nvPr>
            <p:ph type="body" sz="quarter" idx="10"/>
          </p:nvPr>
        </p:nvSpPr>
        <p:spPr/>
        <p:txBody>
          <a:bodyPr/>
          <a:lstStyle/>
          <a:p>
            <a:r>
              <a:rPr lang="de-DE" dirty="0"/>
              <a:t>Umgang mit Förderern und Projektpartnern</a:t>
            </a:r>
          </a:p>
        </p:txBody>
      </p:sp>
      <p:sp>
        <p:nvSpPr>
          <p:cNvPr id="4" name="Titel 3"/>
          <p:cNvSpPr>
            <a:spLocks noGrp="1"/>
          </p:cNvSpPr>
          <p:nvPr>
            <p:ph type="title"/>
          </p:nvPr>
        </p:nvSpPr>
        <p:spPr>
          <a:xfrm>
            <a:off x="143339" y="200014"/>
            <a:ext cx="8572108" cy="360040"/>
          </a:xfrm>
        </p:spPr>
        <p:txBody>
          <a:bodyPr/>
          <a:lstStyle/>
          <a:p>
            <a:r>
              <a:rPr lang="de-DE" dirty="0"/>
              <a:t>UMGANG MIT HIERARCHIE UND RANG IN DER WISSENSCHAFT</a:t>
            </a:r>
          </a:p>
        </p:txBody>
      </p:sp>
      <p:sp>
        <p:nvSpPr>
          <p:cNvPr id="5" name="Foliennummernplatzhalter 4"/>
          <p:cNvSpPr>
            <a:spLocks noGrp="1"/>
          </p:cNvSpPr>
          <p:nvPr>
            <p:ph type="sldNum" sz="quarter" idx="4"/>
          </p:nvPr>
        </p:nvSpPr>
        <p:spPr/>
        <p:txBody>
          <a:bodyPr/>
          <a:lstStyle/>
          <a:p>
            <a:fld id="{D913B18B-D139-4864-AE91-16ECF2125E47}" type="slidenum">
              <a:rPr lang="de-DE" smtClean="0"/>
              <a:pPr/>
              <a:t>29</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Bild: freedigitalphotos.net</a:t>
            </a:r>
          </a:p>
        </p:txBody>
      </p:sp>
    </p:spTree>
    <p:extLst>
      <p:ext uri="{BB962C8B-B14F-4D97-AF65-F5344CB8AC3E}">
        <p14:creationId xmlns:p14="http://schemas.microsoft.com/office/powerpoint/2010/main" val="188949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57087" t="31100" r="22438" b="27950"/>
          <a:stretch/>
        </p:blipFill>
        <p:spPr>
          <a:xfrm>
            <a:off x="10551512" y="2910540"/>
            <a:ext cx="1548770" cy="2323154"/>
          </a:xfrm>
          <a:prstGeom prst="rect">
            <a:avLst/>
          </a:prstGeom>
        </p:spPr>
      </p:pic>
      <p:pic>
        <p:nvPicPr>
          <p:cNvPr id="15" name="Grafik 14"/>
          <p:cNvPicPr>
            <a:picLocks noChangeAspect="1"/>
          </p:cNvPicPr>
          <p:nvPr/>
        </p:nvPicPr>
        <p:blipFill rotWithShape="1">
          <a:blip r:embed="rId4" cstate="print">
            <a:extLst>
              <a:ext uri="{28A0092B-C50C-407E-A947-70E740481C1C}">
                <a14:useLocalDpi xmlns:a14="http://schemas.microsoft.com/office/drawing/2010/main" val="0"/>
              </a:ext>
            </a:extLst>
          </a:blip>
          <a:srcRect l="7476" t="30050" r="20862" b="9051"/>
          <a:stretch/>
        </p:blipFill>
        <p:spPr>
          <a:xfrm rot="20713774">
            <a:off x="7889432" y="4200678"/>
            <a:ext cx="2779213" cy="1771366"/>
          </a:xfrm>
          <a:prstGeom prst="rect">
            <a:avLst/>
          </a:prstGeom>
        </p:spPr>
      </p:pic>
      <p:sp>
        <p:nvSpPr>
          <p:cNvPr id="10"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Lernziele des Workshops</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4" name="Grafik 3"/>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3352" y="2082311"/>
            <a:ext cx="585053" cy="585053"/>
          </a:xfrm>
          <a:prstGeom prst="rect">
            <a:avLst/>
          </a:prstGeom>
        </p:spPr>
      </p:pic>
      <p:pic>
        <p:nvPicPr>
          <p:cNvPr id="20" name="Grafik 19"/>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0" y="2845605"/>
            <a:ext cx="585053" cy="585053"/>
          </a:xfrm>
          <a:prstGeom prst="rect">
            <a:avLst/>
          </a:prstGeom>
        </p:spPr>
      </p:pic>
      <p:pic>
        <p:nvPicPr>
          <p:cNvPr id="21" name="Grafik 20"/>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1" y="3583143"/>
            <a:ext cx="585053" cy="585053"/>
          </a:xfrm>
          <a:prstGeom prst="rect">
            <a:avLst/>
          </a:prstGeom>
        </p:spPr>
      </p:pic>
      <p:pic>
        <p:nvPicPr>
          <p:cNvPr id="22" name="Grafik 21"/>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7906" y="4295151"/>
            <a:ext cx="585053" cy="585053"/>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3</a:t>
            </a:fld>
            <a:endParaRPr lang="de-DE" dirty="0"/>
          </a:p>
        </p:txBody>
      </p:sp>
      <p:pic>
        <p:nvPicPr>
          <p:cNvPr id="16" name="Grafik 15"/>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79962" y="4941168"/>
            <a:ext cx="585053" cy="585053"/>
          </a:xfrm>
          <a:prstGeom prst="rect">
            <a:avLst/>
          </a:prstGeom>
        </p:spPr>
      </p:pic>
      <p:sp>
        <p:nvSpPr>
          <p:cNvPr id="2" name="Inhaltsplatzhalter 1"/>
          <p:cNvSpPr>
            <a:spLocks noGrp="1"/>
          </p:cNvSpPr>
          <p:nvPr>
            <p:ph idx="1"/>
          </p:nvPr>
        </p:nvSpPr>
        <p:spPr/>
        <p:txBody>
          <a:bodyPr>
            <a:normAutofit/>
          </a:bodyPr>
          <a:lstStyle/>
          <a:p>
            <a:pPr>
              <a:buClr>
                <a:srgbClr val="97C01E"/>
              </a:buClr>
            </a:pPr>
            <a:endParaRPr lang="de-DE" dirty="0" smtClean="0">
              <a:solidFill>
                <a:schemeClr val="tx1"/>
              </a:solidFill>
            </a:endParaRPr>
          </a:p>
          <a:p>
            <a:pPr marL="0" indent="0">
              <a:buClr>
                <a:srgbClr val="97C01E"/>
              </a:buClr>
              <a:buNone/>
            </a:pPr>
            <a:r>
              <a:rPr lang="de-DE" dirty="0" smtClean="0">
                <a:solidFill>
                  <a:schemeClr val="tx1"/>
                </a:solidFill>
              </a:rPr>
              <a:t>Heute Nachmittag…</a:t>
            </a:r>
          </a:p>
          <a:p>
            <a:pPr marL="0" indent="0">
              <a:buClr>
                <a:srgbClr val="97C01E"/>
              </a:buClr>
              <a:buNone/>
            </a:pPr>
            <a:endParaRPr lang="de-DE" dirty="0" smtClean="0">
              <a:solidFill>
                <a:schemeClr val="tx1"/>
              </a:solidFill>
            </a:endParaRPr>
          </a:p>
          <a:p>
            <a:pPr marL="0" indent="0">
              <a:buClr>
                <a:srgbClr val="97C01E"/>
              </a:buClr>
              <a:buNone/>
            </a:pPr>
            <a:r>
              <a:rPr lang="de-DE" dirty="0">
                <a:solidFill>
                  <a:schemeClr val="tx1"/>
                </a:solidFill>
              </a:rPr>
              <a:t>	</a:t>
            </a:r>
            <a:r>
              <a:rPr lang="de-DE" dirty="0" smtClean="0">
                <a:solidFill>
                  <a:schemeClr val="tx1"/>
                </a:solidFill>
              </a:rPr>
              <a:t>…können Sie interkulturelle </a:t>
            </a:r>
            <a:r>
              <a:rPr lang="de-DE" dirty="0">
                <a:solidFill>
                  <a:schemeClr val="tx1"/>
                </a:solidFill>
              </a:rPr>
              <a:t>und interdisziplinäre Kompetenz definieren,</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…haben </a:t>
            </a:r>
            <a:r>
              <a:rPr lang="de-DE" dirty="0">
                <a:solidFill>
                  <a:schemeClr val="tx1"/>
                </a:solidFill>
              </a:rPr>
              <a:t>Sie gelernt mit Hierarchie und Rang in der Wissenschaft umzugehen,</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…treten </a:t>
            </a:r>
            <a:r>
              <a:rPr lang="de-DE" dirty="0">
                <a:solidFill>
                  <a:schemeClr val="tx1"/>
                </a:solidFill>
              </a:rPr>
              <a:t>Sie richtig in Meetings und auf Konferenzen auf,</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…wissen </a:t>
            </a:r>
            <a:r>
              <a:rPr lang="de-DE" dirty="0">
                <a:solidFill>
                  <a:schemeClr val="tx1"/>
                </a:solidFill>
              </a:rPr>
              <a:t>Sie sich höflich im beruflichen Schriftverkehr auszudrücken,</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…kennen </a:t>
            </a:r>
            <a:r>
              <a:rPr lang="de-DE" dirty="0">
                <a:solidFill>
                  <a:schemeClr val="tx1"/>
                </a:solidFill>
              </a:rPr>
              <a:t>Sie die Regeln guten wissenschaftlichen Arbeitens</a:t>
            </a:r>
            <a:r>
              <a:rPr lang="de-DE" dirty="0" smtClean="0">
                <a:solidFill>
                  <a:schemeClr val="tx1"/>
                </a:solidFill>
              </a:rPr>
              <a:t>.</a:t>
            </a:r>
          </a:p>
          <a:p>
            <a:pPr marL="0" indent="0">
              <a:buClr>
                <a:srgbClr val="97C01E"/>
              </a:buClr>
              <a:buNone/>
            </a:pPr>
            <a:r>
              <a:rPr lang="de-DE" dirty="0" smtClean="0">
                <a:solidFill>
                  <a:schemeClr val="tx1"/>
                </a:solidFill>
              </a:rPr>
              <a:t>	</a:t>
            </a:r>
            <a:endParaRPr lang="de-DE" dirty="0">
              <a:solidFill>
                <a:schemeClr val="tx1"/>
              </a:solidFill>
            </a:endParaRPr>
          </a:p>
          <a:p>
            <a:pPr>
              <a:buClr>
                <a:srgbClr val="97C01E"/>
              </a:buClr>
            </a:pPr>
            <a:endParaRPr lang="de-DE" dirty="0" smtClean="0">
              <a:solidFill>
                <a:schemeClr val="tx1"/>
              </a:solidFill>
            </a:endParaRPr>
          </a:p>
          <a:p>
            <a:pPr marL="0" indent="0">
              <a:buClrTx/>
              <a:buNone/>
            </a:pPr>
            <a:endParaRPr lang="de-DE" dirty="0"/>
          </a:p>
        </p:txBody>
      </p:sp>
    </p:spTree>
    <p:extLst>
      <p:ext uri="{BB962C8B-B14F-4D97-AF65-F5344CB8AC3E}">
        <p14:creationId xmlns:p14="http://schemas.microsoft.com/office/powerpoint/2010/main" val="1118459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Hierarchie und … im Sprachgebrauch</a:t>
            </a:r>
          </a:p>
          <a:p>
            <a:endParaRPr lang="de-DE" dirty="0"/>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30</a:t>
            </a:fld>
            <a:endParaRPr lang="de-DE" dirty="0"/>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5825" t="37400" r="33463" b="32150"/>
          <a:stretch/>
        </p:blipFill>
        <p:spPr>
          <a:xfrm>
            <a:off x="8832304" y="3501008"/>
            <a:ext cx="2592288" cy="1927599"/>
          </a:xfrm>
          <a:prstGeom prst="rect">
            <a:avLst/>
          </a:prstGeom>
        </p:spPr>
      </p:pic>
      <p:sp>
        <p:nvSpPr>
          <p:cNvPr id="11" name="Abgerundetes Rechteck 10"/>
          <p:cNvSpPr/>
          <p:nvPr/>
        </p:nvSpPr>
        <p:spPr>
          <a:xfrm>
            <a:off x="415570" y="1475231"/>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p:cNvGrpSpPr/>
          <p:nvPr/>
        </p:nvGrpSpPr>
        <p:grpSpPr>
          <a:xfrm>
            <a:off x="767408" y="1988840"/>
            <a:ext cx="8415478" cy="3216265"/>
            <a:chOff x="1496946" y="1844824"/>
            <a:chExt cx="8415478" cy="3216265"/>
          </a:xfrm>
        </p:grpSpPr>
        <p:sp>
          <p:nvSpPr>
            <p:cNvPr id="14" name="Textfeld 13"/>
            <p:cNvSpPr txBox="1"/>
            <p:nvPr/>
          </p:nvSpPr>
          <p:spPr>
            <a:xfrm>
              <a:off x="1882029" y="2708920"/>
              <a:ext cx="8030395" cy="1200329"/>
            </a:xfrm>
            <a:prstGeom prst="rect">
              <a:avLst/>
            </a:prstGeom>
            <a:noFill/>
          </p:spPr>
          <p:txBody>
            <a:bodyPr wrap="square" rtlCol="0">
              <a:spAutoFit/>
            </a:bodyPr>
            <a:lstStyle/>
            <a:p>
              <a:r>
                <a:rPr lang="de-DE" dirty="0" smtClean="0"/>
                <a:t>3 Ingenieure aus dem „Baubüro Heger“</a:t>
              </a:r>
            </a:p>
            <a:p>
              <a:r>
                <a:rPr lang="de-DE" dirty="0" smtClean="0"/>
                <a:t>2 Geschäftsführer aus dem „Baubüro Heger“</a:t>
              </a:r>
            </a:p>
            <a:p>
              <a:r>
                <a:rPr lang="de-DE" dirty="0" smtClean="0"/>
                <a:t>1 Amtsleiter aus dem Amt für Bauaufsicht und Wohnraumförderung der Stadt</a:t>
              </a:r>
            </a:p>
            <a:p>
              <a:r>
                <a:rPr lang="de-DE" dirty="0" smtClean="0"/>
                <a:t>2 Universitätsprofessoren aus der Fakultät für Bauingenieurwesen</a:t>
              </a:r>
            </a:p>
          </p:txBody>
        </p:sp>
        <p:sp>
          <p:nvSpPr>
            <p:cNvPr id="15" name="Textfeld 14"/>
            <p:cNvSpPr txBox="1"/>
            <p:nvPr/>
          </p:nvSpPr>
          <p:spPr>
            <a:xfrm>
              <a:off x="1496946" y="1844824"/>
              <a:ext cx="7623390" cy="3216265"/>
            </a:xfrm>
            <a:prstGeom prst="rect">
              <a:avLst/>
            </a:prstGeom>
            <a:noFill/>
          </p:spPr>
          <p:txBody>
            <a:bodyPr wrap="square" rtlCol="0">
              <a:spAutoFit/>
            </a:bodyPr>
            <a:lstStyle/>
            <a:p>
              <a:r>
                <a:rPr lang="de-DE" b="1" dirty="0" smtClean="0"/>
                <a:t>Szenario: </a:t>
              </a:r>
              <a:r>
                <a:rPr lang="de-DE" dirty="0" smtClean="0"/>
                <a:t>Planungstreffen </a:t>
              </a:r>
              <a:r>
                <a:rPr lang="de-DE" dirty="0"/>
                <a:t>Sozialer Wohnungsbau „</a:t>
              </a:r>
              <a:r>
                <a:rPr lang="de-DE" dirty="0" err="1"/>
                <a:t>Grünhöhe</a:t>
              </a:r>
              <a:r>
                <a:rPr lang="de-DE" dirty="0"/>
                <a:t>“</a:t>
              </a:r>
            </a:p>
            <a:p>
              <a:endParaRPr lang="de-DE" dirty="0"/>
            </a:p>
            <a:p>
              <a:r>
                <a:rPr lang="de-DE" dirty="0"/>
                <a:t>Teilnehmer:</a:t>
              </a:r>
            </a:p>
            <a:p>
              <a:endParaRPr lang="de-DE" b="1" dirty="0" smtClean="0"/>
            </a:p>
            <a:p>
              <a:endParaRPr lang="de-DE" b="1" dirty="0"/>
            </a:p>
            <a:p>
              <a:endParaRPr lang="de-DE" b="1" dirty="0" smtClean="0"/>
            </a:p>
            <a:p>
              <a:endParaRPr lang="de-DE" b="1" dirty="0"/>
            </a:p>
            <a:p>
              <a:endParaRPr lang="de-DE" dirty="0"/>
            </a:p>
            <a:p>
              <a:pPr>
                <a:spcAft>
                  <a:spcPts val="600"/>
                </a:spcAft>
              </a:pPr>
              <a:r>
                <a:rPr lang="de-DE" b="1" dirty="0" smtClean="0"/>
                <a:t>Aufgabe:</a:t>
              </a:r>
            </a:p>
            <a:p>
              <a:r>
                <a:rPr lang="de-DE" dirty="0"/>
                <a:t>Listen Sie die Personen für die Ansprache und die Dokumentation gemäß ihrem Rang mit (fiktiven) Vor- und Nachnamen sowie Titeln auf</a:t>
              </a:r>
              <a:r>
                <a:rPr lang="de-DE" dirty="0" smtClean="0"/>
                <a:t>.</a:t>
              </a:r>
              <a:endParaRPr lang="de-DE" dirty="0"/>
            </a:p>
          </p:txBody>
        </p:sp>
      </p:grpSp>
      <p:sp>
        <p:nvSpPr>
          <p:cNvPr id="16" name="Textfeld 15"/>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646567"/>
                </a:solidFill>
              </a:rPr>
              <a:t>► Aufgabe ◄</a:t>
            </a:r>
          </a:p>
        </p:txBody>
      </p:sp>
    </p:spTree>
    <p:extLst>
      <p:ext uri="{BB962C8B-B14F-4D97-AF65-F5344CB8AC3E}">
        <p14:creationId xmlns:p14="http://schemas.microsoft.com/office/powerpoint/2010/main" val="4172992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Hierarchie und Gender im Sprachgebrauch</a:t>
            </a:r>
          </a:p>
          <a:p>
            <a:endParaRPr lang="de-DE" dirty="0"/>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31</a:t>
            </a:fld>
            <a:endParaRPr lang="de-DE" dirty="0"/>
          </a:p>
        </p:txBody>
      </p:sp>
      <p:sp>
        <p:nvSpPr>
          <p:cNvPr id="10" name="Textfeld 9"/>
          <p:cNvSpPr txBox="1"/>
          <p:nvPr/>
        </p:nvSpPr>
        <p:spPr>
          <a:xfrm>
            <a:off x="5231904" y="1823913"/>
            <a:ext cx="2520280" cy="3693319"/>
          </a:xfrm>
          <a:prstGeom prst="rect">
            <a:avLst/>
          </a:prstGeom>
          <a:noFill/>
        </p:spPr>
        <p:txBody>
          <a:bodyPr wrap="square" rtlCol="0">
            <a:spAutoFit/>
          </a:bodyPr>
          <a:lstStyle/>
          <a:p>
            <a:pPr>
              <a:buClr>
                <a:srgbClr val="98C01D"/>
              </a:buClr>
              <a:buSzPct val="150000"/>
            </a:pPr>
            <a:r>
              <a:rPr lang="de-DE" b="1" dirty="0"/>
              <a:t>So wird’s deutlich</a:t>
            </a:r>
          </a:p>
          <a:p>
            <a:pPr>
              <a:buClr>
                <a:srgbClr val="98C01D"/>
              </a:buClr>
              <a:buSzPct val="150000"/>
            </a:pPr>
            <a:endParaRPr lang="de-DE" dirty="0" smtClean="0"/>
          </a:p>
          <a:p>
            <a:pPr marL="285750" indent="-285750">
              <a:buClr>
                <a:srgbClr val="98C01D"/>
              </a:buClr>
              <a:buSzPct val="150000"/>
              <a:buFont typeface="Symbol" panose="05050102010706020507" pitchFamily="18" charset="2"/>
              <a:buChar char="-"/>
            </a:pPr>
            <a:r>
              <a:rPr lang="de-DE" dirty="0" smtClean="0"/>
              <a:t>Ingenieurinnen und Ingenieure</a:t>
            </a:r>
          </a:p>
          <a:p>
            <a:pPr>
              <a:buClr>
                <a:srgbClr val="98C01D"/>
              </a:buClr>
              <a:buSzPct val="150000"/>
            </a:pPr>
            <a:endParaRPr lang="de-DE" dirty="0" smtClean="0"/>
          </a:p>
          <a:p>
            <a:pPr marL="285750" indent="-285750">
              <a:buClr>
                <a:srgbClr val="98C01D"/>
              </a:buClr>
              <a:buSzPct val="150000"/>
              <a:buFont typeface="Symbol" panose="05050102010706020507" pitchFamily="18" charset="2"/>
              <a:buChar char="-"/>
            </a:pPr>
            <a:r>
              <a:rPr lang="de-DE" dirty="0" smtClean="0"/>
              <a:t>Ingenieur*innen</a:t>
            </a:r>
          </a:p>
          <a:p>
            <a:pPr>
              <a:buClr>
                <a:srgbClr val="98C01D"/>
              </a:buClr>
              <a:buSzPct val="150000"/>
            </a:pPr>
            <a:endParaRPr lang="de-DE" dirty="0"/>
          </a:p>
          <a:p>
            <a:pPr marL="285750" indent="-285750">
              <a:buClr>
                <a:srgbClr val="98C01D"/>
              </a:buClr>
              <a:buSzPct val="150000"/>
              <a:buFont typeface="Symbol" panose="05050102010706020507" pitchFamily="18" charset="2"/>
              <a:buChar char="-"/>
            </a:pPr>
            <a:r>
              <a:rPr lang="de-DE" dirty="0" err="1" smtClean="0"/>
              <a:t>Ingenieur_innen</a:t>
            </a:r>
            <a:endParaRPr lang="de-DE" dirty="0" smtClean="0"/>
          </a:p>
          <a:p>
            <a:pPr>
              <a:buClr>
                <a:srgbClr val="98C01D"/>
              </a:buClr>
              <a:buSzPct val="150000"/>
            </a:pPr>
            <a:endParaRPr lang="de-DE" dirty="0"/>
          </a:p>
          <a:p>
            <a:pPr marL="285750" indent="-285750">
              <a:buClr>
                <a:srgbClr val="98C01D"/>
              </a:buClr>
              <a:buSzPct val="150000"/>
              <a:buFont typeface="Symbol" panose="05050102010706020507" pitchFamily="18" charset="2"/>
              <a:buChar char="-"/>
            </a:pPr>
            <a:r>
              <a:rPr lang="de-DE" dirty="0" err="1" smtClean="0"/>
              <a:t>IngenieurInnen</a:t>
            </a:r>
            <a:endParaRPr lang="de-DE" dirty="0" smtClean="0"/>
          </a:p>
          <a:p>
            <a:pPr>
              <a:buClr>
                <a:srgbClr val="98C01D"/>
              </a:buClr>
              <a:buSzPct val="150000"/>
            </a:pPr>
            <a:endParaRPr lang="de-DE" dirty="0"/>
          </a:p>
          <a:p>
            <a:pPr marL="285750" indent="-285750">
              <a:buClr>
                <a:srgbClr val="98C01D"/>
              </a:buClr>
              <a:buSzPct val="150000"/>
              <a:buFont typeface="Symbol" panose="05050102010706020507" pitchFamily="18" charset="2"/>
              <a:buChar char="-"/>
            </a:pPr>
            <a:r>
              <a:rPr lang="de-DE" dirty="0" smtClean="0"/>
              <a:t>Ingenieur/innen</a:t>
            </a:r>
            <a:endParaRPr lang="de-DE" dirty="0"/>
          </a:p>
          <a:p>
            <a:endParaRPr lang="de-DE" dirty="0"/>
          </a:p>
        </p:txBody>
      </p:sp>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36613" t="34250" r="30313" b="21650"/>
          <a:stretch/>
        </p:blipFill>
        <p:spPr>
          <a:xfrm>
            <a:off x="1055440" y="1957013"/>
            <a:ext cx="3024336" cy="3024336"/>
          </a:xfrm>
          <a:prstGeom prst="rect">
            <a:avLst/>
          </a:prstGeom>
        </p:spPr>
      </p:pic>
      <p:sp>
        <p:nvSpPr>
          <p:cNvPr id="16" name="Textfeld 15"/>
          <p:cNvSpPr txBox="1"/>
          <p:nvPr/>
        </p:nvSpPr>
        <p:spPr>
          <a:xfrm>
            <a:off x="8328248" y="1825981"/>
            <a:ext cx="2520280" cy="3139321"/>
          </a:xfrm>
          <a:prstGeom prst="rect">
            <a:avLst/>
          </a:prstGeom>
          <a:noFill/>
        </p:spPr>
        <p:txBody>
          <a:bodyPr wrap="square" rtlCol="0">
            <a:spAutoFit/>
          </a:bodyPr>
          <a:lstStyle/>
          <a:p>
            <a:pPr>
              <a:buClr>
                <a:srgbClr val="98C01D"/>
              </a:buClr>
              <a:buSzPct val="150000"/>
            </a:pPr>
            <a:r>
              <a:rPr lang="de-DE" b="1" dirty="0"/>
              <a:t>Geht auch</a:t>
            </a:r>
            <a:r>
              <a:rPr lang="de-DE" b="1" dirty="0" smtClean="0"/>
              <a:t>…</a:t>
            </a:r>
            <a:endParaRPr lang="de-DE" dirty="0" smtClean="0"/>
          </a:p>
          <a:p>
            <a:pPr marL="285750" indent="-285750">
              <a:buClr>
                <a:srgbClr val="98C01D"/>
              </a:buClr>
              <a:buSzPct val="150000"/>
              <a:buFont typeface="Symbol" panose="05050102010706020507" pitchFamily="18" charset="2"/>
              <a:buChar char="-"/>
            </a:pPr>
            <a:endParaRPr lang="de-DE" dirty="0"/>
          </a:p>
          <a:p>
            <a:pPr marL="285750" indent="-285750">
              <a:buClr>
                <a:srgbClr val="98C01D"/>
              </a:buClr>
              <a:buSzPct val="150000"/>
              <a:buFont typeface="Symbol" panose="05050102010706020507" pitchFamily="18" charset="2"/>
              <a:buChar char="-"/>
            </a:pPr>
            <a:r>
              <a:rPr lang="de-DE" dirty="0" smtClean="0"/>
              <a:t>Studierende</a:t>
            </a:r>
          </a:p>
          <a:p>
            <a:pPr>
              <a:buClr>
                <a:srgbClr val="98C01D"/>
              </a:buClr>
              <a:buSzPct val="150000"/>
            </a:pPr>
            <a:endParaRPr lang="de-DE" dirty="0" smtClean="0"/>
          </a:p>
          <a:p>
            <a:pPr marL="285750" indent="-285750">
              <a:buClr>
                <a:srgbClr val="98C01D"/>
              </a:buClr>
              <a:buSzPct val="150000"/>
              <a:buFont typeface="Symbol" panose="05050102010706020507" pitchFamily="18" charset="2"/>
              <a:buChar char="-"/>
            </a:pPr>
            <a:r>
              <a:rPr lang="de-DE" dirty="0" smtClean="0"/>
              <a:t>Vortragende</a:t>
            </a:r>
          </a:p>
          <a:p>
            <a:pPr>
              <a:buClr>
                <a:srgbClr val="98C01D"/>
              </a:buClr>
              <a:buSzPct val="150000"/>
            </a:pPr>
            <a:endParaRPr lang="de-DE" dirty="0"/>
          </a:p>
          <a:p>
            <a:pPr marL="285750" indent="-285750">
              <a:buClr>
                <a:srgbClr val="98C01D"/>
              </a:buClr>
              <a:buSzPct val="150000"/>
              <a:buFont typeface="Symbol" panose="05050102010706020507" pitchFamily="18" charset="2"/>
              <a:buChar char="-"/>
            </a:pPr>
            <a:r>
              <a:rPr lang="de-DE" dirty="0" smtClean="0"/>
              <a:t>Teilnehmende</a:t>
            </a:r>
          </a:p>
          <a:p>
            <a:pPr>
              <a:buClr>
                <a:srgbClr val="98C01D"/>
              </a:buClr>
              <a:buSzPct val="150000"/>
            </a:pPr>
            <a:endParaRPr lang="de-DE" dirty="0"/>
          </a:p>
          <a:p>
            <a:pPr marL="285750" indent="-285750">
              <a:buClr>
                <a:srgbClr val="98C01D"/>
              </a:buClr>
              <a:buSzPct val="150000"/>
              <a:buFont typeface="Symbol" panose="05050102010706020507" pitchFamily="18" charset="2"/>
              <a:buChar char="-"/>
            </a:pPr>
            <a:r>
              <a:rPr lang="de-DE" dirty="0" smtClean="0"/>
              <a:t>Geschäftsleitung</a:t>
            </a:r>
          </a:p>
          <a:p>
            <a:endParaRPr lang="de-DE" dirty="0"/>
          </a:p>
          <a:p>
            <a:endParaRPr lang="de-DE" dirty="0"/>
          </a:p>
        </p:txBody>
      </p:sp>
    </p:spTree>
    <p:extLst>
      <p:ext uri="{BB962C8B-B14F-4D97-AF65-F5344CB8AC3E}">
        <p14:creationId xmlns:p14="http://schemas.microsoft.com/office/powerpoint/2010/main" val="3141005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INHALTSVERZEICHNIS</a:t>
            </a:r>
          </a:p>
        </p:txBody>
      </p:sp>
      <p:sp>
        <p:nvSpPr>
          <p:cNvPr id="5" name="Foliennummernplatzhalter 4"/>
          <p:cNvSpPr>
            <a:spLocks noGrp="1"/>
          </p:cNvSpPr>
          <p:nvPr>
            <p:ph type="sldNum" sz="quarter" idx="4"/>
          </p:nvPr>
        </p:nvSpPr>
        <p:spPr/>
        <p:txBody>
          <a:bodyPr/>
          <a:lstStyle/>
          <a:p>
            <a:fld id="{D913B18B-D139-4864-AE91-16ECF2125E47}" type="slidenum">
              <a:rPr lang="de-DE" smtClean="0"/>
              <a:pPr/>
              <a:t>32</a:t>
            </a:fld>
            <a:endParaRPr lang="de-DE" dirty="0"/>
          </a:p>
        </p:txBody>
      </p:sp>
      <p:sp>
        <p:nvSpPr>
          <p:cNvPr id="7" name="Ellipse 6"/>
          <p:cNvSpPr/>
          <p:nvPr/>
        </p:nvSpPr>
        <p:spPr>
          <a:xfrm>
            <a:off x="472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8" name="Ellipse 7"/>
          <p:cNvSpPr/>
          <p:nvPr/>
        </p:nvSpPr>
        <p:spPr>
          <a:xfrm>
            <a:off x="2816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9" name="Ellipse 8"/>
          <p:cNvSpPr/>
          <p:nvPr/>
        </p:nvSpPr>
        <p:spPr>
          <a:xfrm>
            <a:off x="5160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0" name="Ellipse 9"/>
          <p:cNvSpPr/>
          <p:nvPr/>
        </p:nvSpPr>
        <p:spPr>
          <a:xfrm>
            <a:off x="7504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1" name="Ellipse 10"/>
          <p:cNvSpPr/>
          <p:nvPr/>
        </p:nvSpPr>
        <p:spPr>
          <a:xfrm>
            <a:off x="9848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2" name="Textfeld 11"/>
          <p:cNvSpPr txBox="1"/>
          <p:nvPr/>
        </p:nvSpPr>
        <p:spPr>
          <a:xfrm>
            <a:off x="53890" y="1523001"/>
            <a:ext cx="2708217" cy="923330"/>
          </a:xfrm>
          <a:prstGeom prst="rect">
            <a:avLst/>
          </a:prstGeom>
          <a:noFill/>
        </p:spPr>
        <p:txBody>
          <a:bodyPr wrap="square" rtlCol="0">
            <a:spAutoFit/>
          </a:bodyPr>
          <a:lstStyle/>
          <a:p>
            <a:pPr algn="ctr"/>
            <a:r>
              <a:rPr lang="de-DE" dirty="0"/>
              <a:t>Interkulturelle und interdisziplinäre Kompetenz</a:t>
            </a:r>
          </a:p>
        </p:txBody>
      </p:sp>
      <p:sp>
        <p:nvSpPr>
          <p:cNvPr id="13" name="Textfeld 12"/>
          <p:cNvSpPr txBox="1"/>
          <p:nvPr/>
        </p:nvSpPr>
        <p:spPr>
          <a:xfrm>
            <a:off x="2305560" y="4412476"/>
            <a:ext cx="2892879" cy="923330"/>
          </a:xfrm>
          <a:prstGeom prst="rect">
            <a:avLst/>
          </a:prstGeom>
          <a:noFill/>
        </p:spPr>
        <p:txBody>
          <a:bodyPr wrap="square" rtlCol="0">
            <a:spAutoFit/>
          </a:bodyPr>
          <a:lstStyle/>
          <a:p>
            <a:pPr algn="ctr"/>
            <a:r>
              <a:rPr lang="de-DE" dirty="0"/>
              <a:t>Umgang mit Hierarchie und Rang in der Wissenschaft</a:t>
            </a:r>
          </a:p>
        </p:txBody>
      </p:sp>
      <p:sp>
        <p:nvSpPr>
          <p:cNvPr id="14" name="Textfeld 13"/>
          <p:cNvSpPr txBox="1"/>
          <p:nvPr/>
        </p:nvSpPr>
        <p:spPr>
          <a:xfrm>
            <a:off x="4889866" y="1558003"/>
            <a:ext cx="2412268" cy="923330"/>
          </a:xfrm>
          <a:prstGeom prst="rect">
            <a:avLst/>
          </a:prstGeom>
          <a:noFill/>
        </p:spPr>
        <p:txBody>
          <a:bodyPr wrap="square" rtlCol="0">
            <a:spAutoFit/>
          </a:bodyPr>
          <a:lstStyle/>
          <a:p>
            <a:pPr algn="ctr"/>
            <a:r>
              <a:rPr lang="de-DE" dirty="0"/>
              <a:t>Das richtige Auftreten in Meetings und </a:t>
            </a:r>
          </a:p>
          <a:p>
            <a:pPr algn="ctr"/>
            <a:r>
              <a:rPr lang="de-DE" dirty="0"/>
              <a:t>auf Konferenzen</a:t>
            </a:r>
          </a:p>
        </p:txBody>
      </p:sp>
      <p:sp>
        <p:nvSpPr>
          <p:cNvPr id="15" name="Textfeld 14"/>
          <p:cNvSpPr txBox="1"/>
          <p:nvPr/>
        </p:nvSpPr>
        <p:spPr>
          <a:xfrm>
            <a:off x="7263825" y="4412476"/>
            <a:ext cx="2352349" cy="923330"/>
          </a:xfrm>
          <a:prstGeom prst="rect">
            <a:avLst/>
          </a:prstGeom>
          <a:noFill/>
        </p:spPr>
        <p:txBody>
          <a:bodyPr wrap="square" rtlCol="0">
            <a:spAutoFit/>
          </a:bodyPr>
          <a:lstStyle/>
          <a:p>
            <a:pPr algn="ctr"/>
            <a:r>
              <a:rPr lang="de-DE" dirty="0"/>
              <a:t>Höflichkeit im beruflichen Schriftverkehr</a:t>
            </a:r>
          </a:p>
        </p:txBody>
      </p:sp>
      <p:sp>
        <p:nvSpPr>
          <p:cNvPr id="16" name="Textfeld 15"/>
          <p:cNvSpPr txBox="1"/>
          <p:nvPr/>
        </p:nvSpPr>
        <p:spPr>
          <a:xfrm>
            <a:off x="9625931" y="1523001"/>
            <a:ext cx="2316137" cy="923330"/>
          </a:xfrm>
          <a:prstGeom prst="rect">
            <a:avLst/>
          </a:prstGeom>
          <a:noFill/>
        </p:spPr>
        <p:txBody>
          <a:bodyPr wrap="square" rtlCol="0">
            <a:spAutoFit/>
          </a:bodyPr>
          <a:lstStyle/>
          <a:p>
            <a:pPr algn="ctr"/>
            <a:r>
              <a:rPr lang="de-DE" dirty="0"/>
              <a:t>Regeln guten wissenschaftlichen Arbeitens</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14" y="2983649"/>
            <a:ext cx="867371" cy="869849"/>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12" y="2968574"/>
            <a:ext cx="892263" cy="900000"/>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706" y="2965150"/>
            <a:ext cx="870588" cy="900000"/>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944" y="3491182"/>
            <a:ext cx="559056" cy="560658"/>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307" y="2732544"/>
            <a:ext cx="746029" cy="728679"/>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10341918" y="2965150"/>
            <a:ext cx="884164" cy="900000"/>
          </a:xfrm>
          <a:prstGeom prst="rect">
            <a:avLst/>
          </a:prstGeom>
        </p:spPr>
      </p:pic>
      <p:sp>
        <p:nvSpPr>
          <p:cNvPr id="21"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icons8.de</a:t>
            </a:r>
          </a:p>
        </p:txBody>
      </p:sp>
    </p:spTree>
    <p:extLst>
      <p:ext uri="{BB962C8B-B14F-4D97-AF65-F5344CB8AC3E}">
        <p14:creationId xmlns:p14="http://schemas.microsoft.com/office/powerpoint/2010/main" val="42886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8"/>
                                        </p:tgtEl>
                                        <p:attrNameLst>
                                          <p:attrName>style.color</p:attrName>
                                        </p:attrNameLst>
                                      </p:cBhvr>
                                      <p:to>
                                        <a:srgbClr val="D8D8D8"/>
                                      </p:to>
                                    </p:animClr>
                                    <p:animClr clrSpc="rgb" dir="cw">
                                      <p:cBhvr>
                                        <p:cTn id="7" dur="500" fill="hold"/>
                                        <p:tgtEl>
                                          <p:spTgt spid="8"/>
                                        </p:tgtEl>
                                        <p:attrNameLst>
                                          <p:attrName>fillcolor</p:attrName>
                                        </p:attrNameLst>
                                      </p:cBhvr>
                                      <p:to>
                                        <a:srgbClr val="D8D8D8"/>
                                      </p:to>
                                    </p:animClr>
                                    <p:set>
                                      <p:cBhvr>
                                        <p:cTn id="8" dur="500" fill="hold"/>
                                        <p:tgtEl>
                                          <p:spTgt spid="8"/>
                                        </p:tgtEl>
                                        <p:attrNameLst>
                                          <p:attrName>fill.type</p:attrName>
                                        </p:attrNameLst>
                                      </p:cBhvr>
                                      <p:to>
                                        <p:strVal val="solid"/>
                                      </p:to>
                                    </p:set>
                                    <p:set>
                                      <p:cBhvr>
                                        <p:cTn id="9" dur="500" fill="hold"/>
                                        <p:tgtEl>
                                          <p:spTgt spid="8"/>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10"/>
                                        </p:tgtEl>
                                        <p:attrNameLst>
                                          <p:attrName>style.color</p:attrName>
                                        </p:attrNameLst>
                                      </p:cBhvr>
                                      <p:to>
                                        <a:srgbClr val="D8D8D8"/>
                                      </p:to>
                                    </p:animClr>
                                    <p:animClr clrSpc="rgb" dir="cw">
                                      <p:cBhvr>
                                        <p:cTn id="12" dur="500" fill="hold"/>
                                        <p:tgtEl>
                                          <p:spTgt spid="10"/>
                                        </p:tgtEl>
                                        <p:attrNameLst>
                                          <p:attrName>fillcolor</p:attrName>
                                        </p:attrNameLst>
                                      </p:cBhvr>
                                      <p:to>
                                        <a:srgbClr val="D8D8D8"/>
                                      </p:to>
                                    </p:animClr>
                                    <p:set>
                                      <p:cBhvr>
                                        <p:cTn id="13" dur="500" fill="hold"/>
                                        <p:tgtEl>
                                          <p:spTgt spid="10"/>
                                        </p:tgtEl>
                                        <p:attrNameLst>
                                          <p:attrName>fill.type</p:attrName>
                                        </p:attrNameLst>
                                      </p:cBhvr>
                                      <p:to>
                                        <p:strVal val="solid"/>
                                      </p:to>
                                    </p:set>
                                    <p:set>
                                      <p:cBhvr>
                                        <p:cTn id="14" dur="500" fill="hold"/>
                                        <p:tgtEl>
                                          <p:spTgt spid="10"/>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1"/>
                                        </p:tgtEl>
                                        <p:attrNameLst>
                                          <p:attrName>style.color</p:attrName>
                                        </p:attrNameLst>
                                      </p:cBhvr>
                                      <p:to>
                                        <a:srgbClr val="D8D8D8"/>
                                      </p:to>
                                    </p:animClr>
                                    <p:animClr clrSpc="rgb" dir="cw">
                                      <p:cBhvr>
                                        <p:cTn id="17" dur="500" fill="hold"/>
                                        <p:tgtEl>
                                          <p:spTgt spid="11"/>
                                        </p:tgtEl>
                                        <p:attrNameLst>
                                          <p:attrName>fillcolor</p:attrName>
                                        </p:attrNameLst>
                                      </p:cBhvr>
                                      <p:to>
                                        <a:srgbClr val="D8D8D8"/>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mph" presetSubtype="2" fill="hold" nodeType="withEffect">
                                  <p:stCondLst>
                                    <p:cond delay="0"/>
                                  </p:stCondLst>
                                  <p:childTnLst>
                                    <p:animClr clrSpc="rgb" dir="cw">
                                      <p:cBhvr>
                                        <p:cTn id="40" dur="500" fill="hold"/>
                                        <p:tgtEl>
                                          <p:spTgt spid="7"/>
                                        </p:tgtEl>
                                        <p:attrNameLst>
                                          <p:attrName>fillcolor</p:attrName>
                                        </p:attrNameLst>
                                      </p:cBhvr>
                                      <p:to>
                                        <a:srgbClr val="D8D8D8"/>
                                      </p:to>
                                    </p:animClr>
                                    <p:set>
                                      <p:cBhvr>
                                        <p:cTn id="41" dur="500" fill="hold"/>
                                        <p:tgtEl>
                                          <p:spTgt spid="7"/>
                                        </p:tgtEl>
                                        <p:attrNameLst>
                                          <p:attrName>fill.type</p:attrName>
                                        </p:attrNameLst>
                                      </p:cBhvr>
                                      <p:to>
                                        <p:strVal val="solid"/>
                                      </p:to>
                                    </p:set>
                                    <p:set>
                                      <p:cBhvr>
                                        <p:cTn id="42" dur="500" fill="hold"/>
                                        <p:tgtEl>
                                          <p:spTgt spid="7"/>
                                        </p:tgtEl>
                                        <p:attrNameLst>
                                          <p:attrName>fill.on</p:attrName>
                                        </p:attrNameLst>
                                      </p:cBhvr>
                                      <p:to>
                                        <p:strVal val="true"/>
                                      </p:to>
                                    </p:set>
                                  </p:childTnLst>
                                </p:cTn>
                              </p:par>
                              <p:par>
                                <p:cTn id="43" presetID="10" presetClass="exit" presetSubtype="0" fill="hold" grpId="0"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3"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Das richtige Auftreten – die halbe Miete</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33</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
        <p:nvSpPr>
          <p:cNvPr id="2" name="Inhaltsplatzhalter 1"/>
          <p:cNvSpPr>
            <a:spLocks noGrp="1"/>
          </p:cNvSpPr>
          <p:nvPr>
            <p:ph idx="1"/>
          </p:nvPr>
        </p:nvSpPr>
        <p:spPr/>
        <p:txBody>
          <a:bodyPr/>
          <a:lstStyle/>
          <a:p>
            <a:pPr marL="0" indent="0">
              <a:lnSpc>
                <a:spcPct val="150000"/>
              </a:lnSpc>
              <a:spcBef>
                <a:spcPts val="0"/>
              </a:spcBef>
              <a:buNone/>
            </a:pPr>
            <a:r>
              <a:rPr lang="de-DE" b="1" dirty="0">
                <a:solidFill>
                  <a:schemeClr val="tx1"/>
                </a:solidFill>
              </a:rPr>
              <a:t>Das Auftreten oder Benehmen einer Person und ihre natürliche Souveränität sind für die Karriere wichtiger als Zeugnisse.</a:t>
            </a:r>
          </a:p>
          <a:p>
            <a:pPr>
              <a:lnSpc>
                <a:spcPct val="150000"/>
              </a:lnSpc>
              <a:spcBef>
                <a:spcPts val="0"/>
              </a:spcBef>
              <a:buNone/>
            </a:pPr>
            <a:endParaRPr lang="de-DE" dirty="0">
              <a:solidFill>
                <a:schemeClr val="tx1"/>
              </a:solidFill>
            </a:endParaRPr>
          </a:p>
          <a:p>
            <a:pPr>
              <a:lnSpc>
                <a:spcPct val="150000"/>
              </a:lnSpc>
              <a:spcBef>
                <a:spcPts val="0"/>
              </a:spcBef>
              <a:buClr>
                <a:srgbClr val="97C01E"/>
              </a:buClr>
            </a:pPr>
            <a:r>
              <a:rPr lang="de-DE" dirty="0">
                <a:solidFill>
                  <a:schemeClr val="tx1"/>
                </a:solidFill>
              </a:rPr>
              <a:t>Benimm: kein Selbstzweck, sondern Wertschätzung der Mitmenschen und Mittel zum Erfolg</a:t>
            </a:r>
          </a:p>
          <a:p>
            <a:pPr>
              <a:lnSpc>
                <a:spcPct val="150000"/>
              </a:lnSpc>
              <a:spcBef>
                <a:spcPts val="0"/>
              </a:spcBef>
              <a:buClr>
                <a:srgbClr val="97C01E"/>
              </a:buClr>
            </a:pPr>
            <a:r>
              <a:rPr lang="de-DE" dirty="0">
                <a:solidFill>
                  <a:schemeClr val="tx1"/>
                </a:solidFill>
              </a:rPr>
              <a:t>Benimmregeln: Erleichterung des gesellschaftlichen und geschäftlichen Umgangs, helfen über manche Verlegenheit hinweg</a:t>
            </a:r>
          </a:p>
          <a:p>
            <a:pPr>
              <a:lnSpc>
                <a:spcPct val="150000"/>
              </a:lnSpc>
              <a:spcBef>
                <a:spcPts val="0"/>
              </a:spcBef>
              <a:buClr>
                <a:srgbClr val="97C01E"/>
              </a:buClr>
            </a:pPr>
            <a:r>
              <a:rPr lang="de-DE" dirty="0">
                <a:solidFill>
                  <a:schemeClr val="tx1"/>
                </a:solidFill>
              </a:rPr>
              <a:t>gekonnte Umgangsformen: Vermittlung von Selbstvertrauen und Eröffnung neuer Möglichkeiten</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2" y="4082897"/>
            <a:ext cx="3277632" cy="2527846"/>
          </a:xfrm>
          <a:prstGeom prst="rect">
            <a:avLst/>
          </a:prstGeom>
        </p:spPr>
      </p:pic>
    </p:spTree>
    <p:extLst>
      <p:ext uri="{BB962C8B-B14F-4D97-AF65-F5344CB8AC3E}">
        <p14:creationId xmlns:p14="http://schemas.microsoft.com/office/powerpoint/2010/main" val="1376207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lnSpc>
                <a:spcPct val="150000"/>
              </a:lnSpc>
              <a:spcBef>
                <a:spcPts val="0"/>
              </a:spcBef>
              <a:buNone/>
            </a:pPr>
            <a:r>
              <a:rPr lang="de-DE" b="1" dirty="0">
                <a:solidFill>
                  <a:schemeClr val="tx1"/>
                </a:solidFill>
              </a:rPr>
              <a:t>Positiv wahrgenommenes Auftreten </a:t>
            </a:r>
            <a:r>
              <a:rPr lang="de-DE" dirty="0">
                <a:solidFill>
                  <a:schemeClr val="tx1"/>
                </a:solidFill>
              </a:rPr>
              <a:t>im mitteleuropäischen Kulturraum</a:t>
            </a:r>
          </a:p>
          <a:p>
            <a:pPr>
              <a:lnSpc>
                <a:spcPct val="150000"/>
              </a:lnSpc>
              <a:spcBef>
                <a:spcPts val="0"/>
              </a:spcBef>
              <a:buClr>
                <a:srgbClr val="97C01E"/>
              </a:buClr>
            </a:pPr>
            <a:r>
              <a:rPr lang="de-DE" dirty="0">
                <a:solidFill>
                  <a:schemeClr val="tx1"/>
                </a:solidFill>
              </a:rPr>
              <a:t>aufrechte Körperhaltung</a:t>
            </a:r>
          </a:p>
          <a:p>
            <a:pPr>
              <a:lnSpc>
                <a:spcPct val="150000"/>
              </a:lnSpc>
              <a:spcBef>
                <a:spcPts val="0"/>
              </a:spcBef>
              <a:buClr>
                <a:srgbClr val="97C01E"/>
              </a:buClr>
            </a:pPr>
            <a:r>
              <a:rPr lang="de-DE" dirty="0">
                <a:solidFill>
                  <a:schemeClr val="tx1"/>
                </a:solidFill>
              </a:rPr>
              <a:t>offener Blickkontakt</a:t>
            </a:r>
          </a:p>
          <a:p>
            <a:pPr>
              <a:lnSpc>
                <a:spcPct val="150000"/>
              </a:lnSpc>
              <a:spcBef>
                <a:spcPts val="0"/>
              </a:spcBef>
              <a:buClr>
                <a:srgbClr val="97C01E"/>
              </a:buClr>
            </a:pPr>
            <a:r>
              <a:rPr lang="de-DE" dirty="0">
                <a:solidFill>
                  <a:schemeClr val="tx1"/>
                </a:solidFill>
              </a:rPr>
              <a:t>angemessene Gestik</a:t>
            </a:r>
          </a:p>
          <a:p>
            <a:pPr>
              <a:lnSpc>
                <a:spcPct val="150000"/>
              </a:lnSpc>
              <a:spcBef>
                <a:spcPts val="0"/>
              </a:spcBef>
              <a:buClr>
                <a:srgbClr val="97C01E"/>
              </a:buClr>
            </a:pPr>
            <a:r>
              <a:rPr lang="de-DE" dirty="0">
                <a:solidFill>
                  <a:schemeClr val="tx1"/>
                </a:solidFill>
              </a:rPr>
              <a:t>freundliche, ruhige Mimik</a:t>
            </a:r>
          </a:p>
          <a:p>
            <a:pPr>
              <a:lnSpc>
                <a:spcPct val="150000"/>
              </a:lnSpc>
              <a:spcBef>
                <a:spcPts val="0"/>
              </a:spcBef>
              <a:buClr>
                <a:srgbClr val="97C01E"/>
              </a:buClr>
            </a:pPr>
            <a:r>
              <a:rPr lang="de-DE" dirty="0">
                <a:solidFill>
                  <a:schemeClr val="tx1"/>
                </a:solidFill>
              </a:rPr>
              <a:t>fester Händedruck</a:t>
            </a:r>
          </a:p>
          <a:p>
            <a:pPr>
              <a:lnSpc>
                <a:spcPct val="150000"/>
              </a:lnSpc>
              <a:spcBef>
                <a:spcPts val="0"/>
              </a:spcBef>
              <a:buClr>
                <a:srgbClr val="97C01E"/>
              </a:buClr>
            </a:pPr>
            <a:r>
              <a:rPr lang="de-DE" dirty="0">
                <a:solidFill>
                  <a:schemeClr val="tx1"/>
                </a:solidFill>
              </a:rPr>
              <a:t>angemessenes Distanzverhalten</a:t>
            </a:r>
          </a:p>
          <a:p>
            <a:pPr>
              <a:lnSpc>
                <a:spcPct val="150000"/>
              </a:lnSpc>
              <a:spcBef>
                <a:spcPts val="0"/>
              </a:spcBef>
              <a:buClr>
                <a:srgbClr val="97C01E"/>
              </a:buClr>
            </a:pPr>
            <a:r>
              <a:rPr lang="de-DE" dirty="0">
                <a:solidFill>
                  <a:schemeClr val="tx1"/>
                </a:solidFill>
              </a:rPr>
              <a:t>freundlicher Klang der Stimme</a:t>
            </a:r>
          </a:p>
          <a:p>
            <a:pPr>
              <a:lnSpc>
                <a:spcPct val="150000"/>
              </a:lnSpc>
              <a:spcBef>
                <a:spcPts val="0"/>
              </a:spcBef>
              <a:buClr>
                <a:srgbClr val="97C01E"/>
              </a:buClr>
            </a:pPr>
            <a:r>
              <a:rPr lang="de-DE" dirty="0">
                <a:solidFill>
                  <a:schemeClr val="tx1"/>
                </a:solidFill>
              </a:rPr>
              <a:t>angemessene Kleidung</a:t>
            </a:r>
          </a:p>
          <a:p>
            <a:pPr>
              <a:lnSpc>
                <a:spcPct val="150000"/>
              </a:lnSpc>
              <a:spcBef>
                <a:spcPts val="0"/>
              </a:spcBef>
              <a:buClr>
                <a:srgbClr val="97C01E"/>
              </a:buClr>
            </a:pPr>
            <a:r>
              <a:rPr lang="de-DE" dirty="0">
                <a:solidFill>
                  <a:schemeClr val="tx1"/>
                </a:solidFill>
              </a:rPr>
              <a:t>passender Statussymbole, Schmuck, Frisur</a:t>
            </a:r>
          </a:p>
          <a:p>
            <a:pPr>
              <a:lnSpc>
                <a:spcPct val="150000"/>
              </a:lnSpc>
              <a:spcBef>
                <a:spcPts val="0"/>
              </a:spcBef>
              <a:buClr>
                <a:srgbClr val="97C01E"/>
              </a:buClr>
            </a:pPr>
            <a:r>
              <a:rPr lang="de-DE" dirty="0">
                <a:solidFill>
                  <a:schemeClr val="tx1"/>
                </a:solidFill>
              </a:rPr>
              <a:t>gepflegtes Äußeres</a:t>
            </a:r>
          </a:p>
          <a:p>
            <a:pPr>
              <a:lnSpc>
                <a:spcPct val="150000"/>
              </a:lnSpc>
              <a:spcBef>
                <a:spcPts val="0"/>
              </a:spcBef>
              <a:buClr>
                <a:srgbClr val="97C01E"/>
              </a:buClr>
            </a:pPr>
            <a:r>
              <a:rPr lang="de-DE" dirty="0">
                <a:solidFill>
                  <a:schemeClr val="tx1"/>
                </a:solidFill>
              </a:rPr>
              <a:t>angenehmer Geruch</a:t>
            </a:r>
          </a:p>
        </p:txBody>
      </p:sp>
      <p:sp>
        <p:nvSpPr>
          <p:cNvPr id="3" name="Textplatzhalter 2"/>
          <p:cNvSpPr>
            <a:spLocks noGrp="1"/>
          </p:cNvSpPr>
          <p:nvPr>
            <p:ph type="body" sz="quarter" idx="10"/>
          </p:nvPr>
        </p:nvSpPr>
        <p:spPr/>
        <p:txBody>
          <a:bodyPr/>
          <a:lstStyle/>
          <a:p>
            <a:r>
              <a:rPr lang="de-DE" dirty="0"/>
              <a:t>Positiv wahrgenommenes Auftreten</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34</a:t>
            </a:fld>
            <a:endParaRPr lang="de-DE" dirty="0"/>
          </a:p>
        </p:txBody>
      </p:sp>
      <p:sp>
        <p:nvSpPr>
          <p:cNvPr id="11"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36" y="1923671"/>
            <a:ext cx="2269526" cy="3721456"/>
          </a:xfrm>
          <a:prstGeom prst="rect">
            <a:avLst/>
          </a:prstGeom>
        </p:spPr>
      </p:pic>
    </p:spTree>
    <p:extLst>
      <p:ext uri="{BB962C8B-B14F-4D97-AF65-F5344CB8AC3E}">
        <p14:creationId xmlns:p14="http://schemas.microsoft.com/office/powerpoint/2010/main" val="3563514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buNone/>
            </a:pPr>
            <a:r>
              <a:rPr lang="de-DE" dirty="0">
                <a:solidFill>
                  <a:schemeClr val="tx1"/>
                </a:solidFill>
              </a:rPr>
              <a:t>Innerhalb der Fachdisziplinen gibt es unterschiedliche „Dresscode-Traditionen“. </a:t>
            </a:r>
          </a:p>
          <a:p>
            <a:pPr marL="0" indent="0">
              <a:lnSpc>
                <a:spcPct val="150000"/>
              </a:lnSpc>
              <a:buNone/>
            </a:pPr>
            <a:r>
              <a:rPr lang="de-DE" dirty="0">
                <a:solidFill>
                  <a:schemeClr val="tx1"/>
                </a:solidFill>
              </a:rPr>
              <a:t/>
            </a:r>
            <a:br>
              <a:rPr lang="de-DE" dirty="0">
                <a:solidFill>
                  <a:schemeClr val="tx1"/>
                </a:solidFill>
              </a:rPr>
            </a:b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Unterschiedliche Disziplinen – unterschiedliche Dresscodes</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35</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8" y="2361212"/>
            <a:ext cx="4403466" cy="2652086"/>
          </a:xfrm>
          <a:prstGeom prst="rect">
            <a:avLst/>
          </a:prstGeom>
        </p:spPr>
      </p:pic>
      <p:sp>
        <p:nvSpPr>
          <p:cNvPr id="8" name="Rechteck 7"/>
          <p:cNvSpPr/>
          <p:nvPr/>
        </p:nvSpPr>
        <p:spPr>
          <a:xfrm>
            <a:off x="4429393" y="1994644"/>
            <a:ext cx="7128792" cy="3000821"/>
          </a:xfrm>
          <a:prstGeom prst="rect">
            <a:avLst/>
          </a:prstGeom>
        </p:spPr>
        <p:txBody>
          <a:bodyPr wrap="square">
            <a:spAutoFit/>
          </a:bodyPr>
          <a:lstStyle/>
          <a:p>
            <a:pPr>
              <a:lnSpc>
                <a:spcPct val="150000"/>
              </a:lnSpc>
            </a:pPr>
            <a:r>
              <a:rPr lang="de-DE" dirty="0"/>
              <a:t>Generell:</a:t>
            </a:r>
          </a:p>
          <a:p>
            <a:pPr marL="285750" indent="-285750">
              <a:lnSpc>
                <a:spcPct val="150000"/>
              </a:lnSpc>
              <a:buClr>
                <a:srgbClr val="97C01E"/>
              </a:buClr>
              <a:buFont typeface="Arial" panose="020B0604020202020204" pitchFamily="34" charset="0"/>
              <a:buChar char="•"/>
            </a:pPr>
            <a:r>
              <a:rPr lang="de-DE" dirty="0"/>
              <a:t>vorher erkundigen: (ungeschriebene) Kleiderordnung im Umfeld Ihrer Gesprächspartner oder auf der Konferenz</a:t>
            </a:r>
          </a:p>
          <a:p>
            <a:pPr marL="285750" indent="-285750">
              <a:lnSpc>
                <a:spcPct val="150000"/>
              </a:lnSpc>
              <a:buClr>
                <a:srgbClr val="97C01E"/>
              </a:buClr>
              <a:buFont typeface="Arial" panose="020B0604020202020204" pitchFamily="34" charset="0"/>
              <a:buChar char="•"/>
            </a:pPr>
            <a:r>
              <a:rPr lang="de-DE" dirty="0"/>
              <a:t>gegebenenfalls Näherung „von oben“</a:t>
            </a:r>
          </a:p>
          <a:p>
            <a:pPr marL="285750" indent="-285750">
              <a:lnSpc>
                <a:spcPct val="150000"/>
              </a:lnSpc>
              <a:buClr>
                <a:srgbClr val="97C01E"/>
              </a:buClr>
              <a:buFont typeface="Arial" panose="020B0604020202020204" pitchFamily="34" charset="0"/>
              <a:buChar char="•"/>
            </a:pPr>
            <a:r>
              <a:rPr lang="de-DE" dirty="0"/>
              <a:t>Kleidung außerhalb der persönlichen Neigung: Gestaltung soweit wie möglich nach Ihrem Geschmack</a:t>
            </a:r>
          </a:p>
          <a:p>
            <a:pPr marL="285750" indent="-285750">
              <a:lnSpc>
                <a:spcPct val="150000"/>
              </a:lnSpc>
              <a:buClr>
                <a:srgbClr val="97C01E"/>
              </a:buClr>
              <a:buFont typeface="Arial" panose="020B0604020202020204" pitchFamily="34" charset="0"/>
              <a:buChar char="•"/>
            </a:pPr>
            <a:r>
              <a:rPr lang="de-DE" dirty="0"/>
              <a:t>für die nächste berufliche Position kleiden</a:t>
            </a:r>
          </a:p>
        </p:txBody>
      </p:sp>
      <p:sp>
        <p:nvSpPr>
          <p:cNvPr id="10"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2462505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6456040"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6" name="Rechteck 5"/>
          <p:cNvSpPr/>
          <p:nvPr/>
        </p:nvSpPr>
        <p:spPr>
          <a:xfrm>
            <a:off x="3488009" y="1176187"/>
            <a:ext cx="880108" cy="5170646"/>
          </a:xfrm>
          <a:prstGeom prst="rect">
            <a:avLst/>
          </a:prstGeom>
        </p:spPr>
        <p:txBody>
          <a:bodyPr wrap="square">
            <a:spAutoFit/>
          </a:bodyPr>
          <a:lstStyle/>
          <a:p>
            <a:r>
              <a:rPr lang="de-DE" sz="33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Unterschiedliche Disziplinen – unterschiedliche Dresscodes</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36</a:t>
            </a:fld>
            <a:endParaRPr lang="de-DE" dirty="0"/>
          </a:p>
        </p:txBody>
      </p:sp>
      <p:sp>
        <p:nvSpPr>
          <p:cNvPr id="13" name="Rechteck 12"/>
          <p:cNvSpPr/>
          <p:nvPr/>
        </p:nvSpPr>
        <p:spPr>
          <a:xfrm>
            <a:off x="3648855" y="3188877"/>
            <a:ext cx="4894289" cy="830997"/>
          </a:xfrm>
          <a:prstGeom prst="rect">
            <a:avLst/>
          </a:prstGeom>
        </p:spPr>
        <p:txBody>
          <a:bodyPr wrap="none">
            <a:spAutoFit/>
          </a:bodyPr>
          <a:lstStyle/>
          <a:p>
            <a:pPr algn="ctr"/>
            <a:r>
              <a:rPr lang="de-DE" sz="2400" kern="0" dirty="0"/>
              <a:t>Welche Dresscodes innerhalb der </a:t>
            </a:r>
          </a:p>
          <a:p>
            <a:pPr algn="ctr"/>
            <a:r>
              <a:rPr lang="de-DE" sz="2400" kern="0" dirty="0"/>
              <a:t>Fachdisziplinen kennen Sie?</a:t>
            </a:r>
          </a:p>
        </p:txBody>
      </p:sp>
      <p:sp>
        <p:nvSpPr>
          <p:cNvPr id="14" name="Abgerundetes Rechteck 13"/>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924295" y="1658124"/>
            <a:ext cx="869149" cy="1569660"/>
          </a:xfrm>
          <a:prstGeom prst="rect">
            <a:avLst/>
          </a:prstGeom>
        </p:spPr>
        <p:txBody>
          <a:bodyPr wrap="none">
            <a:spAutoFit/>
          </a:bodyPr>
          <a:lstStyle/>
          <a:p>
            <a:r>
              <a:rPr lang="de-DE" sz="9600" dirty="0">
                <a:solidFill>
                  <a:srgbClr val="637F13">
                    <a:alpha val="50000"/>
                  </a:srgbClr>
                </a:solidFill>
              </a:rPr>
              <a:t>?</a:t>
            </a:r>
          </a:p>
        </p:txBody>
      </p:sp>
    </p:spTree>
    <p:extLst>
      <p:ext uri="{BB962C8B-B14F-4D97-AF65-F5344CB8AC3E}">
        <p14:creationId xmlns:p14="http://schemas.microsoft.com/office/powerpoint/2010/main" val="796124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spcBef>
                <a:spcPts val="0"/>
              </a:spcBef>
              <a:spcAft>
                <a:spcPts val="600"/>
              </a:spcAft>
              <a:buNone/>
            </a:pPr>
            <a:r>
              <a:rPr lang="de-DE" b="1" dirty="0">
                <a:solidFill>
                  <a:schemeClr val="tx1"/>
                </a:solidFill>
              </a:rPr>
              <a:t>Die „Dos“ der Begrüßung:</a:t>
            </a:r>
          </a:p>
          <a:p>
            <a:pPr>
              <a:lnSpc>
                <a:spcPct val="150000"/>
              </a:lnSpc>
              <a:spcBef>
                <a:spcPts val="0"/>
              </a:spcBef>
              <a:buClr>
                <a:srgbClr val="97C01E"/>
              </a:buClr>
            </a:pPr>
            <a:r>
              <a:rPr lang="de-DE" dirty="0">
                <a:solidFill>
                  <a:schemeClr val="tx1"/>
                </a:solidFill>
              </a:rPr>
              <a:t>hierarchisch niedrig gestellte Person hält die Tür auf, geht als letzte hindurch</a:t>
            </a:r>
          </a:p>
          <a:p>
            <a:pPr>
              <a:lnSpc>
                <a:spcPct val="150000"/>
              </a:lnSpc>
              <a:spcBef>
                <a:spcPts val="0"/>
              </a:spcBef>
              <a:buClr>
                <a:srgbClr val="97C01E"/>
              </a:buClr>
            </a:pPr>
            <a:r>
              <a:rPr lang="de-DE" dirty="0">
                <a:solidFill>
                  <a:schemeClr val="tx1"/>
                </a:solidFill>
              </a:rPr>
              <a:t>im Business: Herren und Damen stehen bei Begrüßung auf</a:t>
            </a:r>
          </a:p>
          <a:p>
            <a:pPr marL="0" indent="0">
              <a:lnSpc>
                <a:spcPct val="150000"/>
              </a:lnSpc>
              <a:spcBef>
                <a:spcPts val="0"/>
              </a:spcBef>
              <a:buClr>
                <a:srgbClr val="97C01E"/>
              </a:buClr>
              <a:buNone/>
            </a:pPr>
            <a:endParaRPr lang="de-DE" dirty="0">
              <a:solidFill>
                <a:schemeClr val="tx1"/>
              </a:solidFill>
            </a:endParaRPr>
          </a:p>
          <a:p>
            <a:pPr>
              <a:lnSpc>
                <a:spcPct val="150000"/>
              </a:lnSpc>
              <a:spcBef>
                <a:spcPts val="0"/>
              </a:spcBef>
              <a:buClr>
                <a:srgbClr val="97C01E"/>
              </a:buClr>
            </a:pPr>
            <a:r>
              <a:rPr lang="de-DE" dirty="0">
                <a:solidFill>
                  <a:schemeClr val="tx1"/>
                </a:solidFill>
              </a:rPr>
              <a:t>Die alte Regel:</a:t>
            </a:r>
          </a:p>
          <a:p>
            <a:pPr lvl="1">
              <a:lnSpc>
                <a:spcPct val="150000"/>
              </a:lnSpc>
              <a:spcBef>
                <a:spcPts val="0"/>
              </a:spcBef>
              <a:buClr>
                <a:srgbClr val="97C01E"/>
              </a:buClr>
            </a:pPr>
            <a:r>
              <a:rPr lang="de-DE" dirty="0">
                <a:solidFill>
                  <a:schemeClr val="tx1"/>
                </a:solidFill>
              </a:rPr>
              <a:t>hierarchisch niedriger stehende Person grüßt zuerst, die höher stehende Person entscheidet jedoch, ob es zum Handschlag kommt</a:t>
            </a:r>
          </a:p>
          <a:p>
            <a:pPr lvl="1">
              <a:lnSpc>
                <a:spcPct val="150000"/>
              </a:lnSpc>
              <a:spcBef>
                <a:spcPts val="0"/>
              </a:spcBef>
              <a:buClr>
                <a:srgbClr val="97C01E"/>
              </a:buClr>
            </a:pPr>
            <a:r>
              <a:rPr lang="de-DE" dirty="0">
                <a:solidFill>
                  <a:schemeClr val="tx1"/>
                </a:solidFill>
              </a:rPr>
              <a:t>falls höher stehende Person scheinbar die Initiative erwartet, kann die/der Rangniedrige sich über diese Regeln hinwegsetzen und zuerst die Hand reichen</a:t>
            </a:r>
          </a:p>
          <a:p>
            <a:pPr>
              <a:lnSpc>
                <a:spcPct val="150000"/>
              </a:lnSpc>
              <a:spcBef>
                <a:spcPts val="0"/>
              </a:spcBef>
              <a:buClr>
                <a:srgbClr val="97C01E"/>
              </a:buClr>
            </a:pPr>
            <a:r>
              <a:rPr lang="de-DE" dirty="0">
                <a:solidFill>
                  <a:schemeClr val="tx1"/>
                </a:solidFill>
              </a:rPr>
              <a:t>Die neue Regel:</a:t>
            </a:r>
          </a:p>
          <a:p>
            <a:pPr lvl="1">
              <a:lnSpc>
                <a:spcPct val="150000"/>
              </a:lnSpc>
              <a:spcBef>
                <a:spcPts val="0"/>
              </a:spcBef>
              <a:buClr>
                <a:srgbClr val="97C01E"/>
              </a:buClr>
            </a:pPr>
            <a:r>
              <a:rPr lang="de-DE" dirty="0">
                <a:solidFill>
                  <a:schemeClr val="tx1"/>
                </a:solidFill>
              </a:rPr>
              <a:t>Wer den Gegenüber zuerst sieht, derjenige grüßt.</a:t>
            </a:r>
          </a:p>
        </p:txBody>
      </p:sp>
      <p:sp>
        <p:nvSpPr>
          <p:cNvPr id="3" name="Textplatzhalter 2"/>
          <p:cNvSpPr>
            <a:spLocks noGrp="1"/>
          </p:cNvSpPr>
          <p:nvPr>
            <p:ph type="body" sz="quarter" idx="10"/>
          </p:nvPr>
        </p:nvSpPr>
        <p:spPr/>
        <p:txBody>
          <a:bodyPr/>
          <a:lstStyle/>
          <a:p>
            <a:r>
              <a:rPr lang="de-DE" dirty="0"/>
              <a:t>Richtig begrüßen und vorstellen</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37</a:t>
            </a:fld>
            <a:endParaRPr lang="de-DE" dirty="0"/>
          </a:p>
        </p:txBody>
      </p:sp>
      <p:sp>
        <p:nvSpPr>
          <p:cNvPr id="6" name="Fußzeilenplatzhalter 4"/>
          <p:cNvSpPr>
            <a:spLocks noGrp="1"/>
          </p:cNvSpPr>
          <p:nvPr>
            <p:ph type="ftr" sz="quarter" idx="4294967295"/>
          </p:nvPr>
        </p:nvSpPr>
        <p:spPr>
          <a:xfrm>
            <a:off x="143338"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a:t>
            </a:r>
            <a:r>
              <a:rPr lang="de-DE" dirty="0" err="1">
                <a:solidFill>
                  <a:srgbClr val="9C9E9F"/>
                </a:solidFill>
              </a:rPr>
              <a:t>Meyden</a:t>
            </a:r>
            <a:r>
              <a:rPr lang="de-DE" dirty="0">
                <a:solidFill>
                  <a:srgbClr val="9C9E9F"/>
                </a:solidFill>
              </a:rPr>
              <a:t> (2008) │ Bild: freedigitalphotos.net</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1078790"/>
            <a:ext cx="2060996" cy="2239106"/>
          </a:xfrm>
          <a:prstGeom prst="rect">
            <a:avLst/>
          </a:prstGeom>
        </p:spPr>
      </p:pic>
    </p:spTree>
    <p:extLst>
      <p:ext uri="{BB962C8B-B14F-4D97-AF65-F5344CB8AC3E}">
        <p14:creationId xmlns:p14="http://schemas.microsoft.com/office/powerpoint/2010/main" val="3694742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spcBef>
                <a:spcPts val="0"/>
              </a:spcBef>
              <a:spcAft>
                <a:spcPts val="600"/>
              </a:spcAft>
              <a:buNone/>
            </a:pPr>
            <a:r>
              <a:rPr lang="de-DE" b="1" dirty="0">
                <a:solidFill>
                  <a:schemeClr val="tx1"/>
                </a:solidFill>
              </a:rPr>
              <a:t>Auf die korrekte Anrede legen die meisten Menschen besonderen Wert:</a:t>
            </a:r>
          </a:p>
          <a:p>
            <a:pPr>
              <a:spcBef>
                <a:spcPts val="0"/>
              </a:spcBef>
              <a:buClr>
                <a:srgbClr val="97C01E"/>
              </a:buClr>
            </a:pPr>
            <a:r>
              <a:rPr lang="de-DE" dirty="0">
                <a:solidFill>
                  <a:schemeClr val="tx1"/>
                </a:solidFill>
              </a:rPr>
              <a:t>"Der König erfährt zuerst die Kunde": Der/die höher Gestellte sollte zuerst erfahren, mit wem er es zu tun hat.</a:t>
            </a:r>
          </a:p>
          <a:p>
            <a:pPr>
              <a:lnSpc>
                <a:spcPct val="150000"/>
              </a:lnSpc>
              <a:spcBef>
                <a:spcPts val="0"/>
              </a:spcBef>
              <a:buClr>
                <a:srgbClr val="97C01E"/>
              </a:buClr>
            </a:pPr>
            <a:r>
              <a:rPr lang="de-DE" dirty="0">
                <a:solidFill>
                  <a:schemeClr val="tx1"/>
                </a:solidFill>
              </a:rPr>
              <a:t>Lieber ein wenig zu höflich, als zu nachlässig.</a:t>
            </a:r>
          </a:p>
          <a:p>
            <a:pPr>
              <a:lnSpc>
                <a:spcPct val="150000"/>
              </a:lnSpc>
              <a:spcBef>
                <a:spcPts val="0"/>
              </a:spcBef>
              <a:buClr>
                <a:srgbClr val="97C01E"/>
              </a:buClr>
            </a:pPr>
            <a:r>
              <a:rPr lang="de-DE" dirty="0">
                <a:solidFill>
                  <a:schemeClr val="tx1"/>
                </a:solidFill>
              </a:rPr>
              <a:t>Doppelnamen vollständig nennen.</a:t>
            </a:r>
          </a:p>
          <a:p>
            <a:pPr>
              <a:spcBef>
                <a:spcPts val="600"/>
              </a:spcBef>
              <a:buClr>
                <a:srgbClr val="97C01E"/>
              </a:buClr>
            </a:pPr>
            <a:r>
              <a:rPr lang="de-DE" dirty="0">
                <a:solidFill>
                  <a:schemeClr val="tx1"/>
                </a:solidFill>
              </a:rPr>
              <a:t>Internationales Umfeld: Kontextwechsel immer auf lokale Gepflogenheiten durchführen und auch wieder zurück (Duzen/Siezen).</a:t>
            </a:r>
          </a:p>
        </p:txBody>
      </p:sp>
      <p:sp>
        <p:nvSpPr>
          <p:cNvPr id="3" name="Textplatzhalter 2"/>
          <p:cNvSpPr>
            <a:spLocks noGrp="1"/>
          </p:cNvSpPr>
          <p:nvPr>
            <p:ph type="body" sz="quarter" idx="10"/>
          </p:nvPr>
        </p:nvSpPr>
        <p:spPr/>
        <p:txBody>
          <a:bodyPr/>
          <a:lstStyle/>
          <a:p>
            <a:r>
              <a:rPr lang="de-DE" dirty="0"/>
              <a:t>Die korrekte Anrede</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38</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3592748"/>
            <a:ext cx="1874068" cy="2321958"/>
          </a:xfrm>
          <a:prstGeom prst="rect">
            <a:avLst/>
          </a:prstGeom>
        </p:spPr>
      </p:pic>
      <p:sp>
        <p:nvSpPr>
          <p:cNvPr id="9" name="Rechteck 8"/>
          <p:cNvSpPr/>
          <p:nvPr/>
        </p:nvSpPr>
        <p:spPr>
          <a:xfrm>
            <a:off x="4348812" y="3710306"/>
            <a:ext cx="7392144" cy="2169825"/>
          </a:xfrm>
          <a:prstGeom prst="rect">
            <a:avLst/>
          </a:prstGeom>
        </p:spPr>
        <p:txBody>
          <a:bodyPr wrap="square">
            <a:spAutoFit/>
          </a:bodyPr>
          <a:lstStyle/>
          <a:p>
            <a:pPr>
              <a:lnSpc>
                <a:spcPct val="150000"/>
              </a:lnSpc>
              <a:spcBef>
                <a:spcPts val="0"/>
              </a:spcBef>
              <a:buClr>
                <a:srgbClr val="97C01E"/>
              </a:buClr>
            </a:pPr>
            <a:r>
              <a:rPr lang="de-DE" dirty="0"/>
              <a:t>Namen vergessen? Fragen Sie mit einer kleinen Entschuldigung nach.</a:t>
            </a:r>
          </a:p>
          <a:p>
            <a:pPr>
              <a:lnSpc>
                <a:spcPct val="150000"/>
              </a:lnSpc>
              <a:spcBef>
                <a:spcPts val="0"/>
              </a:spcBef>
              <a:buClr>
                <a:srgbClr val="97C01E"/>
              </a:buClr>
            </a:pPr>
            <a:r>
              <a:rPr lang="de-DE" dirty="0"/>
              <a:t>Kleine Hilfen bei der Verinnerlichung eines Namens: </a:t>
            </a:r>
          </a:p>
          <a:p>
            <a:pPr marL="742950" lvl="1" indent="-285750">
              <a:lnSpc>
                <a:spcPct val="150000"/>
              </a:lnSpc>
              <a:spcBef>
                <a:spcPts val="0"/>
              </a:spcBef>
              <a:buClr>
                <a:srgbClr val="97C01E"/>
              </a:buClr>
              <a:buFont typeface="Arial" panose="020B0604020202020204" pitchFamily="34" charset="0"/>
              <a:buChar char="•"/>
            </a:pPr>
            <a:r>
              <a:rPr lang="de-DE" dirty="0"/>
              <a:t>Visitenkarte (dort den Namen noch einmal in Ruhe lesen)</a:t>
            </a:r>
          </a:p>
          <a:p>
            <a:pPr marL="742950" lvl="1" indent="-285750">
              <a:lnSpc>
                <a:spcPct val="150000"/>
              </a:lnSpc>
              <a:spcBef>
                <a:spcPts val="0"/>
              </a:spcBef>
              <a:buClr>
                <a:srgbClr val="97C01E"/>
              </a:buClr>
              <a:buFont typeface="Arial" panose="020B0604020202020204" pitchFamily="34" charset="0"/>
              <a:buChar char="•"/>
            </a:pPr>
            <a:r>
              <a:rPr lang="de-DE" dirty="0"/>
              <a:t>mehrmalige Verwendung des Namens im Gespräch</a:t>
            </a:r>
          </a:p>
          <a:p>
            <a:pPr marL="742950" lvl="1" indent="-285750">
              <a:lnSpc>
                <a:spcPct val="150000"/>
              </a:lnSpc>
              <a:spcBef>
                <a:spcPts val="0"/>
              </a:spcBef>
              <a:buClr>
                <a:srgbClr val="97C01E"/>
              </a:buClr>
              <a:buFont typeface="Arial" panose="020B0604020202020204" pitchFamily="34" charset="0"/>
              <a:buChar char="•"/>
            </a:pPr>
            <a:r>
              <a:rPr lang="de-DE" dirty="0"/>
              <a:t>Eselsbrücke</a:t>
            </a:r>
          </a:p>
        </p:txBody>
      </p:sp>
    </p:spTree>
    <p:extLst>
      <p:ext uri="{BB962C8B-B14F-4D97-AF65-F5344CB8AC3E}">
        <p14:creationId xmlns:p14="http://schemas.microsoft.com/office/powerpoint/2010/main" val="1814080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buClr>
                <a:srgbClr val="97C01E"/>
              </a:buClr>
            </a:pPr>
            <a:r>
              <a:rPr lang="de-DE" dirty="0">
                <a:solidFill>
                  <a:schemeClr val="tx1"/>
                </a:solidFill>
              </a:rPr>
              <a:t>Akademische Grade zunächst nennen, dann auf Aufforderung weglassen.</a:t>
            </a:r>
          </a:p>
          <a:p>
            <a:pPr>
              <a:lnSpc>
                <a:spcPct val="150000"/>
              </a:lnSpc>
              <a:buClr>
                <a:srgbClr val="97C01E"/>
              </a:buClr>
            </a:pPr>
            <a:r>
              <a:rPr lang="de-DE" dirty="0">
                <a:solidFill>
                  <a:schemeClr val="tx1"/>
                </a:solidFill>
              </a:rPr>
              <a:t>In der Anrede den jeweils unteren Grad vernachlässigen.</a:t>
            </a:r>
          </a:p>
          <a:p>
            <a:pPr>
              <a:lnSpc>
                <a:spcPct val="150000"/>
              </a:lnSpc>
              <a:buClr>
                <a:srgbClr val="97C01E"/>
              </a:buClr>
            </a:pPr>
            <a:r>
              <a:rPr lang="de-DE" dirty="0">
                <a:solidFill>
                  <a:schemeClr val="tx1"/>
                </a:solidFill>
              </a:rPr>
              <a:t>Es gibt eine Vielzahl an wissenschaftlichen Titulierungen – auf nationaler und internationaler Ebene.</a:t>
            </a:r>
          </a:p>
          <a:p>
            <a:pPr>
              <a:lnSpc>
                <a:spcPct val="150000"/>
              </a:lnSpc>
              <a:buClr>
                <a:srgbClr val="97C01E"/>
              </a:buClr>
            </a:pPr>
            <a:r>
              <a:rPr lang="de-DE" dirty="0">
                <a:solidFill>
                  <a:schemeClr val="tx1"/>
                </a:solidFill>
              </a:rPr>
              <a:t>Der/die Univ. Prof. legt Wert darauf kein FH Prof. zu sein, während der/die Dr.-Ing. sich von Dr. </a:t>
            </a:r>
            <a:r>
              <a:rPr lang="de-DE" dirty="0" err="1">
                <a:solidFill>
                  <a:schemeClr val="tx1"/>
                </a:solidFill>
              </a:rPr>
              <a:t>meds</a:t>
            </a:r>
            <a:r>
              <a:rPr lang="de-DE" dirty="0">
                <a:solidFill>
                  <a:schemeClr val="tx1"/>
                </a:solidFill>
              </a:rPr>
              <a:t>. und Dr. </a:t>
            </a:r>
            <a:r>
              <a:rPr lang="de-DE" dirty="0" err="1">
                <a:solidFill>
                  <a:schemeClr val="tx1"/>
                </a:solidFill>
              </a:rPr>
              <a:t>phils</a:t>
            </a:r>
            <a:r>
              <a:rPr lang="de-DE" dirty="0">
                <a:solidFill>
                  <a:schemeClr val="tx1"/>
                </a:solidFill>
              </a:rPr>
              <a:t>. abheben möchte. </a:t>
            </a:r>
          </a:p>
        </p:txBody>
      </p:sp>
      <p:sp>
        <p:nvSpPr>
          <p:cNvPr id="3" name="Textplatzhalter 2"/>
          <p:cNvSpPr>
            <a:spLocks noGrp="1"/>
          </p:cNvSpPr>
          <p:nvPr>
            <p:ph type="body" sz="quarter" idx="10"/>
          </p:nvPr>
        </p:nvSpPr>
        <p:spPr/>
        <p:txBody>
          <a:bodyPr/>
          <a:lstStyle/>
          <a:p>
            <a:r>
              <a:rPr lang="de-DE" dirty="0"/>
              <a:t>Umgang mit wissenschaftlichen Titeln</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39</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Bild: freedigitalphotos.net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6440" y="3516505"/>
            <a:ext cx="1543265" cy="2114845"/>
          </a:xfrm>
          <a:prstGeom prst="rect">
            <a:avLst/>
          </a:prstGeom>
        </p:spPr>
      </p:pic>
      <p:sp>
        <p:nvSpPr>
          <p:cNvPr id="8" name="Inhaltsplatzhalter 1"/>
          <p:cNvSpPr txBox="1">
            <a:spLocks/>
          </p:cNvSpPr>
          <p:nvPr/>
        </p:nvSpPr>
        <p:spPr>
          <a:xfrm>
            <a:off x="143338" y="3400293"/>
            <a:ext cx="9553062" cy="310245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97C01E"/>
              </a:buClr>
            </a:pPr>
            <a:r>
              <a:rPr lang="de-DE" b="1" dirty="0">
                <a:solidFill>
                  <a:schemeClr val="tx1"/>
                </a:solidFill>
              </a:rPr>
              <a:t>Explizit und genau nach der präferierten Bezeichnung fragen, im Internet und auf der persönlichen Homepage recherchieren.</a:t>
            </a:r>
          </a:p>
        </p:txBody>
      </p:sp>
    </p:spTree>
    <p:extLst>
      <p:ext uri="{BB962C8B-B14F-4D97-AF65-F5344CB8AC3E}">
        <p14:creationId xmlns:p14="http://schemas.microsoft.com/office/powerpoint/2010/main" val="156206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rotWithShape="1">
          <a:blip r:embed="rId3" cstate="print">
            <a:extLst>
              <a:ext uri="{28A0092B-C50C-407E-A947-70E740481C1C}">
                <a14:useLocalDpi xmlns:a14="http://schemas.microsoft.com/office/drawing/2010/main" val="0"/>
              </a:ext>
            </a:extLst>
          </a:blip>
          <a:srcRect l="16138" t="50943" r="60637" b="15350"/>
          <a:stretch/>
        </p:blipFill>
        <p:spPr>
          <a:xfrm>
            <a:off x="3287688" y="4077072"/>
            <a:ext cx="1872208" cy="2037873"/>
          </a:xfrm>
          <a:prstGeom prst="rect">
            <a:avLst/>
          </a:prstGeom>
        </p:spPr>
      </p:pic>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18278" t="15350" r="62070" b="47728"/>
          <a:stretch/>
        </p:blipFill>
        <p:spPr>
          <a:xfrm rot="253056">
            <a:off x="3351764" y="1357544"/>
            <a:ext cx="1584176" cy="2232248"/>
          </a:xfrm>
          <a:prstGeom prst="rect">
            <a:avLst/>
          </a:prstGeom>
        </p:spPr>
      </p:pic>
      <p:pic>
        <p:nvPicPr>
          <p:cNvPr id="20" name="Grafik 19"/>
          <p:cNvPicPr>
            <a:picLocks noChangeAspect="1"/>
          </p:cNvPicPr>
          <p:nvPr/>
        </p:nvPicPr>
        <p:blipFill rotWithShape="1">
          <a:blip r:embed="rId3" cstate="print">
            <a:extLst>
              <a:ext uri="{28A0092B-C50C-407E-A947-70E740481C1C}">
                <a14:useLocalDpi xmlns:a14="http://schemas.microsoft.com/office/drawing/2010/main" val="0"/>
              </a:ext>
            </a:extLst>
          </a:blip>
          <a:srcRect l="52118" t="15350" r="24013" b="47728"/>
          <a:stretch/>
        </p:blipFill>
        <p:spPr>
          <a:xfrm>
            <a:off x="6672064" y="1340768"/>
            <a:ext cx="1924136" cy="2232248"/>
          </a:xfrm>
          <a:prstGeom prst="rect">
            <a:avLst/>
          </a:prstGeom>
        </p:spPr>
      </p:pic>
      <p:pic>
        <p:nvPicPr>
          <p:cNvPr id="21" name="Grafik 20"/>
          <p:cNvPicPr>
            <a:picLocks noChangeAspect="1"/>
          </p:cNvPicPr>
          <p:nvPr/>
        </p:nvPicPr>
        <p:blipFill rotWithShape="1">
          <a:blip r:embed="rId3" cstate="print">
            <a:extLst>
              <a:ext uri="{28A0092B-C50C-407E-A947-70E740481C1C}">
                <a14:useLocalDpi xmlns:a14="http://schemas.microsoft.com/office/drawing/2010/main" val="0"/>
              </a:ext>
            </a:extLst>
          </a:blip>
          <a:srcRect l="53063" t="50943" r="26391" b="15350"/>
          <a:stretch/>
        </p:blipFill>
        <p:spPr>
          <a:xfrm>
            <a:off x="6744072" y="3933056"/>
            <a:ext cx="1656185" cy="2037873"/>
          </a:xfrm>
          <a:prstGeom prst="rect">
            <a:avLst/>
          </a:prstGeom>
        </p:spPr>
      </p:pic>
      <p:sp>
        <p:nvSpPr>
          <p:cNvPr id="32" name="Textplatzhalter 2"/>
          <p:cNvSpPr>
            <a:spLocks noGrp="1"/>
          </p:cNvSpPr>
          <p:nvPr>
            <p:ph type="body" sz="quarter" idx="4294967295"/>
          </p:nvPr>
        </p:nvSpPr>
        <p:spPr>
          <a:xfrm>
            <a:off x="1391080" y="680646"/>
            <a:ext cx="7225200" cy="374949"/>
          </a:xfrm>
          <a:prstGeom prst="rect">
            <a:avLst/>
          </a:prstGeom>
        </p:spPr>
        <p:txBody>
          <a:bodyPr>
            <a:normAutofit fontScale="92500" lnSpcReduction="10000"/>
          </a:bodyPr>
          <a:lstStyle/>
          <a:p>
            <a:pPr marL="0" indent="0">
              <a:buNone/>
            </a:pPr>
            <a:r>
              <a:rPr lang="de-DE" dirty="0" smtClean="0">
                <a:solidFill>
                  <a:schemeClr val="accent1"/>
                </a:solidFill>
              </a:rPr>
              <a:t>Didaktik des Workshops: </a:t>
            </a:r>
            <a:r>
              <a:rPr lang="de-DE" dirty="0">
                <a:solidFill>
                  <a:schemeClr val="accent1"/>
                </a:solidFill>
              </a:rPr>
              <a:t>Erfahrungsbasiertes Lernen nach </a:t>
            </a:r>
            <a:r>
              <a:rPr lang="de-DE" dirty="0" smtClean="0">
                <a:solidFill>
                  <a:schemeClr val="accent1"/>
                </a:solidFill>
              </a:rPr>
              <a:t>Kolb/Seufert</a:t>
            </a:r>
            <a:endParaRPr lang="de-DE" dirty="0">
              <a:solidFill>
                <a:schemeClr val="accent1"/>
              </a:solidFill>
            </a:endParaRPr>
          </a:p>
        </p:txBody>
      </p:sp>
      <p:sp>
        <p:nvSpPr>
          <p:cNvPr id="3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34" name="Grafik 33"/>
          <p:cNvPicPr>
            <a:picLocks noChangeAspect="1"/>
          </p:cNvPicPr>
          <p:nvPr/>
        </p:nvPicPr>
        <p:blipFill rotWithShape="1">
          <a:blip r:embed="rId4"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3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Textfeld 2"/>
          <p:cNvSpPr txBox="1"/>
          <p:nvPr/>
        </p:nvSpPr>
        <p:spPr>
          <a:xfrm>
            <a:off x="4655840" y="1052736"/>
            <a:ext cx="2520280" cy="369332"/>
          </a:xfrm>
          <a:prstGeom prst="rect">
            <a:avLst/>
          </a:prstGeom>
          <a:noFill/>
        </p:spPr>
        <p:txBody>
          <a:bodyPr wrap="square" rtlCol="0">
            <a:spAutoFit/>
          </a:bodyPr>
          <a:lstStyle/>
          <a:p>
            <a:pPr algn="ctr"/>
            <a:r>
              <a:rPr lang="de-DE" dirty="0" smtClean="0"/>
              <a:t>Erleben und Erfahren</a:t>
            </a:r>
          </a:p>
        </p:txBody>
      </p:sp>
      <p:sp>
        <p:nvSpPr>
          <p:cNvPr id="9" name="Textfeld 8"/>
          <p:cNvSpPr txBox="1"/>
          <p:nvPr/>
        </p:nvSpPr>
        <p:spPr>
          <a:xfrm>
            <a:off x="3863752" y="6165304"/>
            <a:ext cx="4062972" cy="369332"/>
          </a:xfrm>
          <a:prstGeom prst="rect">
            <a:avLst/>
          </a:prstGeom>
          <a:noFill/>
        </p:spPr>
        <p:txBody>
          <a:bodyPr wrap="square" rtlCol="0">
            <a:spAutoFit/>
          </a:bodyPr>
          <a:lstStyle/>
          <a:p>
            <a:pPr algn="ctr"/>
            <a:r>
              <a:rPr lang="de-DE" dirty="0" smtClean="0">
                <a:solidFill>
                  <a:schemeClr val="tx2"/>
                </a:solidFill>
              </a:rPr>
              <a:t>Generalisieren und Theoretisieren</a:t>
            </a:r>
          </a:p>
        </p:txBody>
      </p:sp>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42912" t="30050" r="24801" b="45800"/>
          <a:stretch/>
        </p:blipFill>
        <p:spPr>
          <a:xfrm>
            <a:off x="5231874" y="5301208"/>
            <a:ext cx="1368182" cy="767517"/>
          </a:xfrm>
          <a:prstGeom prst="rect">
            <a:avLst/>
          </a:prstGeom>
        </p:spPr>
      </p:pic>
      <p:sp>
        <p:nvSpPr>
          <p:cNvPr id="10" name="Textfeld 9"/>
          <p:cNvSpPr txBox="1"/>
          <p:nvPr/>
        </p:nvSpPr>
        <p:spPr>
          <a:xfrm>
            <a:off x="1343472" y="4438853"/>
            <a:ext cx="2016224" cy="646331"/>
          </a:xfrm>
          <a:prstGeom prst="rect">
            <a:avLst/>
          </a:prstGeom>
          <a:noFill/>
        </p:spPr>
        <p:txBody>
          <a:bodyPr wrap="square" rtlCol="0">
            <a:spAutoFit/>
          </a:bodyPr>
          <a:lstStyle/>
          <a:p>
            <a:pPr algn="r"/>
            <a:r>
              <a:rPr lang="de-DE" dirty="0" smtClean="0"/>
              <a:t>Planen und </a:t>
            </a:r>
          </a:p>
          <a:p>
            <a:pPr algn="r"/>
            <a:r>
              <a:rPr lang="de-DE" dirty="0" smtClean="0"/>
              <a:t>Experimentieren</a:t>
            </a:r>
          </a:p>
        </p:txBody>
      </p:sp>
      <p:pic>
        <p:nvPicPr>
          <p:cNvPr id="7" name="Grafik 6"/>
          <p:cNvPicPr>
            <a:picLocks noChangeAspect="1"/>
          </p:cNvPicPr>
          <p:nvPr/>
        </p:nvPicPr>
        <p:blipFill rotWithShape="1">
          <a:blip r:embed="rId6" cstate="print">
            <a:extLst>
              <a:ext uri="{28A0092B-C50C-407E-A947-70E740481C1C}">
                <a14:useLocalDpi xmlns:a14="http://schemas.microsoft.com/office/drawing/2010/main" val="0"/>
              </a:ext>
            </a:extLst>
          </a:blip>
          <a:srcRect l="33463" t="38450" r="38188" b="45800"/>
          <a:stretch/>
        </p:blipFill>
        <p:spPr>
          <a:xfrm>
            <a:off x="5070196" y="1417965"/>
            <a:ext cx="1650084" cy="687535"/>
          </a:xfrm>
          <a:prstGeom prst="rect">
            <a:avLst/>
          </a:prstGeom>
        </p:spPr>
      </p:pic>
      <p:pic>
        <p:nvPicPr>
          <p:cNvPr id="4" name="Grafik 3"/>
          <p:cNvPicPr>
            <a:picLocks noChangeAspect="1"/>
          </p:cNvPicPr>
          <p:nvPr/>
        </p:nvPicPr>
        <p:blipFill rotWithShape="1">
          <a:blip r:embed="rId7" cstate="print">
            <a:extLst>
              <a:ext uri="{28A0092B-C50C-407E-A947-70E740481C1C}">
                <a14:useLocalDpi xmlns:a14="http://schemas.microsoft.com/office/drawing/2010/main" val="0"/>
              </a:ext>
            </a:extLst>
          </a:blip>
          <a:srcRect l="36613" t="33201" r="42912" b="41600"/>
          <a:stretch/>
        </p:blipFill>
        <p:spPr>
          <a:xfrm>
            <a:off x="2935865" y="3423460"/>
            <a:ext cx="1071903" cy="989449"/>
          </a:xfrm>
          <a:prstGeom prst="rect">
            <a:avLst/>
          </a:prstGeom>
        </p:spPr>
      </p:pic>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l="43700" t="36350" r="27163" b="18500"/>
          <a:stretch/>
        </p:blipFill>
        <p:spPr>
          <a:xfrm rot="19861594">
            <a:off x="8000796" y="3209156"/>
            <a:ext cx="1154788" cy="1342050"/>
          </a:xfrm>
          <a:prstGeom prst="rect">
            <a:avLst/>
          </a:prstGeom>
        </p:spPr>
      </p:pic>
      <p:sp>
        <p:nvSpPr>
          <p:cNvPr id="8" name="Textfeld 7"/>
          <p:cNvSpPr txBox="1"/>
          <p:nvPr/>
        </p:nvSpPr>
        <p:spPr>
          <a:xfrm>
            <a:off x="8328248" y="4355812"/>
            <a:ext cx="2016224" cy="646331"/>
          </a:xfrm>
          <a:prstGeom prst="rect">
            <a:avLst/>
          </a:prstGeom>
          <a:noFill/>
        </p:spPr>
        <p:txBody>
          <a:bodyPr wrap="square" rtlCol="0">
            <a:spAutoFit/>
          </a:bodyPr>
          <a:lstStyle/>
          <a:p>
            <a:r>
              <a:rPr lang="de-DE" dirty="0" smtClean="0"/>
              <a:t>Beobachten und</a:t>
            </a:r>
          </a:p>
          <a:p>
            <a:r>
              <a:rPr lang="de-DE" dirty="0" smtClean="0"/>
              <a:t>Reflektieren</a:t>
            </a:r>
          </a:p>
        </p:txBody>
      </p:sp>
      <p:sp>
        <p:nvSpPr>
          <p:cNvPr id="15" name="Foliennummernplatzhalter 14"/>
          <p:cNvSpPr>
            <a:spLocks noGrp="1"/>
          </p:cNvSpPr>
          <p:nvPr>
            <p:ph type="sldNum" sz="quarter" idx="4"/>
          </p:nvPr>
        </p:nvSpPr>
        <p:spPr/>
        <p:txBody>
          <a:bodyPr/>
          <a:lstStyle/>
          <a:p>
            <a:fld id="{D913B18B-D139-4864-AE91-16ECF2125E47}" type="slidenum">
              <a:rPr lang="de-DE" smtClean="0"/>
              <a:pPr/>
              <a:t>4</a:t>
            </a:fld>
            <a:endParaRPr lang="de-DE" dirty="0"/>
          </a:p>
        </p:txBody>
      </p:sp>
    </p:spTree>
    <p:extLst>
      <p:ext uri="{BB962C8B-B14F-4D97-AF65-F5344CB8AC3E}">
        <p14:creationId xmlns:p14="http://schemas.microsoft.com/office/powerpoint/2010/main" val="777029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12" y="1916832"/>
            <a:ext cx="2211698" cy="2476572"/>
          </a:xfrm>
          <a:prstGeom prst="rect">
            <a:avLst/>
          </a:prstGeom>
        </p:spPr>
      </p:pic>
      <p:sp>
        <p:nvSpPr>
          <p:cNvPr id="2" name="Inhaltsplatzhalter 1"/>
          <p:cNvSpPr>
            <a:spLocks noGrp="1"/>
          </p:cNvSpPr>
          <p:nvPr>
            <p:ph idx="1"/>
          </p:nvPr>
        </p:nvSpPr>
        <p:spPr/>
        <p:txBody>
          <a:bodyPr/>
          <a:lstStyle/>
          <a:p>
            <a:pPr marL="0" indent="0">
              <a:lnSpc>
                <a:spcPct val="150000"/>
              </a:lnSpc>
              <a:buNone/>
            </a:pPr>
            <a:r>
              <a:rPr lang="de-DE" b="1" dirty="0">
                <a:solidFill>
                  <a:schemeClr val="tx1"/>
                </a:solidFill>
              </a:rPr>
              <a:t>Magnifizenz</a:t>
            </a:r>
          </a:p>
          <a:p>
            <a:pPr>
              <a:lnSpc>
                <a:spcPct val="150000"/>
              </a:lnSpc>
              <a:buClr>
                <a:srgbClr val="97C01E"/>
              </a:buClr>
            </a:pPr>
            <a:r>
              <a:rPr lang="de-DE" dirty="0">
                <a:solidFill>
                  <a:schemeClr val="tx1"/>
                </a:solidFill>
              </a:rPr>
              <a:t>Die besondere Anredeform „</a:t>
            </a:r>
            <a:r>
              <a:rPr lang="de-DE" dirty="0" err="1">
                <a:solidFill>
                  <a:schemeClr val="tx1"/>
                </a:solidFill>
              </a:rPr>
              <a:t>Magnifizentia</a:t>
            </a:r>
            <a:r>
              <a:rPr lang="de-DE" dirty="0">
                <a:solidFill>
                  <a:schemeClr val="tx1"/>
                </a:solidFill>
              </a:rPr>
              <a:t>“/„Magnifizenz“ gilt </a:t>
            </a:r>
            <a:r>
              <a:rPr lang="de-DE" b="1" dirty="0">
                <a:solidFill>
                  <a:schemeClr val="tx1"/>
                </a:solidFill>
              </a:rPr>
              <a:t>der Rektorin/dem Rektor </a:t>
            </a:r>
            <a:r>
              <a:rPr lang="de-DE" dirty="0">
                <a:solidFill>
                  <a:schemeClr val="tx1"/>
                </a:solidFill>
              </a:rPr>
              <a:t>der Universität, der selbst Professor sein muss.</a:t>
            </a:r>
          </a:p>
          <a:p>
            <a:pPr marL="0" indent="0">
              <a:lnSpc>
                <a:spcPct val="150000"/>
              </a:lnSpc>
              <a:buNone/>
            </a:pPr>
            <a:r>
              <a:rPr lang="de-DE" b="1" dirty="0">
                <a:solidFill>
                  <a:schemeClr val="tx1"/>
                </a:solidFill>
              </a:rPr>
              <a:t>Spektabilität</a:t>
            </a:r>
          </a:p>
          <a:p>
            <a:pPr>
              <a:lnSpc>
                <a:spcPct val="150000"/>
              </a:lnSpc>
              <a:buClr>
                <a:srgbClr val="97C01E"/>
              </a:buClr>
            </a:pPr>
            <a:r>
              <a:rPr lang="de-DE" dirty="0">
                <a:solidFill>
                  <a:schemeClr val="tx1"/>
                </a:solidFill>
              </a:rPr>
              <a:t>Der </a:t>
            </a:r>
            <a:r>
              <a:rPr lang="de-DE" b="1" dirty="0">
                <a:solidFill>
                  <a:schemeClr val="tx1"/>
                </a:solidFill>
              </a:rPr>
              <a:t>Dekan/die Dekanin</a:t>
            </a:r>
            <a:r>
              <a:rPr lang="de-DE" dirty="0">
                <a:solidFill>
                  <a:schemeClr val="tx1"/>
                </a:solidFill>
              </a:rPr>
              <a:t> der Fakultät wird mit „Spektabilität“ angesprochen; </a:t>
            </a:r>
          </a:p>
          <a:p>
            <a:pPr>
              <a:lnSpc>
                <a:spcPct val="150000"/>
              </a:lnSpc>
              <a:buClr>
                <a:schemeClr val="bg1"/>
              </a:buClr>
            </a:pPr>
            <a:r>
              <a:rPr lang="de-DE" dirty="0">
                <a:solidFill>
                  <a:schemeClr val="tx1"/>
                </a:solidFill>
              </a:rPr>
              <a:t>heute üblicherweise nur noch von Professoren.</a:t>
            </a:r>
          </a:p>
          <a:p>
            <a:pPr marL="0" indent="0">
              <a:lnSpc>
                <a:spcPct val="150000"/>
              </a:lnSpc>
              <a:buNone/>
            </a:pPr>
            <a:r>
              <a:rPr lang="de-DE" b="1" dirty="0">
                <a:solidFill>
                  <a:schemeClr val="tx1"/>
                </a:solidFill>
              </a:rPr>
              <a:t>Achtung: </a:t>
            </a:r>
          </a:p>
          <a:p>
            <a:pPr>
              <a:lnSpc>
                <a:spcPct val="150000"/>
              </a:lnSpc>
              <a:buClr>
                <a:srgbClr val="97C01E"/>
              </a:buClr>
            </a:pPr>
            <a:r>
              <a:rPr lang="de-DE" dirty="0">
                <a:solidFill>
                  <a:schemeClr val="tx1"/>
                </a:solidFill>
              </a:rPr>
              <a:t>Verwendbar sind sowohl „Magnifizenz“ als auch „Spektabilität“ nur in der mündlichen Anrede, etwa bei einer Rede, und in der Anredezeile eines Briefes.</a:t>
            </a:r>
          </a:p>
          <a:p>
            <a:pPr>
              <a:lnSpc>
                <a:spcPct val="150000"/>
              </a:lnSpc>
              <a:buClr>
                <a:srgbClr val="97C01E"/>
              </a:buClr>
            </a:pPr>
            <a:r>
              <a:rPr lang="de-DE" dirty="0">
                <a:solidFill>
                  <a:schemeClr val="tx1"/>
                </a:solidFill>
              </a:rPr>
              <a:t>Die Ehrentitel werden wie „Eminenz“ und „</a:t>
            </a:r>
            <a:r>
              <a:rPr lang="de-DE" dirty="0" err="1">
                <a:solidFill>
                  <a:schemeClr val="tx1"/>
                </a:solidFill>
              </a:rPr>
              <a:t>Excellenz</a:t>
            </a:r>
            <a:r>
              <a:rPr lang="de-DE" dirty="0">
                <a:solidFill>
                  <a:schemeClr val="tx1"/>
                </a:solidFill>
              </a:rPr>
              <a:t>“ besser ohne den Namen gebraucht.</a:t>
            </a:r>
          </a:p>
        </p:txBody>
      </p:sp>
      <p:sp>
        <p:nvSpPr>
          <p:cNvPr id="3" name="Textplatzhalter 2"/>
          <p:cNvSpPr>
            <a:spLocks noGrp="1"/>
          </p:cNvSpPr>
          <p:nvPr>
            <p:ph type="body" sz="quarter" idx="10"/>
          </p:nvPr>
        </p:nvSpPr>
        <p:spPr/>
        <p:txBody>
          <a:bodyPr/>
          <a:lstStyle/>
          <a:p>
            <a:r>
              <a:rPr lang="de-DE" dirty="0"/>
              <a:t>Magnifizenz und Spektabilität</a:t>
            </a:r>
          </a:p>
        </p:txBody>
      </p:sp>
      <p:sp>
        <p:nvSpPr>
          <p:cNvPr id="4" name="Titel 3"/>
          <p:cNvSpPr>
            <a:spLocks noGrp="1"/>
          </p:cNvSpPr>
          <p:nvPr>
            <p:ph type="title"/>
          </p:nvPr>
        </p:nvSpPr>
        <p:spPr>
          <a:xfrm>
            <a:off x="143339" y="200014"/>
            <a:ext cx="8572108" cy="360040"/>
          </a:xfrm>
        </p:spPr>
        <p:txBody>
          <a:bodyPr/>
          <a:lstStyle/>
          <a:p>
            <a:r>
              <a:rPr lang="de-DE"/>
              <a:t>DAS RICHTIGE AUFTRETEN IN MEETINGS UND AUF KONFERENZEN</a:t>
            </a:r>
            <a:endParaRPr lang="de-DE" dirty="0"/>
          </a:p>
        </p:txBody>
      </p:sp>
      <p:sp>
        <p:nvSpPr>
          <p:cNvPr id="5" name="Foliennummernplatzhalter 4"/>
          <p:cNvSpPr>
            <a:spLocks noGrp="1"/>
          </p:cNvSpPr>
          <p:nvPr>
            <p:ph type="sldNum" sz="quarter" idx="4"/>
          </p:nvPr>
        </p:nvSpPr>
        <p:spPr/>
        <p:txBody>
          <a:bodyPr/>
          <a:lstStyle/>
          <a:p>
            <a:fld id="{D913B18B-D139-4864-AE91-16ECF2125E47}" type="slidenum">
              <a:rPr lang="de-DE" smtClean="0"/>
              <a:pPr/>
              <a:t>40</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Online: zaar.uni-muenchen.de │ Bild: freedigitalphotos.net</a:t>
            </a:r>
          </a:p>
        </p:txBody>
      </p:sp>
    </p:spTree>
    <p:extLst>
      <p:ext uri="{BB962C8B-B14F-4D97-AF65-F5344CB8AC3E}">
        <p14:creationId xmlns:p14="http://schemas.microsoft.com/office/powerpoint/2010/main" val="262889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t="8801" b="8709"/>
          <a:stretch/>
        </p:blipFill>
        <p:spPr>
          <a:xfrm>
            <a:off x="3431704" y="3730423"/>
            <a:ext cx="4116036" cy="2880320"/>
          </a:xfrm>
          <a:prstGeom prst="rect">
            <a:avLst/>
          </a:prstGeom>
        </p:spPr>
      </p:pic>
      <p:sp>
        <p:nvSpPr>
          <p:cNvPr id="2" name="Inhaltsplatzhalter 1"/>
          <p:cNvSpPr>
            <a:spLocks noGrp="1"/>
          </p:cNvSpPr>
          <p:nvPr>
            <p:ph idx="1"/>
          </p:nvPr>
        </p:nvSpPr>
        <p:spPr/>
        <p:txBody>
          <a:bodyPr/>
          <a:lstStyle/>
          <a:p>
            <a:pPr marL="0" indent="0">
              <a:lnSpc>
                <a:spcPct val="150000"/>
              </a:lnSpc>
              <a:spcBef>
                <a:spcPts val="0"/>
              </a:spcBef>
              <a:buNone/>
            </a:pPr>
            <a:r>
              <a:rPr lang="de-DE" b="1" dirty="0">
                <a:solidFill>
                  <a:schemeClr val="tx1"/>
                </a:solidFill>
              </a:rPr>
              <a:t>Visitenkarten</a:t>
            </a:r>
          </a:p>
          <a:p>
            <a:pPr>
              <a:lnSpc>
                <a:spcPct val="150000"/>
              </a:lnSpc>
              <a:spcBef>
                <a:spcPts val="0"/>
              </a:spcBef>
              <a:buClr>
                <a:srgbClr val="97C01E"/>
              </a:buClr>
            </a:pPr>
            <a:r>
              <a:rPr lang="de-DE" dirty="0">
                <a:solidFill>
                  <a:schemeClr val="tx1"/>
                </a:solidFill>
              </a:rPr>
              <a:t>helfen Netzwerke zu knüpfen</a:t>
            </a:r>
          </a:p>
          <a:p>
            <a:pPr>
              <a:lnSpc>
                <a:spcPct val="150000"/>
              </a:lnSpc>
              <a:spcBef>
                <a:spcPts val="0"/>
              </a:spcBef>
              <a:buClr>
                <a:srgbClr val="97C01E"/>
              </a:buClr>
            </a:pPr>
            <a:r>
              <a:rPr lang="de-DE" dirty="0">
                <a:solidFill>
                  <a:schemeClr val="tx1"/>
                </a:solidFill>
              </a:rPr>
              <a:t>sollten so oft wie möglich verteilt werden</a:t>
            </a:r>
          </a:p>
          <a:p>
            <a:pPr>
              <a:lnSpc>
                <a:spcPct val="150000"/>
              </a:lnSpc>
              <a:spcBef>
                <a:spcPts val="0"/>
              </a:spcBef>
              <a:buClr>
                <a:srgbClr val="97C01E"/>
              </a:buClr>
            </a:pPr>
            <a:r>
              <a:rPr lang="de-DE" dirty="0">
                <a:solidFill>
                  <a:schemeClr val="tx1"/>
                </a:solidFill>
              </a:rPr>
              <a:t>sind ein wichtiges Instrument für die persönliche PR</a:t>
            </a:r>
          </a:p>
          <a:p>
            <a:pPr>
              <a:lnSpc>
                <a:spcPct val="150000"/>
              </a:lnSpc>
              <a:spcBef>
                <a:spcPts val="0"/>
              </a:spcBef>
              <a:buNone/>
            </a:pPr>
            <a:endParaRPr lang="de-DE" sz="600" dirty="0">
              <a:solidFill>
                <a:schemeClr val="tx1"/>
              </a:solidFill>
            </a:endParaRPr>
          </a:p>
          <a:p>
            <a:pPr>
              <a:lnSpc>
                <a:spcPct val="150000"/>
              </a:lnSpc>
              <a:spcBef>
                <a:spcPts val="0"/>
              </a:spcBef>
              <a:buNone/>
            </a:pPr>
            <a:r>
              <a:rPr lang="de-DE" b="1" dirty="0">
                <a:solidFill>
                  <a:schemeClr val="tx1"/>
                </a:solidFill>
              </a:rPr>
              <a:t>Würdigung erhaltener Karten</a:t>
            </a:r>
            <a:r>
              <a:rPr lang="de-DE" dirty="0">
                <a:solidFill>
                  <a:schemeClr val="tx1"/>
                </a:solidFill>
              </a:rPr>
              <a:t>: Stecken Sie eine dargebotene Karte nicht einfach achtlos weg.</a:t>
            </a:r>
            <a:endParaRPr lang="de-DE" dirty="0"/>
          </a:p>
        </p:txBody>
      </p:sp>
      <p:sp>
        <p:nvSpPr>
          <p:cNvPr id="3" name="Textplatzhalter 2"/>
          <p:cNvSpPr>
            <a:spLocks noGrp="1"/>
          </p:cNvSpPr>
          <p:nvPr>
            <p:ph type="body" sz="quarter" idx="10"/>
          </p:nvPr>
        </p:nvSpPr>
        <p:spPr/>
        <p:txBody>
          <a:bodyPr/>
          <a:lstStyle/>
          <a:p>
            <a:r>
              <a:rPr lang="de-DE" dirty="0"/>
              <a:t>Who </a:t>
            </a:r>
            <a:r>
              <a:rPr lang="de-DE" dirty="0" err="1"/>
              <a:t>is</a:t>
            </a:r>
            <a:r>
              <a:rPr lang="de-DE" dirty="0"/>
              <a:t> </a:t>
            </a:r>
            <a:r>
              <a:rPr lang="de-DE" dirty="0" err="1"/>
              <a:t>who</a:t>
            </a:r>
            <a:r>
              <a:rPr lang="de-DE" dirty="0"/>
              <a:t>? – die Visitenkarten</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41</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10" name="Grafik 9"/>
          <p:cNvPicPr>
            <a:picLocks noChangeAspect="1"/>
          </p:cNvPicPr>
          <p:nvPr/>
        </p:nvPicPr>
        <p:blipFill>
          <a:blip r:embed="rId4"/>
          <a:stretch>
            <a:fillRect/>
          </a:stretch>
        </p:blipFill>
        <p:spPr>
          <a:xfrm>
            <a:off x="4501401" y="4819748"/>
            <a:ext cx="2314679" cy="1489572"/>
          </a:xfrm>
          <a:prstGeom prst="rect">
            <a:avLst/>
          </a:prstGeom>
        </p:spPr>
      </p:pic>
    </p:spTree>
    <p:extLst>
      <p:ext uri="{BB962C8B-B14F-4D97-AF65-F5344CB8AC3E}">
        <p14:creationId xmlns:p14="http://schemas.microsoft.com/office/powerpoint/2010/main" val="77386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spcBef>
                <a:spcPts val="0"/>
              </a:spcBef>
              <a:buClr>
                <a:srgbClr val="97C01E"/>
              </a:buClr>
            </a:pPr>
            <a:r>
              <a:rPr lang="de-DE" dirty="0">
                <a:solidFill>
                  <a:schemeClr val="tx1"/>
                </a:solidFill>
              </a:rPr>
              <a:t>Ein professioneller Smalltalk öffnet die Türen und </a:t>
            </a:r>
            <a:r>
              <a:rPr lang="de-DE" b="1" dirty="0">
                <a:solidFill>
                  <a:schemeClr val="tx1"/>
                </a:solidFill>
              </a:rPr>
              <a:t>führt zu geschäftlichen Erfolgen</a:t>
            </a:r>
            <a:r>
              <a:rPr lang="de-DE" dirty="0">
                <a:solidFill>
                  <a:schemeClr val="tx1"/>
                </a:solidFill>
              </a:rPr>
              <a:t>.</a:t>
            </a: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endParaRPr lang="de-DE" dirty="0">
              <a:solidFill>
                <a:schemeClr val="tx1"/>
              </a:solidFill>
            </a:endParaRPr>
          </a:p>
          <a:p>
            <a:pPr>
              <a:lnSpc>
                <a:spcPct val="150000"/>
              </a:lnSpc>
              <a:spcBef>
                <a:spcPts val="0"/>
              </a:spcBef>
              <a:buClr>
                <a:srgbClr val="97C01E"/>
              </a:buClr>
            </a:pPr>
            <a:r>
              <a:rPr lang="de-DE" dirty="0">
                <a:solidFill>
                  <a:schemeClr val="tx1"/>
                </a:solidFill>
              </a:rPr>
              <a:t>Tabuthemen: Krankengeschichte, Religion, Familienstand, Klatsch und Tratsch, Geld. </a:t>
            </a:r>
          </a:p>
          <a:p>
            <a:pPr>
              <a:lnSpc>
                <a:spcPct val="150000"/>
              </a:lnSpc>
              <a:spcBef>
                <a:spcPts val="0"/>
              </a:spcBef>
              <a:buClr>
                <a:srgbClr val="FFFFFF"/>
              </a:buClr>
            </a:pPr>
            <a:r>
              <a:rPr lang="de-DE" dirty="0">
                <a:solidFill>
                  <a:schemeClr val="tx1"/>
                </a:solidFill>
              </a:rPr>
              <a:t>Bei beruflichen Fachfragen und Politik sachlich und unaufdringlich bleiben.</a:t>
            </a:r>
          </a:p>
        </p:txBody>
      </p:sp>
      <p:sp>
        <p:nvSpPr>
          <p:cNvPr id="3" name="Textplatzhalter 2"/>
          <p:cNvSpPr>
            <a:spLocks noGrp="1"/>
          </p:cNvSpPr>
          <p:nvPr>
            <p:ph type="body" sz="quarter" idx="10"/>
          </p:nvPr>
        </p:nvSpPr>
        <p:spPr/>
        <p:txBody>
          <a:bodyPr/>
          <a:lstStyle/>
          <a:p>
            <a:r>
              <a:rPr lang="de-DE" dirty="0"/>
              <a:t>Der Smalltalk – das kleine Gespräch mit großen Möglichkeiten</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42</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02" y="1840102"/>
            <a:ext cx="4273390" cy="2742372"/>
          </a:xfrm>
          <a:prstGeom prst="rect">
            <a:avLst/>
          </a:prstGeom>
        </p:spPr>
      </p:pic>
      <p:sp>
        <p:nvSpPr>
          <p:cNvPr id="9" name="Rechteck 8"/>
          <p:cNvSpPr/>
          <p:nvPr/>
        </p:nvSpPr>
        <p:spPr>
          <a:xfrm>
            <a:off x="6312024" y="2422402"/>
            <a:ext cx="5256584" cy="1754326"/>
          </a:xfrm>
          <a:prstGeom prst="rect">
            <a:avLst/>
          </a:prstGeom>
        </p:spPr>
        <p:txBody>
          <a:bodyPr wrap="square">
            <a:spAutoFit/>
          </a:bodyPr>
          <a:lstStyle/>
          <a:p>
            <a:pPr>
              <a:lnSpc>
                <a:spcPct val="150000"/>
              </a:lnSpc>
              <a:spcBef>
                <a:spcPts val="0"/>
              </a:spcBef>
              <a:buClr>
                <a:srgbClr val="97C01E"/>
              </a:buClr>
            </a:pPr>
            <a:r>
              <a:rPr lang="de-DE" dirty="0"/>
              <a:t>Ziele des Smalltalks:</a:t>
            </a:r>
          </a:p>
          <a:p>
            <a:pPr marL="285750" indent="-285750">
              <a:lnSpc>
                <a:spcPct val="150000"/>
              </a:lnSpc>
              <a:spcBef>
                <a:spcPts val="0"/>
              </a:spcBef>
              <a:buClr>
                <a:srgbClr val="97C01E"/>
              </a:buClr>
              <a:buFont typeface="Arial" panose="020B0604020202020204" pitchFamily="34" charset="0"/>
              <a:buChar char="•"/>
            </a:pPr>
            <a:r>
              <a:rPr lang="de-DE" b="1" dirty="0"/>
              <a:t>Sympathien</a:t>
            </a:r>
            <a:r>
              <a:rPr lang="de-DE" dirty="0"/>
              <a:t> aufbauen</a:t>
            </a:r>
          </a:p>
          <a:p>
            <a:pPr marL="285750" indent="-285750">
              <a:lnSpc>
                <a:spcPct val="150000"/>
              </a:lnSpc>
              <a:spcBef>
                <a:spcPts val="0"/>
              </a:spcBef>
              <a:buClr>
                <a:srgbClr val="97C01E"/>
              </a:buClr>
              <a:buFont typeface="Arial" panose="020B0604020202020204" pitchFamily="34" charset="0"/>
              <a:buChar char="•"/>
            </a:pPr>
            <a:r>
              <a:rPr lang="de-DE" b="1" dirty="0"/>
              <a:t>Gemeinsamkeiten</a:t>
            </a:r>
            <a:r>
              <a:rPr lang="de-DE" dirty="0"/>
              <a:t> finden</a:t>
            </a:r>
          </a:p>
          <a:p>
            <a:pPr marL="285750" indent="-285750">
              <a:lnSpc>
                <a:spcPct val="150000"/>
              </a:lnSpc>
              <a:spcBef>
                <a:spcPts val="0"/>
              </a:spcBef>
              <a:buClr>
                <a:srgbClr val="97C01E"/>
              </a:buClr>
              <a:buFont typeface="Arial" panose="020B0604020202020204" pitchFamily="34" charset="0"/>
              <a:buChar char="•"/>
            </a:pPr>
            <a:r>
              <a:rPr lang="de-DE" b="1" dirty="0"/>
              <a:t>positive Gesprächsatmosphäre </a:t>
            </a:r>
            <a:r>
              <a:rPr lang="de-DE" dirty="0"/>
              <a:t>herstellen</a:t>
            </a:r>
          </a:p>
        </p:txBody>
      </p:sp>
    </p:spTree>
    <p:extLst>
      <p:ext uri="{BB962C8B-B14F-4D97-AF65-F5344CB8AC3E}">
        <p14:creationId xmlns:p14="http://schemas.microsoft.com/office/powerpoint/2010/main" val="1705131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50000"/>
              </a:lnSpc>
              <a:spcBef>
                <a:spcPts val="0"/>
              </a:spcBef>
              <a:buNone/>
            </a:pPr>
            <a:r>
              <a:rPr lang="de-DE" b="1" dirty="0">
                <a:solidFill>
                  <a:schemeClr val="tx1"/>
                </a:solidFill>
              </a:rPr>
              <a:t>Guter Einstieg</a:t>
            </a:r>
            <a:r>
              <a:rPr lang="de-DE" dirty="0">
                <a:solidFill>
                  <a:schemeClr val="tx1"/>
                </a:solidFill>
              </a:rPr>
              <a:t>:</a:t>
            </a:r>
          </a:p>
          <a:p>
            <a:pPr>
              <a:lnSpc>
                <a:spcPct val="150000"/>
              </a:lnSpc>
              <a:spcBef>
                <a:spcPts val="0"/>
              </a:spcBef>
              <a:buClr>
                <a:srgbClr val="97C01E"/>
              </a:buClr>
            </a:pPr>
            <a:r>
              <a:rPr lang="de-DE" dirty="0">
                <a:solidFill>
                  <a:schemeClr val="tx1"/>
                </a:solidFill>
              </a:rPr>
              <a:t>wichtig ist das WIE, nicht das WAS</a:t>
            </a:r>
          </a:p>
          <a:p>
            <a:pPr>
              <a:lnSpc>
                <a:spcPct val="150000"/>
              </a:lnSpc>
              <a:spcBef>
                <a:spcPts val="0"/>
              </a:spcBef>
              <a:buClr>
                <a:srgbClr val="97C01E"/>
              </a:buClr>
            </a:pPr>
            <a:r>
              <a:rPr lang="de-DE" b="1" dirty="0">
                <a:solidFill>
                  <a:schemeClr val="tx1"/>
                </a:solidFill>
              </a:rPr>
              <a:t>Lächeln</a:t>
            </a:r>
            <a:r>
              <a:rPr lang="de-DE" dirty="0">
                <a:solidFill>
                  <a:schemeClr val="tx1"/>
                </a:solidFill>
              </a:rPr>
              <a:t> als kürzester Weg zwischen zwei Menschen</a:t>
            </a:r>
          </a:p>
          <a:p>
            <a:pPr>
              <a:lnSpc>
                <a:spcPct val="150000"/>
              </a:lnSpc>
              <a:spcBef>
                <a:spcPts val="0"/>
              </a:spcBef>
              <a:buClr>
                <a:srgbClr val="97C01E"/>
              </a:buClr>
            </a:pPr>
            <a:r>
              <a:rPr lang="de-DE" b="1" dirty="0">
                <a:solidFill>
                  <a:schemeClr val="tx1"/>
                </a:solidFill>
              </a:rPr>
              <a:t>erfreuliche und positive</a:t>
            </a:r>
            <a:r>
              <a:rPr lang="de-DE" dirty="0">
                <a:solidFill>
                  <a:schemeClr val="tx1"/>
                </a:solidFill>
              </a:rPr>
              <a:t> Beobachtung oder Begebenheit</a:t>
            </a:r>
          </a:p>
          <a:p>
            <a:pPr>
              <a:lnSpc>
                <a:spcPct val="150000"/>
              </a:lnSpc>
              <a:spcBef>
                <a:spcPts val="0"/>
              </a:spcBef>
              <a:buClr>
                <a:srgbClr val="97C01E"/>
              </a:buClr>
            </a:pPr>
            <a:r>
              <a:rPr lang="de-DE" dirty="0">
                <a:solidFill>
                  <a:schemeClr val="tx1"/>
                </a:solidFill>
              </a:rPr>
              <a:t>Wetter, Nachfrage zur Verbindung zu den Gastgebern/dem Thema, </a:t>
            </a:r>
          </a:p>
          <a:p>
            <a:pPr>
              <a:lnSpc>
                <a:spcPct val="150000"/>
              </a:lnSpc>
              <a:spcBef>
                <a:spcPts val="0"/>
              </a:spcBef>
              <a:buClr>
                <a:schemeClr val="bg1"/>
              </a:buClr>
            </a:pPr>
            <a:r>
              <a:rPr lang="de-DE" dirty="0">
                <a:solidFill>
                  <a:schemeClr val="tx1"/>
                </a:solidFill>
              </a:rPr>
              <a:t>Anreise, Gemeinsamkeit, usw.</a:t>
            </a:r>
          </a:p>
          <a:p>
            <a:pPr>
              <a:lnSpc>
                <a:spcPct val="150000"/>
              </a:lnSpc>
              <a:spcBef>
                <a:spcPts val="0"/>
              </a:spcBef>
            </a:pPr>
            <a:endParaRPr lang="de-DE" sz="1200" dirty="0">
              <a:solidFill>
                <a:schemeClr val="tx1"/>
              </a:solidFill>
            </a:endParaRPr>
          </a:p>
          <a:p>
            <a:pPr marL="0" indent="0">
              <a:lnSpc>
                <a:spcPct val="150000"/>
              </a:lnSpc>
              <a:spcBef>
                <a:spcPts val="0"/>
              </a:spcBef>
              <a:buNone/>
            </a:pPr>
            <a:r>
              <a:rPr lang="de-DE" b="1" dirty="0">
                <a:solidFill>
                  <a:schemeClr val="tx1"/>
                </a:solidFill>
              </a:rPr>
              <a:t>Guter Ausstieg</a:t>
            </a:r>
            <a:r>
              <a:rPr lang="de-DE" dirty="0">
                <a:solidFill>
                  <a:schemeClr val="tx1"/>
                </a:solidFill>
              </a:rPr>
              <a:t>:</a:t>
            </a:r>
          </a:p>
          <a:p>
            <a:pPr>
              <a:lnSpc>
                <a:spcPct val="150000"/>
              </a:lnSpc>
              <a:spcBef>
                <a:spcPts val="0"/>
              </a:spcBef>
              <a:buClr>
                <a:srgbClr val="97C01E"/>
              </a:buClr>
            </a:pPr>
            <a:r>
              <a:rPr lang="de-DE" b="1" dirty="0">
                <a:solidFill>
                  <a:schemeClr val="tx1"/>
                </a:solidFill>
              </a:rPr>
              <a:t>Ehrlich und freundlich</a:t>
            </a:r>
            <a:r>
              <a:rPr lang="de-DE" dirty="0">
                <a:solidFill>
                  <a:schemeClr val="tx1"/>
                </a:solidFill>
              </a:rPr>
              <a:t>: „Ich habe mich gefreut, Sie kennenzulernen und hoffe, dass wir uns später nochmals zu diesem Thema austauschen können. Bitte haben Sie Verständnis, ich möchte meinen Kollegen begrüßen/mich noch ein wenig umschauen.“</a:t>
            </a:r>
          </a:p>
        </p:txBody>
      </p:sp>
      <p:sp>
        <p:nvSpPr>
          <p:cNvPr id="3" name="Textplatzhalter 2"/>
          <p:cNvSpPr>
            <a:spLocks noGrp="1"/>
          </p:cNvSpPr>
          <p:nvPr>
            <p:ph type="body" sz="quarter" idx="10"/>
          </p:nvPr>
        </p:nvSpPr>
        <p:spPr/>
        <p:txBody>
          <a:bodyPr/>
          <a:lstStyle/>
          <a:p>
            <a:r>
              <a:rPr lang="de-DE" dirty="0"/>
              <a:t>Die Kunst des Smalltalks</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43</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4" y="1124745"/>
            <a:ext cx="3321888" cy="2678112"/>
          </a:xfrm>
          <a:prstGeom prst="rect">
            <a:avLst/>
          </a:prstGeom>
        </p:spPr>
      </p:pic>
    </p:spTree>
    <p:extLst>
      <p:ext uri="{BB962C8B-B14F-4D97-AF65-F5344CB8AC3E}">
        <p14:creationId xmlns:p14="http://schemas.microsoft.com/office/powerpoint/2010/main" val="2200183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buNone/>
            </a:pPr>
            <a:r>
              <a:rPr lang="de-DE" dirty="0">
                <a:solidFill>
                  <a:schemeClr val="tx1"/>
                </a:solidFill>
              </a:rPr>
              <a:t>Neben der individuellen Persönlichkeit spielen auch die einzelnen Disziplinen und institutionellen Gepflogenheiten eine entscheidende Rolle.</a:t>
            </a:r>
          </a:p>
          <a:p>
            <a:pPr marL="0" indent="0">
              <a:lnSpc>
                <a:spcPct val="150000"/>
              </a:lnSpc>
              <a:buNone/>
            </a:pPr>
            <a:endParaRPr lang="de-DE" dirty="0">
              <a:solidFill>
                <a:schemeClr val="tx1"/>
              </a:solidFill>
            </a:endParaRPr>
          </a:p>
          <a:p>
            <a:pPr>
              <a:lnSpc>
                <a:spcPct val="150000"/>
              </a:lnSpc>
              <a:buClr>
                <a:srgbClr val="97C01E"/>
              </a:buClr>
            </a:pPr>
            <a:r>
              <a:rPr lang="de-DE" dirty="0">
                <a:solidFill>
                  <a:schemeClr val="tx1"/>
                </a:solidFill>
              </a:rPr>
              <a:t>Bei Planung von Konferenzen oder ähnlichen wissenschaftlichen Veranstaltungen: </a:t>
            </a:r>
          </a:p>
          <a:p>
            <a:pPr lvl="1">
              <a:lnSpc>
                <a:spcPct val="150000"/>
              </a:lnSpc>
              <a:buClr>
                <a:srgbClr val="97C01E"/>
              </a:buClr>
            </a:pPr>
            <a:r>
              <a:rPr lang="de-DE" sz="1800" dirty="0">
                <a:solidFill>
                  <a:schemeClr val="tx1"/>
                </a:solidFill>
              </a:rPr>
              <a:t>fundiertes Wissen über die Teilnehmer</a:t>
            </a:r>
          </a:p>
          <a:p>
            <a:pPr lvl="1">
              <a:lnSpc>
                <a:spcPct val="150000"/>
              </a:lnSpc>
              <a:buClr>
                <a:srgbClr val="97C01E"/>
              </a:buClr>
            </a:pPr>
            <a:r>
              <a:rPr lang="de-DE" sz="1800" dirty="0">
                <a:solidFill>
                  <a:schemeClr val="tx1"/>
                </a:solidFill>
              </a:rPr>
              <a:t>fundiertes Wissen über die Akteure und deren Performance</a:t>
            </a:r>
          </a:p>
          <a:p>
            <a:pPr>
              <a:lnSpc>
                <a:spcPct val="150000"/>
              </a:lnSpc>
              <a:buClr>
                <a:srgbClr val="97C01E"/>
              </a:buClr>
            </a:pPr>
            <a:r>
              <a:rPr lang="de-DE" dirty="0">
                <a:solidFill>
                  <a:schemeClr val="tx1"/>
                </a:solidFill>
              </a:rPr>
              <a:t>Kommunikation ist kein Selbstläufer: Wer sich Gäste einlädt, sollte diese auch betreuen. </a:t>
            </a:r>
          </a:p>
        </p:txBody>
      </p:sp>
      <p:sp>
        <p:nvSpPr>
          <p:cNvPr id="3" name="Textplatzhalter 2"/>
          <p:cNvSpPr>
            <a:spLocks noGrp="1"/>
          </p:cNvSpPr>
          <p:nvPr>
            <p:ph type="body" sz="quarter" idx="10"/>
          </p:nvPr>
        </p:nvSpPr>
        <p:spPr/>
        <p:txBody>
          <a:bodyPr/>
          <a:lstStyle/>
          <a:p>
            <a:r>
              <a:rPr lang="de-DE" dirty="0"/>
              <a:t>Wissenschaftliches Entertainment</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44</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384" y="2888542"/>
            <a:ext cx="2208436" cy="3051350"/>
          </a:xfrm>
          <a:prstGeom prst="rect">
            <a:avLst/>
          </a:prstGeom>
        </p:spPr>
      </p:pic>
      <p:sp>
        <p:nvSpPr>
          <p:cNvPr id="8"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2163921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spcBef>
                <a:spcPts val="0"/>
              </a:spcBef>
              <a:buClr>
                <a:srgbClr val="97C01E"/>
              </a:buClr>
              <a:buFont typeface="Wingdings" pitchFamily="2" charset="2"/>
              <a:buChar char="Ø"/>
            </a:pPr>
            <a:r>
              <a:rPr lang="de-DE" dirty="0">
                <a:solidFill>
                  <a:schemeClr val="tx1"/>
                </a:solidFill>
              </a:rPr>
              <a:t>Bei Geschäfts- oder Bewerbungsessen entscheidet sich oft, ob die gewünschte Zusammenarbeit Zukunft hat.</a:t>
            </a:r>
          </a:p>
          <a:p>
            <a:pPr>
              <a:lnSpc>
                <a:spcPct val="150000"/>
              </a:lnSpc>
              <a:spcBef>
                <a:spcPts val="0"/>
              </a:spcBef>
              <a:buClr>
                <a:srgbClr val="97C01E"/>
              </a:buClr>
              <a:buFont typeface="Wingdings" pitchFamily="2" charset="2"/>
              <a:buChar char="Ø"/>
            </a:pPr>
            <a:r>
              <a:rPr lang="de-DE" dirty="0">
                <a:solidFill>
                  <a:schemeClr val="tx1"/>
                </a:solidFill>
              </a:rPr>
              <a:t>Viele Forschungsgespräche beginnen beim Mittagessen. </a:t>
            </a:r>
          </a:p>
          <a:p>
            <a:pPr marL="0" indent="0">
              <a:lnSpc>
                <a:spcPct val="150000"/>
              </a:lnSpc>
              <a:spcBef>
                <a:spcPts val="0"/>
              </a:spcBef>
              <a:buNone/>
            </a:pPr>
            <a:endParaRPr lang="de-DE" sz="1200" b="1" dirty="0">
              <a:solidFill>
                <a:schemeClr val="tx1"/>
              </a:solidFill>
            </a:endParaRPr>
          </a:p>
        </p:txBody>
      </p:sp>
      <p:sp>
        <p:nvSpPr>
          <p:cNvPr id="3" name="Textplatzhalter 2"/>
          <p:cNvSpPr>
            <a:spLocks noGrp="1"/>
          </p:cNvSpPr>
          <p:nvPr>
            <p:ph type="body" sz="quarter" idx="10"/>
          </p:nvPr>
        </p:nvSpPr>
        <p:spPr/>
        <p:txBody>
          <a:bodyPr/>
          <a:lstStyle/>
          <a:p>
            <a:r>
              <a:rPr lang="de-DE" dirty="0"/>
              <a:t>Das Geschäftsessen – Benimm an Tisch und Tafel</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45</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73" y="2366624"/>
            <a:ext cx="2925716" cy="3017966"/>
          </a:xfrm>
          <a:prstGeom prst="rect">
            <a:avLst/>
          </a:prstGeom>
        </p:spPr>
      </p:pic>
      <p:sp>
        <p:nvSpPr>
          <p:cNvPr id="10" name="Rechteck 9"/>
          <p:cNvSpPr/>
          <p:nvPr/>
        </p:nvSpPr>
        <p:spPr>
          <a:xfrm>
            <a:off x="3431704" y="2398445"/>
            <a:ext cx="7920880" cy="3000821"/>
          </a:xfrm>
          <a:prstGeom prst="rect">
            <a:avLst/>
          </a:prstGeom>
        </p:spPr>
        <p:txBody>
          <a:bodyPr wrap="square">
            <a:spAutoFit/>
          </a:bodyPr>
          <a:lstStyle/>
          <a:p>
            <a:pPr>
              <a:lnSpc>
                <a:spcPct val="150000"/>
              </a:lnSpc>
            </a:pPr>
            <a:r>
              <a:rPr lang="de-DE" b="1" dirty="0"/>
              <a:t>Dos an Tisch und Tafel:</a:t>
            </a:r>
          </a:p>
          <a:p>
            <a:pPr>
              <a:lnSpc>
                <a:spcPct val="150000"/>
              </a:lnSpc>
            </a:pPr>
            <a:r>
              <a:rPr lang="de-DE" dirty="0"/>
              <a:t>Gastgeber:</a:t>
            </a:r>
          </a:p>
          <a:p>
            <a:pPr marL="285750" indent="-285750">
              <a:lnSpc>
                <a:spcPct val="150000"/>
              </a:lnSpc>
              <a:spcBef>
                <a:spcPts val="0"/>
              </a:spcBef>
              <a:buClr>
                <a:srgbClr val="97C01E"/>
              </a:buClr>
              <a:buFont typeface="Arial" panose="020B0604020202020204" pitchFamily="34" charset="0"/>
              <a:buChar char="•"/>
            </a:pPr>
            <a:r>
              <a:rPr lang="de-DE" dirty="0"/>
              <a:t>betritt das Restaurant als Erster</a:t>
            </a:r>
          </a:p>
          <a:p>
            <a:pPr marL="285750" indent="-285750">
              <a:lnSpc>
                <a:spcPct val="150000"/>
              </a:lnSpc>
              <a:spcBef>
                <a:spcPts val="0"/>
              </a:spcBef>
              <a:buClr>
                <a:srgbClr val="97C01E"/>
              </a:buClr>
              <a:buFont typeface="Arial" panose="020B0604020202020204" pitchFamily="34" charset="0"/>
              <a:buChar char="•"/>
            </a:pPr>
            <a:r>
              <a:rPr lang="de-DE" dirty="0"/>
              <a:t>hilft der Dame aus dem Mantel</a:t>
            </a:r>
          </a:p>
          <a:p>
            <a:pPr marL="285750" indent="-285750">
              <a:lnSpc>
                <a:spcPct val="150000"/>
              </a:lnSpc>
              <a:spcBef>
                <a:spcPts val="0"/>
              </a:spcBef>
              <a:buClr>
                <a:srgbClr val="97C01E"/>
              </a:buClr>
              <a:buFont typeface="Arial" panose="020B0604020202020204" pitchFamily="34" charset="0"/>
              <a:buChar char="•"/>
            </a:pPr>
            <a:r>
              <a:rPr lang="de-DE" dirty="0"/>
              <a:t>sucht den Tisch aus, bzw. wartet bis der Tisch zugewiesen wird</a:t>
            </a:r>
          </a:p>
          <a:p>
            <a:pPr marL="285750" indent="-285750">
              <a:lnSpc>
                <a:spcPct val="150000"/>
              </a:lnSpc>
              <a:spcBef>
                <a:spcPts val="0"/>
              </a:spcBef>
              <a:buClr>
                <a:srgbClr val="97C01E"/>
              </a:buClr>
              <a:buFont typeface="Arial" panose="020B0604020202020204" pitchFamily="34" charset="0"/>
              <a:buChar char="•"/>
            </a:pPr>
            <a:r>
              <a:rPr lang="de-DE" dirty="0"/>
              <a:t>bekommt und verteilt die Karten</a:t>
            </a:r>
          </a:p>
          <a:p>
            <a:pPr marL="285750" indent="-285750">
              <a:lnSpc>
                <a:spcPct val="150000"/>
              </a:lnSpc>
              <a:spcBef>
                <a:spcPts val="0"/>
              </a:spcBef>
              <a:buClr>
                <a:srgbClr val="97C01E"/>
              </a:buClr>
              <a:buFont typeface="Arial" panose="020B0604020202020204" pitchFamily="34" charset="0"/>
              <a:buChar char="•"/>
            </a:pPr>
            <a:r>
              <a:rPr lang="de-DE" dirty="0"/>
              <a:t>trifft als erstes die Getränke-/Essenswahl als Orientierung für die Gäste</a:t>
            </a:r>
          </a:p>
        </p:txBody>
      </p:sp>
    </p:spTree>
    <p:extLst>
      <p:ext uri="{BB962C8B-B14F-4D97-AF65-F5344CB8AC3E}">
        <p14:creationId xmlns:p14="http://schemas.microsoft.com/office/powerpoint/2010/main" val="3382860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spcBef>
                <a:spcPts val="0"/>
              </a:spcBef>
              <a:buSzPct val="150000"/>
              <a:buNone/>
            </a:pPr>
            <a:r>
              <a:rPr lang="de-DE" dirty="0">
                <a:solidFill>
                  <a:schemeClr val="tx1"/>
                </a:solidFill>
              </a:rPr>
              <a:t>Wenn der Besuch ankommt:</a:t>
            </a:r>
          </a:p>
          <a:p>
            <a:pPr marL="0" indent="0">
              <a:lnSpc>
                <a:spcPct val="150000"/>
              </a:lnSpc>
              <a:spcBef>
                <a:spcPts val="0"/>
              </a:spcBef>
              <a:buSzPct val="150000"/>
              <a:buNone/>
            </a:pPr>
            <a:endParaRPr lang="de-DE" sz="100" dirty="0">
              <a:solidFill>
                <a:schemeClr val="tx1"/>
              </a:solidFill>
            </a:endParaRPr>
          </a:p>
          <a:p>
            <a:pPr>
              <a:lnSpc>
                <a:spcPct val="150000"/>
              </a:lnSpc>
              <a:spcBef>
                <a:spcPts val="0"/>
              </a:spcBef>
              <a:buClr>
                <a:srgbClr val="97C01E"/>
              </a:buClr>
              <a:buFont typeface="+mj-lt"/>
              <a:buAutoNum type="arabicPeriod"/>
            </a:pPr>
            <a:r>
              <a:rPr lang="de-DE" dirty="0" smtClean="0">
                <a:solidFill>
                  <a:schemeClr val="tx1"/>
                </a:solidFill>
              </a:rPr>
              <a:t>Besuch an offiziellem Empfangsbereich empfangen, nicht im eigenen Büro.</a:t>
            </a:r>
          </a:p>
          <a:p>
            <a:pPr>
              <a:lnSpc>
                <a:spcPct val="150000"/>
              </a:lnSpc>
              <a:spcBef>
                <a:spcPts val="0"/>
              </a:spcBef>
              <a:buClr>
                <a:srgbClr val="97C01E"/>
              </a:buClr>
              <a:buFont typeface="+mj-lt"/>
              <a:buAutoNum type="arabicPeriod"/>
            </a:pPr>
            <a:r>
              <a:rPr lang="de-DE" dirty="0" smtClean="0">
                <a:solidFill>
                  <a:schemeClr val="tx1"/>
                </a:solidFill>
              </a:rPr>
              <a:t>Gespräche </a:t>
            </a:r>
            <a:r>
              <a:rPr lang="de-DE" dirty="0">
                <a:solidFill>
                  <a:schemeClr val="tx1"/>
                </a:solidFill>
              </a:rPr>
              <a:t>mit den Kollegen sofort abbrechen</a:t>
            </a:r>
          </a:p>
          <a:p>
            <a:pPr>
              <a:lnSpc>
                <a:spcPct val="150000"/>
              </a:lnSpc>
              <a:spcBef>
                <a:spcPts val="0"/>
              </a:spcBef>
              <a:buClr>
                <a:srgbClr val="97C01E"/>
              </a:buClr>
              <a:buFont typeface="+mj-lt"/>
              <a:buAutoNum type="arabicPeriod"/>
            </a:pPr>
            <a:r>
              <a:rPr lang="de-DE" dirty="0">
                <a:solidFill>
                  <a:schemeClr val="tx1"/>
                </a:solidFill>
              </a:rPr>
              <a:t>Mitarbeiter/Mitarbeiterin geht auf den Gast zu, nicht umgekehrt</a:t>
            </a:r>
          </a:p>
          <a:p>
            <a:pPr>
              <a:lnSpc>
                <a:spcPct val="150000"/>
              </a:lnSpc>
              <a:spcBef>
                <a:spcPts val="0"/>
              </a:spcBef>
              <a:buClr>
                <a:srgbClr val="97C01E"/>
              </a:buClr>
              <a:buFont typeface="+mj-lt"/>
              <a:buAutoNum type="arabicPeriod"/>
            </a:pPr>
            <a:r>
              <a:rPr lang="de-DE" dirty="0">
                <a:solidFill>
                  <a:schemeClr val="tx1"/>
                </a:solidFill>
              </a:rPr>
              <a:t>Gastgeber/Gastgeberin gibt die Hand</a:t>
            </a:r>
          </a:p>
          <a:p>
            <a:pPr>
              <a:lnSpc>
                <a:spcPct val="150000"/>
              </a:lnSpc>
              <a:spcBef>
                <a:spcPts val="0"/>
              </a:spcBef>
              <a:buClr>
                <a:srgbClr val="97C01E"/>
              </a:buClr>
              <a:buFont typeface="+mj-lt"/>
              <a:buAutoNum type="arabicPeriod"/>
            </a:pPr>
            <a:r>
              <a:rPr lang="de-DE" dirty="0">
                <a:solidFill>
                  <a:schemeClr val="tx1"/>
                </a:solidFill>
              </a:rPr>
              <a:t>Gesprächsbeginn sollte mit einer kleinen höflichen Geste beginnen</a:t>
            </a:r>
          </a:p>
          <a:p>
            <a:pPr>
              <a:lnSpc>
                <a:spcPct val="150000"/>
              </a:lnSpc>
              <a:spcBef>
                <a:spcPts val="0"/>
              </a:spcBef>
              <a:buClr>
                <a:srgbClr val="97C01E"/>
              </a:buClr>
              <a:buFont typeface="+mj-lt"/>
              <a:buAutoNum type="arabicPeriod"/>
            </a:pPr>
            <a:r>
              <a:rPr lang="de-DE" dirty="0">
                <a:solidFill>
                  <a:schemeClr val="tx1"/>
                </a:solidFill>
              </a:rPr>
              <a:t>keine Telefonate während des Gesprächs und Handy außer Sichtweite ablegen</a:t>
            </a:r>
          </a:p>
          <a:p>
            <a:pPr>
              <a:lnSpc>
                <a:spcPct val="150000"/>
              </a:lnSpc>
              <a:spcBef>
                <a:spcPts val="0"/>
              </a:spcBef>
              <a:buSzPct val="150000"/>
              <a:buFont typeface="+mj-lt"/>
              <a:buAutoNum type="arabicPeriod"/>
            </a:pPr>
            <a:endParaRPr lang="de-DE" sz="500" dirty="0">
              <a:solidFill>
                <a:schemeClr val="tx1"/>
              </a:solidFill>
            </a:endParaRPr>
          </a:p>
          <a:p>
            <a:pPr>
              <a:lnSpc>
                <a:spcPct val="150000"/>
              </a:lnSpc>
              <a:spcBef>
                <a:spcPts val="0"/>
              </a:spcBef>
              <a:buClr>
                <a:srgbClr val="97C01E"/>
              </a:buClr>
            </a:pPr>
            <a:r>
              <a:rPr lang="de-DE" dirty="0">
                <a:solidFill>
                  <a:schemeClr val="tx1"/>
                </a:solidFill>
              </a:rPr>
              <a:t>Gast sollte bereits bei der Begrüßung spüren, dass sie/er wichtig ist und der Mitarbeitende Zeit für sie/ihn hat</a:t>
            </a:r>
          </a:p>
          <a:p>
            <a:pPr>
              <a:lnSpc>
                <a:spcPct val="150000"/>
              </a:lnSpc>
              <a:spcBef>
                <a:spcPts val="0"/>
              </a:spcBef>
              <a:buClr>
                <a:srgbClr val="97C01E"/>
              </a:buClr>
            </a:pPr>
            <a:r>
              <a:rPr lang="de-DE" dirty="0">
                <a:solidFill>
                  <a:schemeClr val="tx1"/>
                </a:solidFill>
              </a:rPr>
              <a:t>freundliches Entgegenkommen signalisieren, künstlich aufgesetztes Business-</a:t>
            </a:r>
            <a:r>
              <a:rPr lang="de-DE" dirty="0" err="1">
                <a:solidFill>
                  <a:schemeClr val="tx1"/>
                </a:solidFill>
              </a:rPr>
              <a:t>Smiling</a:t>
            </a:r>
            <a:r>
              <a:rPr lang="de-DE" dirty="0">
                <a:solidFill>
                  <a:schemeClr val="tx1"/>
                </a:solidFill>
              </a:rPr>
              <a:t> vermeiden</a:t>
            </a:r>
          </a:p>
          <a:p>
            <a:pPr>
              <a:lnSpc>
                <a:spcPct val="150000"/>
              </a:lnSpc>
              <a:spcBef>
                <a:spcPts val="0"/>
              </a:spcBef>
              <a:buClr>
                <a:srgbClr val="97C01E"/>
              </a:buClr>
            </a:pPr>
            <a:r>
              <a:rPr lang="de-DE" dirty="0">
                <a:solidFill>
                  <a:schemeClr val="tx1"/>
                </a:solidFill>
              </a:rPr>
              <a:t>keine anbiedernde oder unterwürfige Haltung</a:t>
            </a:r>
          </a:p>
        </p:txBody>
      </p:sp>
      <p:sp>
        <p:nvSpPr>
          <p:cNvPr id="3" name="Textplatzhalter 2"/>
          <p:cNvSpPr>
            <a:spLocks noGrp="1"/>
          </p:cNvSpPr>
          <p:nvPr>
            <p:ph type="body" sz="quarter" idx="10"/>
          </p:nvPr>
        </p:nvSpPr>
        <p:spPr/>
        <p:txBody>
          <a:bodyPr/>
          <a:lstStyle/>
          <a:p>
            <a:r>
              <a:rPr lang="de-DE" dirty="0"/>
              <a:t>Höflichkeit beim Akquise- und Kooperationsgespräch</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46</a:t>
            </a:fld>
            <a:endParaRPr lang="de-DE" dirty="0"/>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4282" t="12812" r="13939" b="12518"/>
          <a:stretch/>
        </p:blipFill>
        <p:spPr>
          <a:xfrm>
            <a:off x="8832304" y="1032902"/>
            <a:ext cx="2551854" cy="2469536"/>
          </a:xfrm>
          <a:prstGeom prst="rect">
            <a:avLst/>
          </a:prstGeom>
        </p:spPr>
      </p:pic>
      <p:sp>
        <p:nvSpPr>
          <p:cNvPr id="8"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2631219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buNone/>
            </a:pPr>
            <a:r>
              <a:rPr lang="de-DE" dirty="0">
                <a:solidFill>
                  <a:schemeClr val="tx1"/>
                </a:solidFill>
              </a:rPr>
              <a:t>Alles, was Sie bei einem Meeting tun, was dort zu sehen und zu erleben ist, wirft ein Licht auf Ihr Unternehmen und Ihre Arbeitsweise. </a:t>
            </a:r>
          </a:p>
          <a:p>
            <a:pPr>
              <a:lnSpc>
                <a:spcPct val="150000"/>
              </a:lnSpc>
              <a:buClr>
                <a:srgbClr val="97C01E"/>
              </a:buClr>
            </a:pPr>
            <a:r>
              <a:rPr lang="de-DE" dirty="0">
                <a:solidFill>
                  <a:schemeClr val="tx1"/>
                </a:solidFill>
              </a:rPr>
              <a:t>Sitzungsraum vorbereiten: Ist die Luft frisch? Gibt es genügend frischen Kaffee und Tee? Sind Tassen und Geschirr einheitlich? Gibt es ansprechend angerichtetes Fingerfood und/oder Kekse?</a:t>
            </a:r>
          </a:p>
          <a:p>
            <a:pPr>
              <a:lnSpc>
                <a:spcPct val="150000"/>
              </a:lnSpc>
              <a:buClr>
                <a:srgbClr val="97C01E"/>
              </a:buClr>
            </a:pPr>
            <a:r>
              <a:rPr lang="de-DE" dirty="0">
                <a:solidFill>
                  <a:schemeClr val="tx1"/>
                </a:solidFill>
              </a:rPr>
              <a:t>Gute und professionelle Besprechungskultur zeigen: Teilnehmende vorbereiten, für ungestörte Atmosphäre sorgen (z.B. Handys ausschalten), Moderation, Nachbereitung, …</a:t>
            </a:r>
          </a:p>
          <a:p>
            <a:pPr lvl="0">
              <a:lnSpc>
                <a:spcPct val="150000"/>
              </a:lnSpc>
              <a:buClr>
                <a:srgbClr val="97C01E"/>
              </a:buClr>
            </a:pPr>
            <a:r>
              <a:rPr lang="de-DE" dirty="0">
                <a:solidFill>
                  <a:schemeClr val="tx1"/>
                </a:solidFill>
              </a:rPr>
              <a:t>Gastgeber eröffnet, stellt Dritte vor, bietet noch etwas zu trinken an</a:t>
            </a:r>
          </a:p>
          <a:p>
            <a:pPr lvl="0">
              <a:lnSpc>
                <a:spcPct val="150000"/>
              </a:lnSpc>
              <a:buClr>
                <a:srgbClr val="97C01E"/>
              </a:buClr>
            </a:pPr>
            <a:r>
              <a:rPr lang="de-DE" dirty="0">
                <a:solidFill>
                  <a:schemeClr val="tx1"/>
                </a:solidFill>
              </a:rPr>
              <a:t>Bei Verspätung leise mit einem kurzen Nicken auf einen freien Platz setzen </a:t>
            </a:r>
          </a:p>
        </p:txBody>
      </p:sp>
      <p:sp>
        <p:nvSpPr>
          <p:cNvPr id="3" name="Textplatzhalter 2"/>
          <p:cNvSpPr>
            <a:spLocks noGrp="1"/>
          </p:cNvSpPr>
          <p:nvPr>
            <p:ph type="body" sz="quarter" idx="10"/>
          </p:nvPr>
        </p:nvSpPr>
        <p:spPr/>
        <p:txBody>
          <a:bodyPr/>
          <a:lstStyle/>
          <a:p>
            <a:r>
              <a:rPr lang="de-DE" dirty="0"/>
              <a:t>Höflichkeit beim Meeting</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47</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a:t>
            </a:r>
            <a:r>
              <a:rPr lang="de-DE" dirty="0" err="1">
                <a:solidFill>
                  <a:srgbClr val="9C9E9F"/>
                </a:solidFill>
              </a:rPr>
              <a:t>Meyden</a:t>
            </a:r>
            <a:r>
              <a:rPr lang="de-DE" dirty="0">
                <a:solidFill>
                  <a:srgbClr val="9C9E9F"/>
                </a:solidFill>
              </a:rPr>
              <a:t> (2008) │ Bild: freedigitalphotos.net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3382045"/>
            <a:ext cx="3229948" cy="2557044"/>
          </a:xfrm>
          <a:prstGeom prst="rect">
            <a:avLst/>
          </a:prstGeom>
        </p:spPr>
      </p:pic>
    </p:spTree>
    <p:extLst>
      <p:ext uri="{BB962C8B-B14F-4D97-AF65-F5344CB8AC3E}">
        <p14:creationId xmlns:p14="http://schemas.microsoft.com/office/powerpoint/2010/main" val="4472738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50000"/>
              </a:lnSpc>
              <a:spcBef>
                <a:spcPts val="0"/>
              </a:spcBef>
              <a:buNone/>
            </a:pPr>
            <a:r>
              <a:rPr lang="de-DE" dirty="0">
                <a:solidFill>
                  <a:schemeClr val="tx1"/>
                </a:solidFill>
              </a:rPr>
              <a:t>Wenn das Telefon klingelt:</a:t>
            </a:r>
          </a:p>
          <a:p>
            <a:pPr>
              <a:lnSpc>
                <a:spcPct val="150000"/>
              </a:lnSpc>
              <a:spcBef>
                <a:spcPts val="0"/>
              </a:spcBef>
              <a:buClr>
                <a:srgbClr val="97C01E"/>
              </a:buClr>
              <a:buFont typeface="+mj-lt"/>
              <a:buAutoNum type="arabicPeriod"/>
            </a:pPr>
            <a:r>
              <a:rPr lang="de-DE" dirty="0">
                <a:solidFill>
                  <a:schemeClr val="tx1"/>
                </a:solidFill>
              </a:rPr>
              <a:t>Anzahl des Läutens: Nicht länger als zwei bis drei Mal</a:t>
            </a:r>
          </a:p>
          <a:p>
            <a:pPr>
              <a:lnSpc>
                <a:spcPct val="150000"/>
              </a:lnSpc>
              <a:spcBef>
                <a:spcPts val="0"/>
              </a:spcBef>
              <a:buClr>
                <a:srgbClr val="97C01E"/>
              </a:buClr>
              <a:buFont typeface="+mj-lt"/>
              <a:buAutoNum type="arabicPeriod"/>
            </a:pPr>
            <a:r>
              <a:rPr lang="de-DE" dirty="0">
                <a:solidFill>
                  <a:schemeClr val="tx1"/>
                </a:solidFill>
              </a:rPr>
              <a:t>Bürotür schließen, Kollegen um Ruhe bitten</a:t>
            </a:r>
          </a:p>
          <a:p>
            <a:pPr>
              <a:lnSpc>
                <a:spcPct val="150000"/>
              </a:lnSpc>
              <a:spcBef>
                <a:spcPts val="0"/>
              </a:spcBef>
              <a:buClr>
                <a:srgbClr val="97C01E"/>
              </a:buClr>
              <a:buFont typeface="+mj-lt"/>
              <a:buAutoNum type="arabicPeriod"/>
            </a:pPr>
            <a:r>
              <a:rPr lang="de-DE" dirty="0">
                <a:solidFill>
                  <a:schemeClr val="tx1"/>
                </a:solidFill>
              </a:rPr>
              <a:t>Vermeidung von: Essen, Kaugummikauen, Rauchen und störenden </a:t>
            </a:r>
            <a:br>
              <a:rPr lang="de-DE" dirty="0">
                <a:solidFill>
                  <a:schemeClr val="tx1"/>
                </a:solidFill>
              </a:rPr>
            </a:br>
            <a:r>
              <a:rPr lang="de-DE" dirty="0">
                <a:solidFill>
                  <a:schemeClr val="tx1"/>
                </a:solidFill>
              </a:rPr>
              <a:t>Tastaturgeräuschen am PC.</a:t>
            </a:r>
          </a:p>
          <a:p>
            <a:pPr defTabSz="947593">
              <a:lnSpc>
                <a:spcPct val="150000"/>
              </a:lnSpc>
              <a:spcBef>
                <a:spcPts val="0"/>
              </a:spcBef>
              <a:buClr>
                <a:srgbClr val="97C01E"/>
              </a:buClr>
              <a:buFont typeface="+mj-lt"/>
              <a:buAutoNum type="arabicPeriod"/>
              <a:defRPr/>
            </a:pPr>
            <a:r>
              <a:rPr lang="de-DE" dirty="0">
                <a:solidFill>
                  <a:schemeClr val="tx1"/>
                </a:solidFill>
              </a:rPr>
              <a:t>Gerade Körperhaltung und Lächeln: wirkt freundlich und aufgeschlossen</a:t>
            </a:r>
          </a:p>
          <a:p>
            <a:pPr>
              <a:lnSpc>
                <a:spcPct val="150000"/>
              </a:lnSpc>
              <a:spcBef>
                <a:spcPts val="0"/>
              </a:spcBef>
              <a:buClr>
                <a:srgbClr val="97C01E"/>
              </a:buClr>
              <a:buFont typeface="+mj-lt"/>
              <a:buAutoNum type="arabicPeriod"/>
            </a:pPr>
            <a:r>
              <a:rPr lang="de-DE" dirty="0">
                <a:solidFill>
                  <a:schemeClr val="tx1"/>
                </a:solidFill>
              </a:rPr>
              <a:t>Sprache: ruhig und deutlich</a:t>
            </a:r>
          </a:p>
          <a:p>
            <a:pPr>
              <a:lnSpc>
                <a:spcPct val="150000"/>
              </a:lnSpc>
              <a:spcBef>
                <a:spcPts val="0"/>
              </a:spcBef>
              <a:buClr>
                <a:srgbClr val="97C01E"/>
              </a:buClr>
              <a:buFont typeface="+mj-lt"/>
              <a:buAutoNum type="arabicPeriod"/>
            </a:pPr>
            <a:r>
              <a:rPr lang="de-DE" dirty="0">
                <a:solidFill>
                  <a:schemeClr val="tx1"/>
                </a:solidFill>
              </a:rPr>
              <a:t>Gegen Ende der Meldeformel die Stimme anheben. </a:t>
            </a:r>
          </a:p>
          <a:p>
            <a:pPr>
              <a:lnSpc>
                <a:spcPct val="150000"/>
              </a:lnSpc>
              <a:spcBef>
                <a:spcPts val="0"/>
              </a:spcBef>
              <a:buClr>
                <a:srgbClr val="97C01E"/>
              </a:buClr>
              <a:buFont typeface="+mj-lt"/>
              <a:buAutoNum type="arabicPeriod"/>
            </a:pPr>
            <a:r>
              <a:rPr lang="de-DE" dirty="0">
                <a:solidFill>
                  <a:schemeClr val="tx1"/>
                </a:solidFill>
              </a:rPr>
              <a:t>Anrede mit Namen: Gefühl des Ernstnehmens und der Individualität </a:t>
            </a:r>
          </a:p>
          <a:p>
            <a:pPr>
              <a:lnSpc>
                <a:spcPct val="150000"/>
              </a:lnSpc>
              <a:spcBef>
                <a:spcPts val="0"/>
              </a:spcBef>
              <a:buClr>
                <a:srgbClr val="97C01E"/>
              </a:buClr>
              <a:buFont typeface="+mj-lt"/>
              <a:buAutoNum type="arabicPeriod"/>
            </a:pPr>
            <a:r>
              <a:rPr lang="de-DE" dirty="0">
                <a:solidFill>
                  <a:schemeClr val="tx1"/>
                </a:solidFill>
              </a:rPr>
              <a:t>Freundliche Verabschiedung</a:t>
            </a:r>
          </a:p>
        </p:txBody>
      </p:sp>
      <p:sp>
        <p:nvSpPr>
          <p:cNvPr id="3" name="Textplatzhalter 2"/>
          <p:cNvSpPr>
            <a:spLocks noGrp="1"/>
          </p:cNvSpPr>
          <p:nvPr>
            <p:ph type="body" sz="quarter" idx="10"/>
          </p:nvPr>
        </p:nvSpPr>
        <p:spPr/>
        <p:txBody>
          <a:bodyPr/>
          <a:lstStyle/>
          <a:p>
            <a:r>
              <a:rPr lang="de-DE" dirty="0"/>
              <a:t>Höflichkeit am Telefon</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48</a:t>
            </a:fld>
            <a:endParaRPr lang="de-DE"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1055595"/>
            <a:ext cx="2975590" cy="2891262"/>
          </a:xfrm>
          <a:prstGeom prst="rect">
            <a:avLst/>
          </a:prstGeom>
        </p:spPr>
      </p:pic>
      <p:sp>
        <p:nvSpPr>
          <p:cNvPr id="10"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1371712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spcBef>
                <a:spcPts val="0"/>
              </a:spcBef>
              <a:spcAft>
                <a:spcPts val="600"/>
              </a:spcAft>
              <a:buNone/>
            </a:pPr>
            <a:r>
              <a:rPr lang="de-DE" sz="2000" dirty="0">
                <a:solidFill>
                  <a:schemeClr val="tx1"/>
                </a:solidFill>
              </a:rPr>
              <a:t>Für</a:t>
            </a:r>
            <a:r>
              <a:rPr lang="de-DE" dirty="0">
                <a:solidFill>
                  <a:schemeClr val="tx1"/>
                </a:solidFill>
              </a:rPr>
              <a:t> das Telefonieren mit dem Handy gilt:</a:t>
            </a:r>
          </a:p>
        </p:txBody>
      </p:sp>
      <p:sp>
        <p:nvSpPr>
          <p:cNvPr id="3" name="Textplatzhalter 2"/>
          <p:cNvSpPr>
            <a:spLocks noGrp="1"/>
          </p:cNvSpPr>
          <p:nvPr>
            <p:ph type="body" sz="quarter" idx="10"/>
          </p:nvPr>
        </p:nvSpPr>
        <p:spPr/>
        <p:txBody>
          <a:bodyPr/>
          <a:lstStyle/>
          <a:p>
            <a:r>
              <a:rPr lang="de-DE" dirty="0"/>
              <a:t>Höflichkeit am Handy</a:t>
            </a:r>
          </a:p>
        </p:txBody>
      </p:sp>
      <p:sp>
        <p:nvSpPr>
          <p:cNvPr id="4" name="Titel 3"/>
          <p:cNvSpPr>
            <a:spLocks noGrp="1"/>
          </p:cNvSpPr>
          <p:nvPr>
            <p:ph type="title"/>
          </p:nvPr>
        </p:nvSpPr>
        <p:spPr>
          <a:xfrm>
            <a:off x="143339" y="200014"/>
            <a:ext cx="8572108" cy="360040"/>
          </a:xfrm>
        </p:spPr>
        <p:txBody>
          <a:bodyPr/>
          <a:lstStyle/>
          <a:p>
            <a:r>
              <a:rPr lang="de-DE" dirty="0"/>
              <a:t>DAS RICHTIGE AUFTRETEN IN MEETINGS UND AUF KONFERENZEN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49</a:t>
            </a:fld>
            <a:endParaRPr lang="de-DE" dirty="0"/>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r="16829"/>
          <a:stretch/>
        </p:blipFill>
        <p:spPr>
          <a:xfrm>
            <a:off x="16008" y="2304761"/>
            <a:ext cx="2928326" cy="2960698"/>
          </a:xfrm>
          <a:prstGeom prst="rect">
            <a:avLst/>
          </a:prstGeom>
        </p:spPr>
      </p:pic>
      <p:sp>
        <p:nvSpPr>
          <p:cNvPr id="8" name="Rechteck 7"/>
          <p:cNvSpPr/>
          <p:nvPr/>
        </p:nvSpPr>
        <p:spPr>
          <a:xfrm>
            <a:off x="3071664" y="1726544"/>
            <a:ext cx="8976998" cy="3416320"/>
          </a:xfrm>
          <a:prstGeom prst="rect">
            <a:avLst/>
          </a:prstGeom>
        </p:spPr>
        <p:txBody>
          <a:bodyPr wrap="square">
            <a:spAutoFit/>
          </a:bodyPr>
          <a:lstStyle/>
          <a:p>
            <a:pPr marL="285750" indent="-285750">
              <a:lnSpc>
                <a:spcPct val="150000"/>
              </a:lnSpc>
              <a:spcBef>
                <a:spcPts val="0"/>
              </a:spcBef>
              <a:buClr>
                <a:srgbClr val="97C01E"/>
              </a:buClr>
              <a:buFont typeface="Arial" panose="020B0604020202020204" pitchFamily="34" charset="0"/>
              <a:buChar char="•"/>
            </a:pPr>
            <a:r>
              <a:rPr lang="de-DE" dirty="0"/>
              <a:t>stets leise sein</a:t>
            </a:r>
          </a:p>
          <a:p>
            <a:pPr marL="285750" indent="-285750">
              <a:lnSpc>
                <a:spcPct val="150000"/>
              </a:lnSpc>
              <a:spcBef>
                <a:spcPts val="0"/>
              </a:spcBef>
              <a:buClr>
                <a:srgbClr val="97C01E"/>
              </a:buClr>
              <a:buFont typeface="Arial" panose="020B0604020202020204" pitchFamily="34" charset="0"/>
              <a:buChar char="•"/>
            </a:pPr>
            <a:r>
              <a:rPr lang="de-DE" dirty="0"/>
              <a:t>Handys nicht auf den Tisch</a:t>
            </a:r>
          </a:p>
          <a:p>
            <a:pPr marL="285750" indent="-285750">
              <a:lnSpc>
                <a:spcPct val="150000"/>
              </a:lnSpc>
              <a:spcBef>
                <a:spcPts val="0"/>
              </a:spcBef>
              <a:buClr>
                <a:srgbClr val="97C01E"/>
              </a:buClr>
              <a:buFont typeface="Arial" panose="020B0604020202020204" pitchFamily="34" charset="0"/>
              <a:buChar char="•"/>
            </a:pPr>
            <a:r>
              <a:rPr lang="de-DE" dirty="0"/>
              <a:t>kein Lesen von </a:t>
            </a:r>
            <a:r>
              <a:rPr lang="de-DE" dirty="0" smtClean="0"/>
              <a:t>Nachrichten </a:t>
            </a:r>
            <a:r>
              <a:rPr lang="de-DE" dirty="0"/>
              <a:t>während des Kontakts </a:t>
            </a:r>
          </a:p>
          <a:p>
            <a:pPr marL="285750" indent="-285750">
              <a:lnSpc>
                <a:spcPct val="150000"/>
              </a:lnSpc>
              <a:spcBef>
                <a:spcPts val="0"/>
              </a:spcBef>
              <a:buClr>
                <a:srgbClr val="97C01E"/>
              </a:buClr>
              <a:buFont typeface="Arial" panose="020B0604020202020204" pitchFamily="34" charset="0"/>
              <a:buChar char="•"/>
            </a:pPr>
            <a:r>
              <a:rPr lang="de-DE" dirty="0"/>
              <a:t>Läuten nach Vergessen von Lautlosstellen: kurze Entschuldigung und Handy ausschalten </a:t>
            </a:r>
          </a:p>
          <a:p>
            <a:pPr marL="285750" indent="-285750">
              <a:lnSpc>
                <a:spcPct val="150000"/>
              </a:lnSpc>
              <a:spcBef>
                <a:spcPts val="0"/>
              </a:spcBef>
              <a:buClr>
                <a:srgbClr val="97C01E"/>
              </a:buClr>
              <a:buFont typeface="Arial" panose="020B0604020202020204" pitchFamily="34" charset="0"/>
              <a:buChar char="•"/>
            </a:pPr>
            <a:r>
              <a:rPr lang="de-DE" dirty="0"/>
              <a:t>Erwarten eines wichtigen Anrufs: im Vorfeld ankündigen</a:t>
            </a:r>
          </a:p>
          <a:p>
            <a:pPr marL="285750" indent="-285750">
              <a:lnSpc>
                <a:spcPct val="150000"/>
              </a:lnSpc>
              <a:spcBef>
                <a:spcPts val="0"/>
              </a:spcBef>
              <a:buClr>
                <a:srgbClr val="97C01E"/>
              </a:buClr>
              <a:buFont typeface="Arial" panose="020B0604020202020204" pitchFamily="34" charset="0"/>
              <a:buChar char="•"/>
            </a:pPr>
            <a:r>
              <a:rPr lang="de-DE" dirty="0"/>
              <a:t>beim Telefonat: leise sprechen, von den Anwesenden entfernen und den Raum verlassen</a:t>
            </a:r>
          </a:p>
        </p:txBody>
      </p:sp>
      <p:sp>
        <p:nvSpPr>
          <p:cNvPr id="9"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108129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367802"/>
            <a:ext cx="11905323" cy="477022"/>
          </a:xfrm>
        </p:spPr>
        <p:txBody>
          <a:bodyPr>
            <a:normAutofit/>
          </a:bodyPr>
          <a:lstStyle/>
          <a:p>
            <a:pPr marL="0" indent="0" algn="ctr">
              <a:buNone/>
            </a:pPr>
            <a:r>
              <a:rPr lang="de-DE" dirty="0">
                <a:solidFill>
                  <a:schemeClr val="tx1"/>
                </a:solidFill>
              </a:rPr>
              <a:t>Pünktlichkeit • gegenseitig ausreden lassen • Offenheit </a:t>
            </a:r>
            <a:r>
              <a:rPr lang="de-DE" dirty="0" smtClean="0">
                <a:solidFill>
                  <a:schemeClr val="tx1"/>
                </a:solidFill>
              </a:rPr>
              <a:t>• </a:t>
            </a:r>
            <a:r>
              <a:rPr lang="de-DE" dirty="0">
                <a:solidFill>
                  <a:schemeClr val="tx1"/>
                </a:solidFill>
              </a:rPr>
              <a:t>Telefon &amp; Notebook nur in den Pausen</a:t>
            </a:r>
          </a:p>
          <a:p>
            <a:pPr marL="0" indent="0" algn="ctr">
              <a:buNone/>
            </a:pPr>
            <a:endParaRPr lang="de-DE" sz="1600" dirty="0"/>
          </a:p>
        </p:txBody>
      </p:sp>
      <p:sp>
        <p:nvSpPr>
          <p:cNvPr id="16"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Workshop- und Feedbackregeln</a:t>
            </a:r>
            <a:endParaRPr lang="de-DE" dirty="0">
              <a:solidFill>
                <a:schemeClr val="accent1"/>
              </a:solidFill>
            </a:endParaRPr>
          </a:p>
        </p:txBody>
      </p:sp>
      <p:sp>
        <p:nvSpPr>
          <p:cNvPr id="17"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18" name="Grafik 17"/>
          <p:cNvPicPr>
            <a:picLocks noChangeAspect="1"/>
          </p:cNvPicPr>
          <p:nvPr/>
        </p:nvPicPr>
        <p:blipFill rotWithShape="1">
          <a:blip r:embed="rId3"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9"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cxnSp>
        <p:nvCxnSpPr>
          <p:cNvPr id="13" name="Gerader Verbinder 12"/>
          <p:cNvCxnSpPr/>
          <p:nvPr/>
        </p:nvCxnSpPr>
        <p:spPr>
          <a:xfrm>
            <a:off x="2847445" y="3212976"/>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2847445" y="2561667"/>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39432" t="34250" r="36224" b="36350"/>
          <a:stretch/>
        </p:blipFill>
        <p:spPr>
          <a:xfrm>
            <a:off x="767408" y="1933866"/>
            <a:ext cx="1944215" cy="1760909"/>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29405" t="29000" r="35841" b="35300"/>
          <a:stretch/>
        </p:blipFill>
        <p:spPr>
          <a:xfrm>
            <a:off x="6204012" y="2025622"/>
            <a:ext cx="1944216" cy="1497782"/>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val="0"/>
              </a:ext>
            </a:extLst>
          </a:blip>
          <a:srcRect l="44404" t="12201" r="23143" b="32150"/>
          <a:stretch/>
        </p:blipFill>
        <p:spPr>
          <a:xfrm>
            <a:off x="6204012" y="3861048"/>
            <a:ext cx="1944216" cy="2500416"/>
          </a:xfrm>
          <a:prstGeom prst="rect">
            <a:avLst/>
          </a:prstGeom>
        </p:spPr>
      </p:pic>
      <p:pic>
        <p:nvPicPr>
          <p:cNvPr id="10" name="Grafik 9"/>
          <p:cNvPicPr>
            <a:picLocks noChangeAspect="1"/>
          </p:cNvPicPr>
          <p:nvPr/>
        </p:nvPicPr>
        <p:blipFill rotWithShape="1">
          <a:blip r:embed="rId7" cstate="print">
            <a:extLst>
              <a:ext uri="{28A0092B-C50C-407E-A947-70E740481C1C}">
                <a14:useLocalDpi xmlns:a14="http://schemas.microsoft.com/office/drawing/2010/main" val="0"/>
              </a:ext>
            </a:extLst>
          </a:blip>
          <a:srcRect l="35825" t="25850" r="37055" b="23750"/>
          <a:stretch/>
        </p:blipFill>
        <p:spPr>
          <a:xfrm>
            <a:off x="767515" y="3717032"/>
            <a:ext cx="1944000" cy="2709526"/>
          </a:xfrm>
          <a:prstGeom prst="rect">
            <a:avLst/>
          </a:prstGeom>
        </p:spPr>
      </p:pic>
      <p:cxnSp>
        <p:nvCxnSpPr>
          <p:cNvPr id="34" name="Gerader Verbinder 33"/>
          <p:cNvCxnSpPr/>
          <p:nvPr/>
        </p:nvCxnSpPr>
        <p:spPr>
          <a:xfrm>
            <a:off x="8292420" y="2561667"/>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8292420" y="320650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8292420" y="5430758"/>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8292420" y="479715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2847445" y="5445224"/>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2847445" y="479715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2745130" y="2685181"/>
            <a:ext cx="3372631" cy="400110"/>
          </a:xfrm>
          <a:prstGeom prst="rect">
            <a:avLst/>
          </a:prstGeom>
          <a:noFill/>
        </p:spPr>
        <p:txBody>
          <a:bodyPr wrap="square" rtlCol="0">
            <a:spAutoFit/>
          </a:bodyPr>
          <a:lstStyle/>
          <a:p>
            <a:pPr algn="ctr"/>
            <a:r>
              <a:rPr lang="de-DE" sz="2000" dirty="0"/>
              <a:t>mit dem Positiven beginnen</a:t>
            </a:r>
          </a:p>
        </p:txBody>
      </p:sp>
      <p:sp>
        <p:nvSpPr>
          <p:cNvPr id="27" name="Textfeld 26"/>
          <p:cNvSpPr txBox="1"/>
          <p:nvPr/>
        </p:nvSpPr>
        <p:spPr>
          <a:xfrm>
            <a:off x="2901275" y="4922675"/>
            <a:ext cx="3060340" cy="400110"/>
          </a:xfrm>
          <a:prstGeom prst="rect">
            <a:avLst/>
          </a:prstGeom>
          <a:noFill/>
        </p:spPr>
        <p:txBody>
          <a:bodyPr wrap="square" rtlCol="0">
            <a:spAutoFit/>
          </a:bodyPr>
          <a:lstStyle/>
          <a:p>
            <a:pPr algn="ctr"/>
            <a:r>
              <a:rPr lang="de-DE" sz="2000" dirty="0"/>
              <a:t>k</a:t>
            </a:r>
            <a:r>
              <a:rPr lang="de-DE" sz="2000" dirty="0" smtClean="0"/>
              <a:t>onstruktiv bleiben</a:t>
            </a:r>
            <a:endParaRPr lang="de-DE" sz="2000" dirty="0"/>
          </a:p>
        </p:txBody>
      </p:sp>
      <p:sp>
        <p:nvSpPr>
          <p:cNvPr id="28" name="Textfeld 27"/>
          <p:cNvSpPr txBox="1"/>
          <p:nvPr/>
        </p:nvSpPr>
        <p:spPr>
          <a:xfrm>
            <a:off x="8346250" y="2688173"/>
            <a:ext cx="3060340" cy="400110"/>
          </a:xfrm>
          <a:prstGeom prst="rect">
            <a:avLst/>
          </a:prstGeom>
          <a:noFill/>
        </p:spPr>
        <p:txBody>
          <a:bodyPr wrap="square" rtlCol="0">
            <a:spAutoFit/>
          </a:bodyPr>
          <a:lstStyle/>
          <a:p>
            <a:pPr algn="ctr"/>
            <a:r>
              <a:rPr lang="de-DE" sz="2000" dirty="0" smtClean="0"/>
              <a:t>„ich</a:t>
            </a:r>
            <a:r>
              <a:rPr lang="de-DE" sz="2000" dirty="0"/>
              <a:t>“ statt „man“ nutzen</a:t>
            </a:r>
          </a:p>
        </p:txBody>
      </p:sp>
      <p:sp>
        <p:nvSpPr>
          <p:cNvPr id="32" name="Textfeld 31"/>
          <p:cNvSpPr txBox="1"/>
          <p:nvPr/>
        </p:nvSpPr>
        <p:spPr>
          <a:xfrm>
            <a:off x="8346250" y="4922675"/>
            <a:ext cx="3060340" cy="400110"/>
          </a:xfrm>
          <a:prstGeom prst="rect">
            <a:avLst/>
          </a:prstGeom>
          <a:noFill/>
        </p:spPr>
        <p:txBody>
          <a:bodyPr wrap="square" rtlCol="0">
            <a:spAutoFit/>
          </a:bodyPr>
          <a:lstStyle/>
          <a:p>
            <a:pPr algn="ctr"/>
            <a:r>
              <a:rPr lang="de-DE" sz="2000" dirty="0"/>
              <a:t>Feedback sacken lassen</a:t>
            </a:r>
          </a:p>
        </p:txBody>
      </p:sp>
      <p:sp>
        <p:nvSpPr>
          <p:cNvPr id="4" name="Foliennummernplatzhalter 3"/>
          <p:cNvSpPr>
            <a:spLocks noGrp="1"/>
          </p:cNvSpPr>
          <p:nvPr>
            <p:ph type="sldNum" sz="quarter" idx="4"/>
          </p:nvPr>
        </p:nvSpPr>
        <p:spPr/>
        <p:txBody>
          <a:bodyPr/>
          <a:lstStyle/>
          <a:p>
            <a:fld id="{D913B18B-D139-4864-AE91-16ECF2125E47}" type="slidenum">
              <a:rPr lang="de-DE" smtClean="0"/>
              <a:pPr/>
              <a:t>5</a:t>
            </a:fld>
            <a:endParaRPr lang="de-DE" dirty="0"/>
          </a:p>
        </p:txBody>
      </p:sp>
    </p:spTree>
    <p:extLst>
      <p:ext uri="{BB962C8B-B14F-4D97-AF65-F5344CB8AC3E}">
        <p14:creationId xmlns:p14="http://schemas.microsoft.com/office/powerpoint/2010/main" val="25793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INHALTSVERZEICHNIS</a:t>
            </a:r>
          </a:p>
        </p:txBody>
      </p:sp>
      <p:sp>
        <p:nvSpPr>
          <p:cNvPr id="5" name="Foliennummernplatzhalter 4"/>
          <p:cNvSpPr>
            <a:spLocks noGrp="1"/>
          </p:cNvSpPr>
          <p:nvPr>
            <p:ph type="sldNum" sz="quarter" idx="4"/>
          </p:nvPr>
        </p:nvSpPr>
        <p:spPr/>
        <p:txBody>
          <a:bodyPr/>
          <a:lstStyle/>
          <a:p>
            <a:fld id="{D913B18B-D139-4864-AE91-16ECF2125E47}" type="slidenum">
              <a:rPr lang="de-DE" smtClean="0"/>
              <a:pPr/>
              <a:t>50</a:t>
            </a:fld>
            <a:endParaRPr lang="de-DE" dirty="0"/>
          </a:p>
        </p:txBody>
      </p:sp>
      <p:sp>
        <p:nvSpPr>
          <p:cNvPr id="7" name="Ellipse 6"/>
          <p:cNvSpPr/>
          <p:nvPr/>
        </p:nvSpPr>
        <p:spPr>
          <a:xfrm>
            <a:off x="472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8" name="Ellipse 7"/>
          <p:cNvSpPr/>
          <p:nvPr/>
        </p:nvSpPr>
        <p:spPr>
          <a:xfrm>
            <a:off x="2816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9" name="Ellipse 8"/>
          <p:cNvSpPr/>
          <p:nvPr/>
        </p:nvSpPr>
        <p:spPr>
          <a:xfrm>
            <a:off x="5160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0" name="Ellipse 9"/>
          <p:cNvSpPr/>
          <p:nvPr/>
        </p:nvSpPr>
        <p:spPr>
          <a:xfrm>
            <a:off x="7504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1" name="Ellipse 10"/>
          <p:cNvSpPr/>
          <p:nvPr/>
        </p:nvSpPr>
        <p:spPr>
          <a:xfrm>
            <a:off x="9848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2" name="Textfeld 11"/>
          <p:cNvSpPr txBox="1"/>
          <p:nvPr/>
        </p:nvSpPr>
        <p:spPr>
          <a:xfrm>
            <a:off x="53890" y="1523001"/>
            <a:ext cx="2708217" cy="923330"/>
          </a:xfrm>
          <a:prstGeom prst="rect">
            <a:avLst/>
          </a:prstGeom>
          <a:noFill/>
        </p:spPr>
        <p:txBody>
          <a:bodyPr wrap="square" rtlCol="0">
            <a:spAutoFit/>
          </a:bodyPr>
          <a:lstStyle/>
          <a:p>
            <a:pPr algn="ctr"/>
            <a:r>
              <a:rPr lang="de-DE" dirty="0"/>
              <a:t>Interkulturelle und interdisziplinäre Kompetenz</a:t>
            </a:r>
          </a:p>
        </p:txBody>
      </p:sp>
      <p:sp>
        <p:nvSpPr>
          <p:cNvPr id="13" name="Textfeld 12"/>
          <p:cNvSpPr txBox="1"/>
          <p:nvPr/>
        </p:nvSpPr>
        <p:spPr>
          <a:xfrm>
            <a:off x="2305560" y="4412476"/>
            <a:ext cx="2892879" cy="923330"/>
          </a:xfrm>
          <a:prstGeom prst="rect">
            <a:avLst/>
          </a:prstGeom>
          <a:noFill/>
        </p:spPr>
        <p:txBody>
          <a:bodyPr wrap="square" rtlCol="0">
            <a:spAutoFit/>
          </a:bodyPr>
          <a:lstStyle/>
          <a:p>
            <a:pPr algn="ctr"/>
            <a:r>
              <a:rPr lang="de-DE" dirty="0"/>
              <a:t>Umgang mit Hierarchie und Rang in der Wissenschaft</a:t>
            </a:r>
          </a:p>
        </p:txBody>
      </p:sp>
      <p:sp>
        <p:nvSpPr>
          <p:cNvPr id="14" name="Textfeld 13"/>
          <p:cNvSpPr txBox="1"/>
          <p:nvPr/>
        </p:nvSpPr>
        <p:spPr>
          <a:xfrm>
            <a:off x="4889866" y="1558003"/>
            <a:ext cx="2412268" cy="923330"/>
          </a:xfrm>
          <a:prstGeom prst="rect">
            <a:avLst/>
          </a:prstGeom>
          <a:noFill/>
        </p:spPr>
        <p:txBody>
          <a:bodyPr wrap="square" rtlCol="0">
            <a:spAutoFit/>
          </a:bodyPr>
          <a:lstStyle/>
          <a:p>
            <a:pPr algn="ctr"/>
            <a:r>
              <a:rPr lang="de-DE" dirty="0"/>
              <a:t>Das richtige Auftreten in Meetings und </a:t>
            </a:r>
          </a:p>
          <a:p>
            <a:pPr algn="ctr"/>
            <a:r>
              <a:rPr lang="de-DE" dirty="0"/>
              <a:t>auf Konferenzen</a:t>
            </a:r>
          </a:p>
        </p:txBody>
      </p:sp>
      <p:sp>
        <p:nvSpPr>
          <p:cNvPr id="15" name="Textfeld 14"/>
          <p:cNvSpPr txBox="1"/>
          <p:nvPr/>
        </p:nvSpPr>
        <p:spPr>
          <a:xfrm>
            <a:off x="7263825" y="4412476"/>
            <a:ext cx="2352349" cy="923330"/>
          </a:xfrm>
          <a:prstGeom prst="rect">
            <a:avLst/>
          </a:prstGeom>
          <a:noFill/>
        </p:spPr>
        <p:txBody>
          <a:bodyPr wrap="square" rtlCol="0">
            <a:spAutoFit/>
          </a:bodyPr>
          <a:lstStyle/>
          <a:p>
            <a:pPr algn="ctr"/>
            <a:r>
              <a:rPr lang="de-DE" dirty="0"/>
              <a:t>Höflichkeit im beruflichen Schriftverkehr</a:t>
            </a:r>
          </a:p>
        </p:txBody>
      </p:sp>
      <p:sp>
        <p:nvSpPr>
          <p:cNvPr id="16" name="Textfeld 15"/>
          <p:cNvSpPr txBox="1"/>
          <p:nvPr/>
        </p:nvSpPr>
        <p:spPr>
          <a:xfrm>
            <a:off x="9625931" y="1523001"/>
            <a:ext cx="2316137" cy="923330"/>
          </a:xfrm>
          <a:prstGeom prst="rect">
            <a:avLst/>
          </a:prstGeom>
          <a:noFill/>
        </p:spPr>
        <p:txBody>
          <a:bodyPr wrap="square" rtlCol="0">
            <a:spAutoFit/>
          </a:bodyPr>
          <a:lstStyle/>
          <a:p>
            <a:pPr algn="ctr"/>
            <a:r>
              <a:rPr lang="de-DE" dirty="0"/>
              <a:t>Regeln guten wissenschaftlichen Arbeitens</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14" y="2983649"/>
            <a:ext cx="867371" cy="869849"/>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12" y="2968574"/>
            <a:ext cx="892263" cy="900000"/>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706" y="2965150"/>
            <a:ext cx="870588" cy="900000"/>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944" y="3491182"/>
            <a:ext cx="559056" cy="560658"/>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307" y="2732544"/>
            <a:ext cx="746029" cy="728679"/>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10341918" y="2965150"/>
            <a:ext cx="884164" cy="900000"/>
          </a:xfrm>
          <a:prstGeom prst="rect">
            <a:avLst/>
          </a:prstGeom>
        </p:spPr>
      </p:pic>
      <p:sp>
        <p:nvSpPr>
          <p:cNvPr id="21"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icons8.de</a:t>
            </a:r>
          </a:p>
        </p:txBody>
      </p:sp>
    </p:spTree>
    <p:extLst>
      <p:ext uri="{BB962C8B-B14F-4D97-AF65-F5344CB8AC3E}">
        <p14:creationId xmlns:p14="http://schemas.microsoft.com/office/powerpoint/2010/main" val="9718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8"/>
                                        </p:tgtEl>
                                        <p:attrNameLst>
                                          <p:attrName>style.color</p:attrName>
                                        </p:attrNameLst>
                                      </p:cBhvr>
                                      <p:to>
                                        <a:srgbClr val="D8D8D8"/>
                                      </p:to>
                                    </p:animClr>
                                    <p:animClr clrSpc="rgb" dir="cw">
                                      <p:cBhvr>
                                        <p:cTn id="7" dur="500" fill="hold"/>
                                        <p:tgtEl>
                                          <p:spTgt spid="8"/>
                                        </p:tgtEl>
                                        <p:attrNameLst>
                                          <p:attrName>fillcolor</p:attrName>
                                        </p:attrNameLst>
                                      </p:cBhvr>
                                      <p:to>
                                        <a:srgbClr val="D8D8D8"/>
                                      </p:to>
                                    </p:animClr>
                                    <p:set>
                                      <p:cBhvr>
                                        <p:cTn id="8" dur="500" fill="hold"/>
                                        <p:tgtEl>
                                          <p:spTgt spid="8"/>
                                        </p:tgtEl>
                                        <p:attrNameLst>
                                          <p:attrName>fill.type</p:attrName>
                                        </p:attrNameLst>
                                      </p:cBhvr>
                                      <p:to>
                                        <p:strVal val="solid"/>
                                      </p:to>
                                    </p:set>
                                    <p:set>
                                      <p:cBhvr>
                                        <p:cTn id="9" dur="500" fill="hold"/>
                                        <p:tgtEl>
                                          <p:spTgt spid="8"/>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9"/>
                                        </p:tgtEl>
                                        <p:attrNameLst>
                                          <p:attrName>style.color</p:attrName>
                                        </p:attrNameLst>
                                      </p:cBhvr>
                                      <p:to>
                                        <a:srgbClr val="D8D8D8"/>
                                      </p:to>
                                    </p:animClr>
                                    <p:animClr clrSpc="rgb" dir="cw">
                                      <p:cBhvr>
                                        <p:cTn id="12" dur="500" fill="hold"/>
                                        <p:tgtEl>
                                          <p:spTgt spid="9"/>
                                        </p:tgtEl>
                                        <p:attrNameLst>
                                          <p:attrName>fillcolor</p:attrName>
                                        </p:attrNameLst>
                                      </p:cBhvr>
                                      <p:to>
                                        <a:srgbClr val="D8D8D8"/>
                                      </p:to>
                                    </p:animClr>
                                    <p:set>
                                      <p:cBhvr>
                                        <p:cTn id="13" dur="500" fill="hold"/>
                                        <p:tgtEl>
                                          <p:spTgt spid="9"/>
                                        </p:tgtEl>
                                        <p:attrNameLst>
                                          <p:attrName>fill.type</p:attrName>
                                        </p:attrNameLst>
                                      </p:cBhvr>
                                      <p:to>
                                        <p:strVal val="solid"/>
                                      </p:to>
                                    </p:set>
                                    <p:set>
                                      <p:cBhvr>
                                        <p:cTn id="14" dur="500" fill="hold"/>
                                        <p:tgtEl>
                                          <p:spTgt spid="9"/>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1"/>
                                        </p:tgtEl>
                                        <p:attrNameLst>
                                          <p:attrName>style.color</p:attrName>
                                        </p:attrNameLst>
                                      </p:cBhvr>
                                      <p:to>
                                        <a:srgbClr val="D8D8D8"/>
                                      </p:to>
                                    </p:animClr>
                                    <p:animClr clrSpc="rgb" dir="cw">
                                      <p:cBhvr>
                                        <p:cTn id="17" dur="500" fill="hold"/>
                                        <p:tgtEl>
                                          <p:spTgt spid="11"/>
                                        </p:tgtEl>
                                        <p:attrNameLst>
                                          <p:attrName>fillcolor</p:attrName>
                                        </p:attrNameLst>
                                      </p:cBhvr>
                                      <p:to>
                                        <a:srgbClr val="D8D8D8"/>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7"/>
                                        </p:tgtEl>
                                        <p:attrNameLst>
                                          <p:attrName>fillcolor</p:attrName>
                                        </p:attrNameLst>
                                      </p:cBhvr>
                                      <p:to>
                                        <a:srgbClr val="D8D8D8"/>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exit" presetSubtype="0" fill="hold"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13"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Bef>
                <a:spcPts val="0"/>
              </a:spcBef>
              <a:spcAft>
                <a:spcPts val="600"/>
              </a:spcAft>
            </a:pPr>
            <a:r>
              <a:rPr lang="de-DE" dirty="0">
                <a:solidFill>
                  <a:schemeClr val="tx1"/>
                </a:solidFill>
              </a:rPr>
              <a:t>g</a:t>
            </a:r>
            <a:r>
              <a:rPr lang="de-DE" dirty="0" smtClean="0">
                <a:solidFill>
                  <a:schemeClr val="tx1"/>
                </a:solidFill>
              </a:rPr>
              <a:t>enauso </a:t>
            </a:r>
            <a:r>
              <a:rPr lang="de-DE" dirty="0">
                <a:solidFill>
                  <a:schemeClr val="tx1"/>
                </a:solidFill>
              </a:rPr>
              <a:t>imagewirksam wie ein Brief</a:t>
            </a:r>
          </a:p>
          <a:p>
            <a:pPr>
              <a:spcBef>
                <a:spcPts val="0"/>
              </a:spcBef>
              <a:spcAft>
                <a:spcPts val="600"/>
              </a:spcAft>
            </a:pPr>
            <a:r>
              <a:rPr lang="de-DE" dirty="0">
                <a:solidFill>
                  <a:schemeClr val="tx1"/>
                </a:solidFill>
              </a:rPr>
              <a:t>einfacher zu verbreiten und im Nachhinein schneller auffindbar</a:t>
            </a:r>
          </a:p>
          <a:p>
            <a:pPr>
              <a:spcBef>
                <a:spcPts val="0"/>
              </a:spcBef>
              <a:spcAft>
                <a:spcPts val="600"/>
              </a:spcAft>
            </a:pPr>
            <a:r>
              <a:rPr lang="de-DE" dirty="0">
                <a:solidFill>
                  <a:schemeClr val="tx1"/>
                </a:solidFill>
              </a:rPr>
              <a:t>V</a:t>
            </a:r>
            <a:r>
              <a:rPr lang="de-DE" dirty="0" smtClean="0">
                <a:solidFill>
                  <a:schemeClr val="tx1"/>
                </a:solidFill>
              </a:rPr>
              <a:t>orsicht </a:t>
            </a:r>
            <a:r>
              <a:rPr lang="de-DE" dirty="0">
                <a:solidFill>
                  <a:schemeClr val="tx1"/>
                </a:solidFill>
              </a:rPr>
              <a:t>vor: Cc-Funktion, „Allen antworten“, Emoticons</a:t>
            </a:r>
          </a:p>
          <a:p>
            <a:pPr>
              <a:spcBef>
                <a:spcPts val="0"/>
              </a:spcBef>
              <a:spcAft>
                <a:spcPts val="600"/>
              </a:spcAft>
              <a:buClr>
                <a:srgbClr val="97C01E"/>
              </a:buClr>
            </a:pPr>
            <a:r>
              <a:rPr lang="de-DE" dirty="0">
                <a:solidFill>
                  <a:schemeClr val="tx1"/>
                </a:solidFill>
              </a:rPr>
              <a:t>innerhalb von 24 Stunden reagieren (Ausnahme: Wochenende)</a:t>
            </a:r>
          </a:p>
          <a:p>
            <a:pPr>
              <a:spcBef>
                <a:spcPts val="0"/>
              </a:spcBef>
              <a:spcAft>
                <a:spcPts val="600"/>
              </a:spcAft>
              <a:buClr>
                <a:srgbClr val="97C01E"/>
              </a:buClr>
            </a:pPr>
            <a:r>
              <a:rPr lang="de-DE" dirty="0">
                <a:solidFill>
                  <a:schemeClr val="tx1"/>
                </a:solidFill>
              </a:rPr>
              <a:t>bei längerer Abwesenheit: automatische Abwesenheits-E-Mail</a:t>
            </a:r>
          </a:p>
          <a:p>
            <a:pPr>
              <a:spcBef>
                <a:spcPts val="0"/>
              </a:spcBef>
              <a:spcAft>
                <a:spcPts val="600"/>
              </a:spcAft>
            </a:pPr>
            <a:r>
              <a:rPr lang="de-DE" dirty="0">
                <a:solidFill>
                  <a:schemeClr val="tx1"/>
                </a:solidFill>
              </a:rPr>
              <a:t>bei hoher Emotionalität: lieber zwei Stunden Zeit nehmen, um zu antworten</a:t>
            </a:r>
            <a:endParaRPr lang="de-DE" sz="500" dirty="0">
              <a:solidFill>
                <a:schemeClr val="tx1"/>
              </a:solidFill>
            </a:endParaRPr>
          </a:p>
          <a:p>
            <a:pPr marL="0" indent="0">
              <a:spcBef>
                <a:spcPts val="0"/>
              </a:spcBef>
              <a:spcAft>
                <a:spcPts val="600"/>
              </a:spcAft>
              <a:buClr>
                <a:srgbClr val="97C01E"/>
              </a:buClr>
              <a:buNone/>
            </a:pPr>
            <a:endParaRPr lang="de-DE" dirty="0">
              <a:solidFill>
                <a:schemeClr val="tx1"/>
              </a:solidFill>
            </a:endParaRPr>
          </a:p>
          <a:p>
            <a:pPr marL="0" indent="0">
              <a:spcBef>
                <a:spcPts val="0"/>
              </a:spcBef>
              <a:spcAft>
                <a:spcPts val="600"/>
              </a:spcAft>
              <a:buClr>
                <a:srgbClr val="97C01E"/>
              </a:buClr>
              <a:buNone/>
            </a:pPr>
            <a:r>
              <a:rPr lang="de-DE" dirty="0">
                <a:solidFill>
                  <a:schemeClr val="tx1"/>
                </a:solidFill>
              </a:rPr>
              <a:t>Struktur:</a:t>
            </a:r>
          </a:p>
          <a:p>
            <a:pPr>
              <a:spcBef>
                <a:spcPts val="0"/>
              </a:spcBef>
              <a:spcAft>
                <a:spcPts val="600"/>
              </a:spcAft>
              <a:buClr>
                <a:srgbClr val="97C01E"/>
              </a:buClr>
            </a:pPr>
            <a:r>
              <a:rPr lang="de-DE" dirty="0">
                <a:solidFill>
                  <a:schemeClr val="tx1"/>
                </a:solidFill>
              </a:rPr>
              <a:t>aussagekräftiger Betreff</a:t>
            </a:r>
          </a:p>
          <a:p>
            <a:pPr>
              <a:spcBef>
                <a:spcPts val="0"/>
              </a:spcBef>
              <a:spcAft>
                <a:spcPts val="600"/>
              </a:spcAft>
              <a:buClr>
                <a:srgbClr val="97C01E"/>
              </a:buClr>
            </a:pPr>
            <a:r>
              <a:rPr lang="de-DE" dirty="0">
                <a:solidFill>
                  <a:schemeClr val="tx1"/>
                </a:solidFill>
              </a:rPr>
              <a:t>freundliche Anrede und abwechslungsreiche Grußformel</a:t>
            </a:r>
          </a:p>
          <a:p>
            <a:pPr>
              <a:spcBef>
                <a:spcPts val="0"/>
              </a:spcBef>
              <a:spcAft>
                <a:spcPts val="600"/>
              </a:spcAft>
              <a:buClr>
                <a:srgbClr val="97C01E"/>
              </a:buClr>
            </a:pPr>
            <a:r>
              <a:rPr lang="de-DE" dirty="0">
                <a:solidFill>
                  <a:schemeClr val="tx1"/>
                </a:solidFill>
              </a:rPr>
              <a:t>Rechtschreibung auch bei Stress</a:t>
            </a:r>
          </a:p>
          <a:p>
            <a:pPr>
              <a:spcBef>
                <a:spcPts val="0"/>
              </a:spcBef>
              <a:spcAft>
                <a:spcPts val="600"/>
              </a:spcAft>
              <a:buClr>
                <a:srgbClr val="97C01E"/>
              </a:buClr>
            </a:pPr>
            <a:r>
              <a:rPr lang="de-DE" dirty="0">
                <a:solidFill>
                  <a:schemeClr val="tx1"/>
                </a:solidFill>
              </a:rPr>
              <a:t>Absätze zur besseren Lesbarkeit</a:t>
            </a:r>
          </a:p>
        </p:txBody>
      </p:sp>
      <p:sp>
        <p:nvSpPr>
          <p:cNvPr id="3" name="Textplatzhalter 2"/>
          <p:cNvSpPr>
            <a:spLocks noGrp="1"/>
          </p:cNvSpPr>
          <p:nvPr>
            <p:ph type="body" sz="quarter" idx="10"/>
          </p:nvPr>
        </p:nvSpPr>
        <p:spPr/>
        <p:txBody>
          <a:bodyPr/>
          <a:lstStyle/>
          <a:p>
            <a:r>
              <a:rPr lang="de-DE" dirty="0"/>
              <a:t>E-Mail-Netiquette</a:t>
            </a:r>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51</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72" y="2704195"/>
            <a:ext cx="3183550" cy="3147372"/>
          </a:xfrm>
          <a:prstGeom prst="rect">
            <a:avLst/>
          </a:prstGeom>
        </p:spPr>
      </p:pic>
    </p:spTree>
    <p:extLst>
      <p:ext uri="{BB962C8B-B14F-4D97-AF65-F5344CB8AC3E}">
        <p14:creationId xmlns:p14="http://schemas.microsoft.com/office/powerpoint/2010/main" val="2560563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pPr>
            <a:r>
              <a:rPr lang="de-DE" dirty="0">
                <a:solidFill>
                  <a:schemeClr val="tx1"/>
                </a:solidFill>
              </a:rPr>
              <a:t>Schriftverkehr: Doktortitel des Professors/der Professorin im </a:t>
            </a:r>
            <a:r>
              <a:rPr lang="de-DE" b="1" dirty="0">
                <a:solidFill>
                  <a:schemeClr val="tx1"/>
                </a:solidFill>
              </a:rPr>
              <a:t>Adressfeld</a:t>
            </a:r>
            <a:r>
              <a:rPr lang="de-DE" dirty="0">
                <a:solidFill>
                  <a:schemeClr val="tx1"/>
                </a:solidFill>
              </a:rPr>
              <a:t> eines Anschreibens in der Namenszeile:</a:t>
            </a:r>
            <a:br>
              <a:rPr lang="de-DE" dirty="0">
                <a:solidFill>
                  <a:schemeClr val="tx1"/>
                </a:solidFill>
              </a:rPr>
            </a:br>
            <a:r>
              <a:rPr lang="de-DE" dirty="0">
                <a:solidFill>
                  <a:schemeClr val="tx1"/>
                </a:solidFill>
              </a:rPr>
              <a:t>	</a:t>
            </a:r>
            <a:r>
              <a:rPr lang="de-DE" i="1" dirty="0">
                <a:solidFill>
                  <a:schemeClr val="tx1"/>
                </a:solidFill>
              </a:rPr>
              <a:t>Frau Professorin Dr.-Ing. Ingrid Meier </a:t>
            </a:r>
            <a:br>
              <a:rPr lang="de-DE" i="1" dirty="0">
                <a:solidFill>
                  <a:schemeClr val="tx1"/>
                </a:solidFill>
              </a:rPr>
            </a:br>
            <a:r>
              <a:rPr lang="de-DE" i="1" dirty="0">
                <a:solidFill>
                  <a:schemeClr val="tx1"/>
                </a:solidFill>
              </a:rPr>
              <a:t>	Adresse</a:t>
            </a:r>
            <a:endParaRPr lang="de-DE" dirty="0">
              <a:solidFill>
                <a:schemeClr val="tx1"/>
              </a:solidFill>
            </a:endParaRPr>
          </a:p>
          <a:p>
            <a:pPr>
              <a:lnSpc>
                <a:spcPct val="150000"/>
              </a:lnSpc>
            </a:pPr>
            <a:r>
              <a:rPr lang="de-DE" b="1" dirty="0">
                <a:solidFill>
                  <a:schemeClr val="tx1"/>
                </a:solidFill>
              </a:rPr>
              <a:t>Briefanrede </a:t>
            </a:r>
            <a:r>
              <a:rPr lang="de-DE" dirty="0">
                <a:solidFill>
                  <a:schemeClr val="tx1"/>
                </a:solidFill>
              </a:rPr>
              <a:t>oder </a:t>
            </a:r>
            <a:r>
              <a:rPr lang="de-DE" b="1" dirty="0">
                <a:solidFill>
                  <a:schemeClr val="tx1"/>
                </a:solidFill>
              </a:rPr>
              <a:t>mündlichen Anrede</a:t>
            </a:r>
            <a:r>
              <a:rPr lang="de-DE" dirty="0">
                <a:solidFill>
                  <a:schemeClr val="tx1"/>
                </a:solidFill>
              </a:rPr>
              <a:t>: </a:t>
            </a:r>
            <a:r>
              <a:rPr lang="de-DE" dirty="0" err="1">
                <a:solidFill>
                  <a:schemeClr val="tx1"/>
                </a:solidFill>
              </a:rPr>
              <a:t>Doktorentitel</a:t>
            </a:r>
            <a:r>
              <a:rPr lang="de-DE" dirty="0">
                <a:solidFill>
                  <a:schemeClr val="tx1"/>
                </a:solidFill>
              </a:rPr>
              <a:t> zugunsten des </a:t>
            </a:r>
          </a:p>
          <a:p>
            <a:pPr>
              <a:lnSpc>
                <a:spcPct val="150000"/>
              </a:lnSpc>
              <a:buClr>
                <a:schemeClr val="bg1"/>
              </a:buClr>
            </a:pPr>
            <a:r>
              <a:rPr lang="de-DE" dirty="0">
                <a:solidFill>
                  <a:schemeClr val="tx1"/>
                </a:solidFill>
              </a:rPr>
              <a:t>Professorentitel weglassen</a:t>
            </a:r>
          </a:p>
          <a:p>
            <a:pPr marL="0" indent="0">
              <a:lnSpc>
                <a:spcPct val="150000"/>
              </a:lnSpc>
              <a:buNone/>
            </a:pPr>
            <a:r>
              <a:rPr lang="de-DE" i="1" dirty="0">
                <a:solidFill>
                  <a:schemeClr val="tx1"/>
                </a:solidFill>
              </a:rPr>
              <a:t>	„Sehr geehrter Herr Professor Schulz“</a:t>
            </a:r>
          </a:p>
          <a:p>
            <a:pPr>
              <a:lnSpc>
                <a:spcPct val="150000"/>
              </a:lnSpc>
            </a:pPr>
            <a:r>
              <a:rPr lang="de-DE" dirty="0">
                <a:solidFill>
                  <a:schemeClr val="tx1"/>
                </a:solidFill>
              </a:rPr>
              <a:t>Professorinnen und Professoren untereinander:</a:t>
            </a:r>
          </a:p>
          <a:p>
            <a:pPr marL="0" indent="0">
              <a:lnSpc>
                <a:spcPct val="150000"/>
              </a:lnSpc>
              <a:buNone/>
            </a:pPr>
            <a:r>
              <a:rPr lang="de-DE" i="1" dirty="0">
                <a:solidFill>
                  <a:schemeClr val="tx1"/>
                </a:solidFill>
              </a:rPr>
              <a:t>	„Sehr geehrter Herr Kollege“</a:t>
            </a:r>
          </a:p>
          <a:p>
            <a:pPr>
              <a:lnSpc>
                <a:spcPct val="150000"/>
              </a:lnSpc>
              <a:buFont typeface="Arial" panose="020B0604020202020204" pitchFamily="34" charset="0"/>
              <a:buChar char="→"/>
            </a:pPr>
            <a:r>
              <a:rPr lang="de-DE" dirty="0">
                <a:solidFill>
                  <a:schemeClr val="tx1"/>
                </a:solidFill>
              </a:rPr>
              <a:t>Achtung "Kollegen"-Ansprache: Nur innerhalb einer Ebene (Prof. </a:t>
            </a:r>
            <a:r>
              <a:rPr lang="de-DE" dirty="0">
                <a:solidFill>
                  <a:schemeClr val="tx1"/>
                </a:solidFill>
                <a:sym typeface="Wingdings" panose="05000000000000000000" pitchFamily="2" charset="2"/>
              </a:rPr>
              <a:t> Prof., WM  WM etc.)</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Schriftverkehr mit Prof. und Dr.</a:t>
            </a:r>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52</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Online: VR (Stand: 04.2016) │ Bild: freedigitalphotos.net</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48" y="2080051"/>
            <a:ext cx="2185865" cy="2669986"/>
          </a:xfrm>
          <a:prstGeom prst="rect">
            <a:avLst/>
          </a:prstGeom>
        </p:spPr>
      </p:pic>
    </p:spTree>
    <p:extLst>
      <p:ext uri="{BB962C8B-B14F-4D97-AF65-F5344CB8AC3E}">
        <p14:creationId xmlns:p14="http://schemas.microsoft.com/office/powerpoint/2010/main" val="3198270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50000"/>
              </a:lnSpc>
              <a:buNone/>
            </a:pPr>
            <a:r>
              <a:rPr lang="de-DE" dirty="0">
                <a:solidFill>
                  <a:schemeClr val="tx1"/>
                </a:solidFill>
              </a:rPr>
              <a:t>Zu einem Doktortitel können weitere hinzukommen. </a:t>
            </a:r>
          </a:p>
          <a:p>
            <a:pPr>
              <a:lnSpc>
                <a:spcPct val="150000"/>
              </a:lnSpc>
              <a:buFont typeface="Arial" panose="020B0604020202020204" pitchFamily="34" charset="0"/>
              <a:buChar char="→"/>
            </a:pPr>
            <a:r>
              <a:rPr lang="de-DE">
                <a:solidFill>
                  <a:schemeClr val="tx1"/>
                </a:solidFill>
              </a:rPr>
              <a:t>Trennung: </a:t>
            </a:r>
            <a:r>
              <a:rPr lang="de-DE" dirty="0">
                <a:solidFill>
                  <a:schemeClr val="tx1"/>
                </a:solidFill>
              </a:rPr>
              <a:t>erarbeiteter und ehrender Titel</a:t>
            </a:r>
          </a:p>
          <a:p>
            <a:pPr lvl="1">
              <a:lnSpc>
                <a:spcPct val="150000"/>
              </a:lnSpc>
              <a:buClr>
                <a:srgbClr val="97C01E"/>
              </a:buClr>
            </a:pPr>
            <a:r>
              <a:rPr lang="de-DE" sz="1800" dirty="0">
                <a:solidFill>
                  <a:schemeClr val="tx1"/>
                </a:solidFill>
              </a:rPr>
              <a:t>erst ab drei (gleichen) Titeln: Bezeichnung „</a:t>
            </a:r>
            <a:r>
              <a:rPr lang="de-DE" sz="1800" dirty="0" err="1">
                <a:solidFill>
                  <a:schemeClr val="tx1"/>
                </a:solidFill>
              </a:rPr>
              <a:t>mult</a:t>
            </a:r>
            <a:r>
              <a:rPr lang="de-DE" sz="1800" dirty="0">
                <a:solidFill>
                  <a:schemeClr val="tx1"/>
                </a:solidFill>
              </a:rPr>
              <a:t>.“</a:t>
            </a:r>
          </a:p>
          <a:p>
            <a:pPr lvl="1">
              <a:lnSpc>
                <a:spcPct val="150000"/>
              </a:lnSpc>
              <a:buClr>
                <a:srgbClr val="97C01E"/>
              </a:buClr>
            </a:pPr>
            <a:r>
              <a:rPr lang="de-DE" sz="1800" dirty="0">
                <a:solidFill>
                  <a:schemeClr val="tx1"/>
                </a:solidFill>
              </a:rPr>
              <a:t>zwei Doktortitel: entweder beide aufführen oder einen weglassen</a:t>
            </a:r>
          </a:p>
          <a:p>
            <a:pPr>
              <a:lnSpc>
                <a:spcPct val="150000"/>
              </a:lnSpc>
              <a:buClr>
                <a:srgbClr val="97C01E"/>
              </a:buClr>
              <a:buFont typeface="Arial" panose="020B0604020202020204" pitchFamily="34" charset="0"/>
              <a:buChar char="→"/>
            </a:pPr>
            <a:r>
              <a:rPr lang="de-DE" dirty="0">
                <a:solidFill>
                  <a:schemeClr val="tx1"/>
                </a:solidFill>
              </a:rPr>
              <a:t>niemals den erarbeiteten Doktor zugunsten des Ehrentitels weglassen,</a:t>
            </a:r>
            <a:br>
              <a:rPr lang="de-DE" dirty="0">
                <a:solidFill>
                  <a:schemeClr val="tx1"/>
                </a:solidFill>
              </a:rPr>
            </a:br>
            <a:r>
              <a:rPr lang="de-DE" i="1" dirty="0">
                <a:solidFill>
                  <a:schemeClr val="tx1"/>
                </a:solidFill>
              </a:rPr>
              <a:t>Herrn Professor Dr.-Ing. Dr. h.c. Horst </a:t>
            </a:r>
            <a:r>
              <a:rPr lang="de-DE" i="1" dirty="0" err="1">
                <a:solidFill>
                  <a:schemeClr val="tx1"/>
                </a:solidFill>
              </a:rPr>
              <a:t>Konzen</a:t>
            </a:r>
            <a:r>
              <a:rPr lang="de-DE" i="1" dirty="0">
                <a:solidFill>
                  <a:schemeClr val="tx1"/>
                </a:solidFill>
              </a:rPr>
              <a:t> </a:t>
            </a:r>
            <a:br>
              <a:rPr lang="de-DE" i="1" dirty="0">
                <a:solidFill>
                  <a:schemeClr val="tx1"/>
                </a:solidFill>
              </a:rPr>
            </a:br>
            <a:r>
              <a:rPr lang="de-DE" dirty="0">
                <a:solidFill>
                  <a:schemeClr val="tx1"/>
                </a:solidFill>
              </a:rPr>
              <a:t>oder </a:t>
            </a:r>
            <a:br>
              <a:rPr lang="de-DE" dirty="0">
                <a:solidFill>
                  <a:schemeClr val="tx1"/>
                </a:solidFill>
              </a:rPr>
            </a:br>
            <a:r>
              <a:rPr lang="de-DE" i="1" dirty="0">
                <a:solidFill>
                  <a:schemeClr val="tx1"/>
                </a:solidFill>
              </a:rPr>
              <a:t>Herrn Professor Dr.-Ing. Horst </a:t>
            </a:r>
            <a:r>
              <a:rPr lang="de-DE" i="1" dirty="0" err="1">
                <a:solidFill>
                  <a:schemeClr val="tx1"/>
                </a:solidFill>
              </a:rPr>
              <a:t>Konzen</a:t>
            </a:r>
            <a:r>
              <a:rPr lang="de-DE" i="1" dirty="0">
                <a:solidFill>
                  <a:schemeClr val="tx1"/>
                </a:solidFill>
              </a:rPr>
              <a:t>.</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Was tun bei mehreren Doktortiteln?</a:t>
            </a:r>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53</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Online: VR (Stand: 04.2016) │ Bild: freedigitalphotos.net</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3103267"/>
            <a:ext cx="3468580" cy="2879972"/>
          </a:xfrm>
          <a:prstGeom prst="rect">
            <a:avLst/>
          </a:prstGeom>
        </p:spPr>
      </p:pic>
    </p:spTree>
    <p:extLst>
      <p:ext uri="{BB962C8B-B14F-4D97-AF65-F5344CB8AC3E}">
        <p14:creationId xmlns:p14="http://schemas.microsoft.com/office/powerpoint/2010/main" val="3972502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9776" y="1238073"/>
            <a:ext cx="7776864" cy="4824536"/>
          </a:xfrm>
        </p:spPr>
        <p:txBody>
          <a:bodyPr>
            <a:normAutofit/>
          </a:bodyPr>
          <a:lstStyle/>
          <a:p>
            <a:pPr>
              <a:lnSpc>
                <a:spcPct val="150000"/>
              </a:lnSpc>
              <a:buClr>
                <a:srgbClr val="97C01E"/>
              </a:buClr>
            </a:pPr>
            <a:r>
              <a:rPr lang="de-DE" dirty="0">
                <a:solidFill>
                  <a:schemeClr val="tx1"/>
                </a:solidFill>
              </a:rPr>
              <a:t>Grundlagen der schriftlichen Höflichkeitsform: </a:t>
            </a:r>
          </a:p>
          <a:p>
            <a:pPr>
              <a:lnSpc>
                <a:spcPct val="150000"/>
              </a:lnSpc>
              <a:buClr>
                <a:srgbClr val="97C01E"/>
              </a:buClr>
              <a:buFont typeface="Arial" panose="020B0604020202020204" pitchFamily="34" charset="0"/>
              <a:buChar char="→"/>
            </a:pPr>
            <a:r>
              <a:rPr lang="de-DE" dirty="0">
                <a:solidFill>
                  <a:schemeClr val="tx1"/>
                </a:solidFill>
              </a:rPr>
              <a:t>höhergestellte Persönlichkeit wird mit „Sehr geehrte/r Herr“ bzw. „Frau“ sowie dem höchsten erworbenen akademischen Titel angesprochen.</a:t>
            </a:r>
          </a:p>
          <a:p>
            <a:pPr>
              <a:lnSpc>
                <a:spcPct val="150000"/>
              </a:lnSpc>
              <a:buClr>
                <a:srgbClr val="97C01E"/>
              </a:buClr>
            </a:pPr>
            <a:r>
              <a:rPr lang="de-DE" dirty="0">
                <a:solidFill>
                  <a:schemeClr val="tx1"/>
                </a:solidFill>
              </a:rPr>
              <a:t>bei bestimmtem Vertrautheitsgrad: „Lieber Herr Professor Meier“</a:t>
            </a:r>
          </a:p>
          <a:p>
            <a:pPr>
              <a:lnSpc>
                <a:spcPct val="150000"/>
              </a:lnSpc>
              <a:buClr>
                <a:srgbClr val="97C01E"/>
              </a:buClr>
            </a:pPr>
            <a:r>
              <a:rPr lang="de-DE" dirty="0">
                <a:solidFill>
                  <a:schemeClr val="tx1"/>
                </a:solidFill>
              </a:rPr>
              <a:t>Professorentitel in „Prof.“ abkürzen:</a:t>
            </a:r>
          </a:p>
          <a:p>
            <a:pPr>
              <a:lnSpc>
                <a:spcPct val="150000"/>
              </a:lnSpc>
              <a:buClr>
                <a:srgbClr val="97C01E"/>
              </a:buClr>
              <a:buFont typeface="Arial" panose="020B0604020202020204" pitchFamily="34" charset="0"/>
              <a:buChar char="→"/>
            </a:pPr>
            <a:r>
              <a:rPr lang="de-DE" dirty="0">
                <a:solidFill>
                  <a:schemeClr val="tx1"/>
                </a:solidFill>
              </a:rPr>
              <a:t>ungehobelt bzw. umgangssprachlich</a:t>
            </a:r>
          </a:p>
          <a:p>
            <a:pPr>
              <a:lnSpc>
                <a:spcPct val="150000"/>
              </a:lnSpc>
              <a:buClr>
                <a:srgbClr val="97C01E"/>
              </a:buClr>
            </a:pPr>
            <a:r>
              <a:rPr lang="de-DE" dirty="0">
                <a:solidFill>
                  <a:schemeClr val="tx1"/>
                </a:solidFill>
              </a:rPr>
              <a:t>abschließende Grußformel entsprechend der üblichen Standards: </a:t>
            </a:r>
          </a:p>
          <a:p>
            <a:pPr>
              <a:lnSpc>
                <a:spcPct val="150000"/>
              </a:lnSpc>
              <a:buClr>
                <a:srgbClr val="97C01E"/>
              </a:buClr>
              <a:buFont typeface="Arial" panose="020B0604020202020204" pitchFamily="34" charset="0"/>
              <a:buChar char="→"/>
            </a:pPr>
            <a:r>
              <a:rPr lang="de-DE" dirty="0">
                <a:solidFill>
                  <a:schemeClr val="tx1"/>
                </a:solidFill>
              </a:rPr>
              <a:t>schließt die Abkürzung „</a:t>
            </a:r>
            <a:r>
              <a:rPr lang="de-DE" dirty="0" err="1">
                <a:solidFill>
                  <a:schemeClr val="tx1"/>
                </a:solidFill>
              </a:rPr>
              <a:t>mfg</a:t>
            </a:r>
            <a:r>
              <a:rPr lang="de-DE" dirty="0">
                <a:solidFill>
                  <a:schemeClr val="tx1"/>
                </a:solidFill>
              </a:rPr>
              <a:t>“ aus</a:t>
            </a:r>
          </a:p>
          <a:p>
            <a:pPr>
              <a:lnSpc>
                <a:spcPct val="150000"/>
              </a:lnSpc>
              <a:buClr>
                <a:srgbClr val="97C01E"/>
              </a:buClr>
            </a:pPr>
            <a:r>
              <a:rPr lang="de-DE" dirty="0">
                <a:solidFill>
                  <a:schemeClr val="tx1"/>
                </a:solidFill>
              </a:rPr>
              <a:t>auch bei Mailkontakt: </a:t>
            </a:r>
          </a:p>
          <a:p>
            <a:pPr>
              <a:lnSpc>
                <a:spcPct val="150000"/>
              </a:lnSpc>
              <a:buClr>
                <a:srgbClr val="97C01E"/>
              </a:buClr>
              <a:buFont typeface="Arial" panose="020B0604020202020204" pitchFamily="34" charset="0"/>
              <a:buChar char="→"/>
            </a:pPr>
            <a:r>
              <a:rPr lang="de-DE" dirty="0">
                <a:solidFill>
                  <a:schemeClr val="tx1"/>
                </a:solidFill>
              </a:rPr>
              <a:t>"Hallo Professor [...]" ist keine gültige Anrede</a:t>
            </a:r>
          </a:p>
        </p:txBody>
      </p:sp>
      <p:sp>
        <p:nvSpPr>
          <p:cNvPr id="3" name="Textplatzhalter 2"/>
          <p:cNvSpPr>
            <a:spLocks noGrp="1"/>
          </p:cNvSpPr>
          <p:nvPr>
            <p:ph type="body" sz="quarter" idx="10"/>
          </p:nvPr>
        </p:nvSpPr>
        <p:spPr/>
        <p:txBody>
          <a:bodyPr/>
          <a:lstStyle/>
          <a:p>
            <a:r>
              <a:rPr lang="de-DE" dirty="0"/>
              <a:t>Regeln für den Mailkontakt mit Professoren</a:t>
            </a:r>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54</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Online: </a:t>
            </a:r>
            <a:r>
              <a:rPr lang="de-DE" dirty="0" err="1">
                <a:solidFill>
                  <a:srgbClr val="9C9E9F"/>
                </a:solidFill>
              </a:rPr>
              <a:t>utb</a:t>
            </a:r>
            <a:r>
              <a:rPr lang="de-DE" dirty="0">
                <a:solidFill>
                  <a:srgbClr val="9C9E9F"/>
                </a:solidFill>
              </a:rPr>
              <a:t> GmbH (Stand: 04.2016) │ Bild: freedigitalphotos.net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80" y="2155596"/>
            <a:ext cx="3588472" cy="3115666"/>
          </a:xfrm>
          <a:prstGeom prst="rect">
            <a:avLst/>
          </a:prstGeom>
        </p:spPr>
      </p:pic>
    </p:spTree>
    <p:extLst>
      <p:ext uri="{BB962C8B-B14F-4D97-AF65-F5344CB8AC3E}">
        <p14:creationId xmlns:p14="http://schemas.microsoft.com/office/powerpoint/2010/main" val="3394444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0" indent="0">
              <a:lnSpc>
                <a:spcPct val="150000"/>
              </a:lnSpc>
              <a:buClr>
                <a:srgbClr val="97C01E"/>
              </a:buClr>
              <a:buNone/>
            </a:pPr>
            <a:r>
              <a:rPr lang="de-DE" dirty="0">
                <a:solidFill>
                  <a:schemeClr val="tx1"/>
                </a:solidFill>
              </a:rPr>
              <a:t>Betreffzeile:</a:t>
            </a:r>
          </a:p>
          <a:p>
            <a:pPr>
              <a:lnSpc>
                <a:spcPct val="150000"/>
              </a:lnSpc>
              <a:buClr>
                <a:srgbClr val="97C01E"/>
              </a:buClr>
            </a:pPr>
            <a:r>
              <a:rPr lang="de-DE" dirty="0">
                <a:solidFill>
                  <a:schemeClr val="tx1"/>
                </a:solidFill>
              </a:rPr>
              <a:t>Textbausteine: </a:t>
            </a:r>
            <a:r>
              <a:rPr lang="en-US" dirty="0">
                <a:solidFill>
                  <a:schemeClr val="tx1"/>
                </a:solidFill>
              </a:rPr>
              <a:t>Confirmation of ..., Request to (/for) ..., Delivery date, Your delivery, Your order of ..., </a:t>
            </a:r>
          </a:p>
          <a:p>
            <a:pPr>
              <a:lnSpc>
                <a:spcPct val="150000"/>
              </a:lnSpc>
              <a:buClr>
                <a:srgbClr val="97C01E"/>
              </a:buClr>
            </a:pPr>
            <a:r>
              <a:rPr lang="de-DE" dirty="0">
                <a:solidFill>
                  <a:schemeClr val="tx1"/>
                </a:solidFill>
              </a:rPr>
              <a:t>Wort "</a:t>
            </a:r>
            <a:r>
              <a:rPr lang="de-DE" dirty="0" err="1">
                <a:solidFill>
                  <a:schemeClr val="tx1"/>
                </a:solidFill>
              </a:rPr>
              <a:t>information</a:t>
            </a:r>
            <a:r>
              <a:rPr lang="de-DE" dirty="0">
                <a:solidFill>
                  <a:schemeClr val="tx1"/>
                </a:solidFill>
              </a:rPr>
              <a:t>" vermeiden</a:t>
            </a:r>
          </a:p>
          <a:p>
            <a:pPr>
              <a:lnSpc>
                <a:spcPct val="150000"/>
              </a:lnSpc>
              <a:buClr>
                <a:srgbClr val="97C01E"/>
              </a:buClr>
              <a:buFont typeface="Arial" panose="020B0604020202020204" pitchFamily="34" charset="0"/>
              <a:buChar char="→"/>
            </a:pPr>
            <a:r>
              <a:rPr lang="de-DE" dirty="0">
                <a:solidFill>
                  <a:schemeClr val="tx1"/>
                </a:solidFill>
              </a:rPr>
              <a:t>handelt sich immer um Informationsaustausch (Begriff nichtssagend)</a:t>
            </a:r>
          </a:p>
          <a:p>
            <a:pPr marL="0" indent="0">
              <a:lnSpc>
                <a:spcPct val="150000"/>
              </a:lnSpc>
              <a:buClr>
                <a:srgbClr val="97C01E"/>
              </a:buClr>
              <a:buNone/>
            </a:pPr>
            <a:r>
              <a:rPr lang="de-DE" dirty="0">
                <a:solidFill>
                  <a:schemeClr val="tx1"/>
                </a:solidFill>
              </a:rPr>
              <a:t>Bewerbungen: </a:t>
            </a:r>
          </a:p>
          <a:p>
            <a:pPr>
              <a:lnSpc>
                <a:spcPct val="150000"/>
              </a:lnSpc>
              <a:buClr>
                <a:srgbClr val="97C01E"/>
              </a:buClr>
            </a:pPr>
            <a:r>
              <a:rPr lang="de-DE" dirty="0">
                <a:solidFill>
                  <a:schemeClr val="tx1"/>
                </a:solidFill>
              </a:rPr>
              <a:t>eventuelle Referenznummer über der Adresse links oben </a:t>
            </a:r>
            <a:r>
              <a:rPr lang="en-US" dirty="0" err="1">
                <a:solidFill>
                  <a:schemeClr val="tx1"/>
                </a:solidFill>
              </a:rPr>
              <a:t>angeben</a:t>
            </a:r>
            <a:r>
              <a:rPr lang="en-US" dirty="0">
                <a:solidFill>
                  <a:schemeClr val="tx1"/>
                </a:solidFill>
              </a:rPr>
              <a:t> “</a:t>
            </a:r>
            <a:r>
              <a:rPr lang="de-DE" i="1" dirty="0" err="1">
                <a:solidFill>
                  <a:schemeClr val="tx1"/>
                </a:solidFill>
              </a:rPr>
              <a:t>Your</a:t>
            </a:r>
            <a:r>
              <a:rPr lang="de-DE" i="1" dirty="0">
                <a:solidFill>
                  <a:schemeClr val="tx1"/>
                </a:solidFill>
              </a:rPr>
              <a:t> </a:t>
            </a:r>
            <a:r>
              <a:rPr lang="de-DE" i="1" dirty="0" err="1">
                <a:solidFill>
                  <a:schemeClr val="tx1"/>
                </a:solidFill>
              </a:rPr>
              <a:t>ref</a:t>
            </a:r>
            <a:r>
              <a:rPr lang="de-DE" i="1" dirty="0">
                <a:solidFill>
                  <a:schemeClr val="tx1"/>
                </a:solidFill>
              </a:rPr>
              <a:t>. </a:t>
            </a:r>
            <a:r>
              <a:rPr lang="de-DE" i="1" dirty="0" err="1">
                <a:solidFill>
                  <a:schemeClr val="tx1"/>
                </a:solidFill>
              </a:rPr>
              <a:t>xxxxx</a:t>
            </a:r>
            <a:r>
              <a:rPr lang="de-DE" i="1" dirty="0">
                <a:solidFill>
                  <a:schemeClr val="tx1"/>
                </a:solidFill>
              </a:rPr>
              <a:t>.“</a:t>
            </a:r>
          </a:p>
          <a:p>
            <a:pPr>
              <a:lnSpc>
                <a:spcPct val="150000"/>
              </a:lnSpc>
              <a:buClr>
                <a:srgbClr val="97C01E"/>
              </a:buClr>
            </a:pPr>
            <a:r>
              <a:rPr lang="de-DE" dirty="0">
                <a:solidFill>
                  <a:schemeClr val="tx1"/>
                </a:solidFill>
              </a:rPr>
              <a:t>Unterlagen: Zeugnisse und Kontaktdaten von mehreren Referenzpersonen (z.B. früheren Arbeitgebern)</a:t>
            </a:r>
          </a:p>
          <a:p>
            <a:pPr>
              <a:lnSpc>
                <a:spcPct val="150000"/>
              </a:lnSpc>
              <a:buClr>
                <a:srgbClr val="97C01E"/>
              </a:buClr>
              <a:buFont typeface="Arial" panose="020B0604020202020204" pitchFamily="34" charset="0"/>
              <a:buChar char="→"/>
            </a:pPr>
            <a:r>
              <a:rPr lang="de-DE" dirty="0">
                <a:solidFill>
                  <a:schemeClr val="tx1"/>
                </a:solidFill>
              </a:rPr>
              <a:t>keine Fotos, Urkunden, persönliche Angaben (wegen Antidiskriminierungsregeln)</a:t>
            </a:r>
          </a:p>
          <a:p>
            <a:pPr>
              <a:lnSpc>
                <a:spcPct val="150000"/>
              </a:lnSpc>
              <a:buClr>
                <a:srgbClr val="97C01E"/>
              </a:buClr>
              <a:buFont typeface="Arial" panose="020B0604020202020204" pitchFamily="34" charset="0"/>
              <a:buChar char="•"/>
            </a:pPr>
            <a:r>
              <a:rPr lang="de-DE" dirty="0">
                <a:solidFill>
                  <a:schemeClr val="tx1"/>
                </a:solidFill>
              </a:rPr>
              <a:t>englische Bewerbung, deutsches Unternehmen =&gt; Deutsche Regeln</a:t>
            </a:r>
          </a:p>
          <a:p>
            <a:pPr>
              <a:lnSpc>
                <a:spcPct val="150000"/>
              </a:lnSpc>
              <a:buClr>
                <a:srgbClr val="97C01E"/>
              </a:buClr>
              <a:buFont typeface="Arial" panose="020B0604020202020204" pitchFamily="34" charset="0"/>
              <a:buChar char="•"/>
            </a:pPr>
            <a:r>
              <a:rPr lang="de-DE" dirty="0">
                <a:solidFill>
                  <a:schemeClr val="tx1"/>
                </a:solidFill>
              </a:rPr>
              <a:t>englische Bewerbung, Unternehmen aus den USA =&gt; US-Regeln</a:t>
            </a:r>
          </a:p>
        </p:txBody>
      </p:sp>
      <p:sp>
        <p:nvSpPr>
          <p:cNvPr id="3" name="Textplatzhalter 2"/>
          <p:cNvSpPr>
            <a:spLocks noGrp="1"/>
          </p:cNvSpPr>
          <p:nvPr>
            <p:ph type="body" sz="quarter" idx="10"/>
          </p:nvPr>
        </p:nvSpPr>
        <p:spPr/>
        <p:txBody>
          <a:bodyPr/>
          <a:lstStyle/>
          <a:p>
            <a:r>
              <a:rPr lang="de-DE" dirty="0"/>
              <a:t>Briefverkehr und E-Mail – </a:t>
            </a:r>
            <a:r>
              <a:rPr lang="de-DE" dirty="0" err="1"/>
              <a:t>Now</a:t>
            </a:r>
            <a:r>
              <a:rPr lang="de-DE" dirty="0"/>
              <a:t> in </a:t>
            </a:r>
            <a:r>
              <a:rPr lang="de-DE" dirty="0" err="1"/>
              <a:t>english</a:t>
            </a:r>
            <a:r>
              <a:rPr lang="de-DE" dirty="0"/>
              <a:t>, </a:t>
            </a:r>
            <a:r>
              <a:rPr lang="de-DE" dirty="0" err="1"/>
              <a:t>please</a:t>
            </a:r>
            <a:r>
              <a:rPr lang="de-DE" dirty="0"/>
              <a:t>!</a:t>
            </a:r>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55</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533" y="4642503"/>
            <a:ext cx="1247649" cy="1306778"/>
          </a:xfrm>
          <a:prstGeom prst="rect">
            <a:avLst/>
          </a:prstGeom>
        </p:spPr>
      </p:pic>
      <p:sp>
        <p:nvSpPr>
          <p:cNvPr id="7"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3290505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6090" y="2780928"/>
            <a:ext cx="2302572" cy="2729536"/>
          </a:xfrm>
          <a:prstGeom prst="rect">
            <a:avLst/>
          </a:prstGeom>
        </p:spPr>
      </p:pic>
      <p:sp>
        <p:nvSpPr>
          <p:cNvPr id="2" name="Inhaltsplatzhalter 1"/>
          <p:cNvSpPr>
            <a:spLocks noGrp="1"/>
          </p:cNvSpPr>
          <p:nvPr>
            <p:ph idx="1"/>
          </p:nvPr>
        </p:nvSpPr>
        <p:spPr/>
        <p:txBody>
          <a:bodyPr/>
          <a:lstStyle/>
          <a:p>
            <a:pPr marL="0" indent="0">
              <a:lnSpc>
                <a:spcPct val="150000"/>
              </a:lnSpc>
              <a:buNone/>
            </a:pPr>
            <a:r>
              <a:rPr lang="de-DE" dirty="0">
                <a:solidFill>
                  <a:schemeClr val="tx1"/>
                </a:solidFill>
              </a:rPr>
              <a:t>Jeder englische Brief wird grundsätzlich mit </a:t>
            </a:r>
            <a:r>
              <a:rPr lang="de-DE" i="1" dirty="0" err="1">
                <a:solidFill>
                  <a:schemeClr val="tx1"/>
                </a:solidFill>
              </a:rPr>
              <a:t>Dear</a:t>
            </a:r>
            <a:r>
              <a:rPr lang="de-DE" dirty="0">
                <a:solidFill>
                  <a:schemeClr val="tx1"/>
                </a:solidFill>
              </a:rPr>
              <a:t> begonnen, egal ob der Angeschriebene bekannt ist oder nicht:</a:t>
            </a:r>
          </a:p>
          <a:p>
            <a:pPr>
              <a:lnSpc>
                <a:spcPct val="150000"/>
              </a:lnSpc>
              <a:buClr>
                <a:srgbClr val="97C01E"/>
              </a:buClr>
            </a:pPr>
            <a:r>
              <a:rPr lang="en-US" i="1" dirty="0">
                <a:solidFill>
                  <a:schemeClr val="tx1"/>
                </a:solidFill>
              </a:rPr>
              <a:t>Dear Sir or Madam</a:t>
            </a:r>
          </a:p>
          <a:p>
            <a:pPr>
              <a:lnSpc>
                <a:spcPct val="150000"/>
              </a:lnSpc>
              <a:buClr>
                <a:srgbClr val="97C01E"/>
              </a:buClr>
            </a:pPr>
            <a:r>
              <a:rPr lang="de-DE" i="1" dirty="0" err="1">
                <a:solidFill>
                  <a:schemeClr val="tx1"/>
                </a:solidFill>
              </a:rPr>
              <a:t>Dear</a:t>
            </a:r>
            <a:r>
              <a:rPr lang="de-DE" i="1" dirty="0">
                <a:solidFill>
                  <a:schemeClr val="tx1"/>
                </a:solidFill>
              </a:rPr>
              <a:t> Sirs</a:t>
            </a:r>
            <a:r>
              <a:rPr lang="de-DE" dirty="0">
                <a:solidFill>
                  <a:schemeClr val="tx1"/>
                </a:solidFill>
              </a:rPr>
              <a:t>:</a:t>
            </a:r>
            <a:r>
              <a:rPr lang="de-DE" i="1" dirty="0">
                <a:solidFill>
                  <a:schemeClr val="tx1"/>
                </a:solidFill>
              </a:rPr>
              <a:t> </a:t>
            </a:r>
            <a:r>
              <a:rPr lang="de-DE" dirty="0">
                <a:solidFill>
                  <a:schemeClr val="tx1"/>
                </a:solidFill>
              </a:rPr>
              <a:t>bei Firmen oder Organisationen - es gibt keinen Plural für Frauen</a:t>
            </a:r>
          </a:p>
          <a:p>
            <a:pPr>
              <a:lnSpc>
                <a:spcPct val="150000"/>
              </a:lnSpc>
              <a:buClr>
                <a:srgbClr val="97C01E"/>
              </a:buClr>
            </a:pPr>
            <a:r>
              <a:rPr lang="de-DE" i="1" dirty="0" err="1">
                <a:solidFill>
                  <a:schemeClr val="tx1"/>
                </a:solidFill>
              </a:rPr>
              <a:t>Dear</a:t>
            </a:r>
            <a:r>
              <a:rPr lang="de-DE" i="1" dirty="0">
                <a:solidFill>
                  <a:schemeClr val="tx1"/>
                </a:solidFill>
              </a:rPr>
              <a:t> </a:t>
            </a:r>
            <a:r>
              <a:rPr lang="de-DE" i="1" dirty="0" err="1">
                <a:solidFill>
                  <a:schemeClr val="tx1"/>
                </a:solidFill>
              </a:rPr>
              <a:t>Mrs</a:t>
            </a:r>
            <a:r>
              <a:rPr lang="de-DE" dirty="0" err="1">
                <a:solidFill>
                  <a:schemeClr val="tx1"/>
                </a:solidFill>
              </a:rPr>
              <a:t>.</a:t>
            </a:r>
            <a:r>
              <a:rPr lang="de-DE" dirty="0">
                <a:solidFill>
                  <a:schemeClr val="tx1"/>
                </a:solidFill>
              </a:rPr>
              <a:t>: für eine verheiratete Frau</a:t>
            </a:r>
          </a:p>
          <a:p>
            <a:pPr>
              <a:lnSpc>
                <a:spcPct val="150000"/>
              </a:lnSpc>
              <a:buClr>
                <a:srgbClr val="97C01E"/>
              </a:buClr>
            </a:pPr>
            <a:r>
              <a:rPr lang="de-DE" i="1" dirty="0" err="1">
                <a:solidFill>
                  <a:schemeClr val="tx1"/>
                </a:solidFill>
              </a:rPr>
              <a:t>Dear</a:t>
            </a:r>
            <a:r>
              <a:rPr lang="de-DE" i="1" dirty="0">
                <a:solidFill>
                  <a:schemeClr val="tx1"/>
                </a:solidFill>
              </a:rPr>
              <a:t> Ms.</a:t>
            </a:r>
            <a:r>
              <a:rPr lang="de-DE" dirty="0">
                <a:solidFill>
                  <a:schemeClr val="tx1"/>
                </a:solidFill>
              </a:rPr>
              <a:t>:</a:t>
            </a:r>
            <a:r>
              <a:rPr lang="de-DE" i="1" dirty="0">
                <a:solidFill>
                  <a:schemeClr val="tx1"/>
                </a:solidFill>
              </a:rPr>
              <a:t> </a:t>
            </a:r>
            <a:r>
              <a:rPr lang="de-DE" dirty="0">
                <a:solidFill>
                  <a:schemeClr val="tx1"/>
                </a:solidFill>
              </a:rPr>
              <a:t>wenn man nicht weiß, ob die Frau verheiratet ist und/oder das Alter nicht kennt</a:t>
            </a:r>
          </a:p>
          <a:p>
            <a:pPr>
              <a:lnSpc>
                <a:spcPct val="150000"/>
              </a:lnSpc>
              <a:buClr>
                <a:srgbClr val="97C01E"/>
              </a:buClr>
            </a:pPr>
            <a:r>
              <a:rPr lang="de-DE" i="1" dirty="0" err="1">
                <a:solidFill>
                  <a:schemeClr val="tx1"/>
                </a:solidFill>
              </a:rPr>
              <a:t>Dear</a:t>
            </a:r>
            <a:r>
              <a:rPr lang="de-DE" i="1" dirty="0">
                <a:solidFill>
                  <a:schemeClr val="tx1"/>
                </a:solidFill>
              </a:rPr>
              <a:t> Professor Miller</a:t>
            </a:r>
            <a:r>
              <a:rPr lang="de-DE" dirty="0">
                <a:solidFill>
                  <a:schemeClr val="tx1"/>
                </a:solidFill>
              </a:rPr>
              <a:t>: </a:t>
            </a:r>
            <a:r>
              <a:rPr lang="de-DE" i="1" dirty="0">
                <a:solidFill>
                  <a:schemeClr val="tx1"/>
                </a:solidFill>
              </a:rPr>
              <a:t>Professor</a:t>
            </a:r>
            <a:r>
              <a:rPr lang="de-DE" dirty="0">
                <a:solidFill>
                  <a:schemeClr val="tx1"/>
                </a:solidFill>
              </a:rPr>
              <a:t> wird ausgeschrieben</a:t>
            </a:r>
          </a:p>
          <a:p>
            <a:pPr>
              <a:lnSpc>
                <a:spcPct val="150000"/>
              </a:lnSpc>
              <a:buClr>
                <a:srgbClr val="97C01E"/>
              </a:buClr>
            </a:pPr>
            <a:r>
              <a:rPr lang="de-DE" i="1" dirty="0" err="1">
                <a:solidFill>
                  <a:schemeClr val="tx1"/>
                </a:solidFill>
              </a:rPr>
              <a:t>Dear</a:t>
            </a:r>
            <a:r>
              <a:rPr lang="de-DE" i="1" dirty="0">
                <a:solidFill>
                  <a:schemeClr val="tx1"/>
                </a:solidFill>
              </a:rPr>
              <a:t> Ladies </a:t>
            </a:r>
            <a:r>
              <a:rPr lang="de-DE" i="1" dirty="0" err="1">
                <a:solidFill>
                  <a:schemeClr val="tx1"/>
                </a:solidFill>
              </a:rPr>
              <a:t>and</a:t>
            </a:r>
            <a:r>
              <a:rPr lang="de-DE" i="1" dirty="0">
                <a:solidFill>
                  <a:schemeClr val="tx1"/>
                </a:solidFill>
              </a:rPr>
              <a:t> Gentlemen</a:t>
            </a:r>
            <a:r>
              <a:rPr lang="de-DE" dirty="0">
                <a:solidFill>
                  <a:schemeClr val="tx1"/>
                </a:solidFill>
              </a:rPr>
              <a:t>: wird nur zur Adressierung von Publikum verwendet</a:t>
            </a:r>
          </a:p>
          <a:p>
            <a:pPr>
              <a:lnSpc>
                <a:spcPct val="150000"/>
              </a:lnSpc>
              <a:buClr>
                <a:srgbClr val="97C01E"/>
              </a:buClr>
            </a:pPr>
            <a:r>
              <a:rPr lang="de-DE" i="1" dirty="0" err="1">
                <a:solidFill>
                  <a:schemeClr val="tx1"/>
                </a:solidFill>
              </a:rPr>
              <a:t>Dear</a:t>
            </a:r>
            <a:r>
              <a:rPr lang="de-DE" i="1" dirty="0">
                <a:solidFill>
                  <a:schemeClr val="tx1"/>
                </a:solidFill>
              </a:rPr>
              <a:t> Dr. Miller</a:t>
            </a:r>
            <a:r>
              <a:rPr lang="de-DE" dirty="0">
                <a:solidFill>
                  <a:schemeClr val="tx1"/>
                </a:solidFill>
              </a:rPr>
              <a:t>: entweder den Nachnamen </a:t>
            </a:r>
            <a:r>
              <a:rPr lang="de-DE" b="1" dirty="0">
                <a:solidFill>
                  <a:schemeClr val="tx1"/>
                </a:solidFill>
              </a:rPr>
              <a:t>oder</a:t>
            </a:r>
            <a:r>
              <a:rPr lang="de-DE" dirty="0">
                <a:solidFill>
                  <a:schemeClr val="tx1"/>
                </a:solidFill>
              </a:rPr>
              <a:t> den Vornamen verwenden</a:t>
            </a:r>
          </a:p>
        </p:txBody>
      </p:sp>
      <p:sp>
        <p:nvSpPr>
          <p:cNvPr id="3" name="Textplatzhalter 2"/>
          <p:cNvSpPr>
            <a:spLocks noGrp="1"/>
          </p:cNvSpPr>
          <p:nvPr>
            <p:ph type="body" sz="quarter" idx="10"/>
          </p:nvPr>
        </p:nvSpPr>
        <p:spPr/>
        <p:txBody>
          <a:bodyPr/>
          <a:lstStyle/>
          <a:p>
            <a:r>
              <a:rPr lang="de-DE" dirty="0"/>
              <a:t>Die richtige Anrede im Englischen</a:t>
            </a:r>
          </a:p>
        </p:txBody>
      </p:sp>
      <p:sp>
        <p:nvSpPr>
          <p:cNvPr id="4" name="Titel 3"/>
          <p:cNvSpPr>
            <a:spLocks noGrp="1"/>
          </p:cNvSpPr>
          <p:nvPr>
            <p:ph type="title"/>
          </p:nvPr>
        </p:nvSpPr>
        <p:spPr>
          <a:xfrm>
            <a:off x="143339" y="200014"/>
            <a:ext cx="8572108" cy="360040"/>
          </a:xfrm>
        </p:spPr>
        <p:txBody>
          <a:bodyPr/>
          <a:lstStyle/>
          <a:p>
            <a:r>
              <a:rPr lang="de-DE" dirty="0"/>
              <a:t>HÖFLICHKEIT IM BERUFLICHEN SCHRIFTVERKEHR</a:t>
            </a:r>
          </a:p>
        </p:txBody>
      </p:sp>
      <p:sp>
        <p:nvSpPr>
          <p:cNvPr id="5" name="Foliennummernplatzhalter 4"/>
          <p:cNvSpPr>
            <a:spLocks noGrp="1"/>
          </p:cNvSpPr>
          <p:nvPr>
            <p:ph type="sldNum" sz="quarter" idx="4"/>
          </p:nvPr>
        </p:nvSpPr>
        <p:spPr/>
        <p:txBody>
          <a:bodyPr/>
          <a:lstStyle/>
          <a:p>
            <a:fld id="{D913B18B-D139-4864-AE91-16ECF2125E47}" type="slidenum">
              <a:rPr lang="de-DE" smtClean="0"/>
              <a:pPr/>
              <a:t>56</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Tree>
    <p:extLst>
      <p:ext uri="{BB962C8B-B14F-4D97-AF65-F5344CB8AC3E}">
        <p14:creationId xmlns:p14="http://schemas.microsoft.com/office/powerpoint/2010/main" val="200935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pPr marL="0" indent="0">
              <a:lnSpc>
                <a:spcPct val="150000"/>
              </a:lnSpc>
              <a:buNone/>
            </a:pPr>
            <a:r>
              <a:rPr lang="de-DE" b="1" dirty="0"/>
              <a:t>Informell:</a:t>
            </a:r>
          </a:p>
          <a:p>
            <a:pPr>
              <a:lnSpc>
                <a:spcPct val="150000"/>
              </a:lnSpc>
              <a:buNone/>
            </a:pPr>
            <a:r>
              <a:rPr lang="en-US" i="1" dirty="0"/>
              <a:t>With best regards, …</a:t>
            </a:r>
            <a:endParaRPr lang="de-DE" i="1" dirty="0"/>
          </a:p>
          <a:p>
            <a:pPr>
              <a:lnSpc>
                <a:spcPct val="150000"/>
              </a:lnSpc>
              <a:buNone/>
            </a:pPr>
            <a:r>
              <a:rPr lang="en-US" i="1" dirty="0"/>
              <a:t>With best wishes, …</a:t>
            </a:r>
            <a:endParaRPr lang="de-DE" i="1" dirty="0"/>
          </a:p>
          <a:p>
            <a:pPr>
              <a:lnSpc>
                <a:spcPct val="150000"/>
              </a:lnSpc>
              <a:buNone/>
            </a:pPr>
            <a:r>
              <a:rPr lang="en-US" i="1" dirty="0"/>
              <a:t>Kind regards, …</a:t>
            </a:r>
            <a:endParaRPr lang="de-DE" i="1" dirty="0"/>
          </a:p>
          <a:p>
            <a:pPr>
              <a:lnSpc>
                <a:spcPct val="150000"/>
              </a:lnSpc>
              <a:buNone/>
            </a:pPr>
            <a:r>
              <a:rPr lang="en-US" i="1" dirty="0"/>
              <a:t>Best regards, …</a:t>
            </a:r>
            <a:endParaRPr lang="de-DE" i="1" dirty="0"/>
          </a:p>
          <a:p>
            <a:pPr>
              <a:lnSpc>
                <a:spcPct val="150000"/>
              </a:lnSpc>
              <a:buNone/>
            </a:pPr>
            <a:r>
              <a:rPr lang="en-US" i="1" dirty="0"/>
              <a:t>Regards, …</a:t>
            </a:r>
            <a:endParaRPr lang="de-DE" i="1" dirty="0"/>
          </a:p>
          <a:p>
            <a:pPr marL="0" indent="0">
              <a:buNone/>
            </a:pPr>
            <a:endParaRPr lang="de-DE" dirty="0"/>
          </a:p>
        </p:txBody>
      </p:sp>
      <p:sp>
        <p:nvSpPr>
          <p:cNvPr id="6" name="Fußzeilenplatzhalter 4"/>
          <p:cNvSpPr>
            <a:spLocks noGrp="1"/>
          </p:cNvSpPr>
          <p:nvPr>
            <p:ph type="ftr" sz="quarter" idx="11"/>
          </p:nvPr>
        </p:nvSpPr>
        <p:spPr>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freedigitalphotos.net</a:t>
            </a:r>
          </a:p>
        </p:txBody>
      </p:sp>
      <p:sp>
        <p:nvSpPr>
          <p:cNvPr id="8" name="Inhaltsplatzhalter 7"/>
          <p:cNvSpPr>
            <a:spLocks noGrp="1"/>
          </p:cNvSpPr>
          <p:nvPr>
            <p:ph idx="12"/>
          </p:nvPr>
        </p:nvSpPr>
        <p:spPr>
          <a:xfrm>
            <a:off x="7536160" y="1115553"/>
            <a:ext cx="5952661" cy="4823094"/>
          </a:xfrm>
        </p:spPr>
        <p:txBody>
          <a:bodyPr/>
          <a:lstStyle/>
          <a:p>
            <a:pPr marL="0" indent="0">
              <a:lnSpc>
                <a:spcPct val="150000"/>
              </a:lnSpc>
              <a:buClr>
                <a:srgbClr val="92D050"/>
              </a:buClr>
              <a:buNone/>
            </a:pPr>
            <a:r>
              <a:rPr lang="de-DE" b="1" dirty="0">
                <a:solidFill>
                  <a:schemeClr val="tx1"/>
                </a:solidFill>
              </a:rPr>
              <a:t>Formell:</a:t>
            </a:r>
          </a:p>
          <a:p>
            <a:pPr>
              <a:lnSpc>
                <a:spcPct val="150000"/>
              </a:lnSpc>
              <a:buClr>
                <a:srgbClr val="92D050"/>
              </a:buClr>
              <a:buFont typeface="Wingdings" pitchFamily="2" charset="2"/>
              <a:buNone/>
            </a:pPr>
            <a:r>
              <a:rPr lang="en-US" i="1" dirty="0">
                <a:solidFill>
                  <a:schemeClr val="tx1"/>
                </a:solidFill>
              </a:rPr>
              <a:t>Yours faithfully, …</a:t>
            </a:r>
            <a:endParaRPr lang="de-DE" i="1" dirty="0">
              <a:solidFill>
                <a:schemeClr val="tx1"/>
              </a:solidFill>
            </a:endParaRPr>
          </a:p>
          <a:p>
            <a:pPr>
              <a:lnSpc>
                <a:spcPct val="150000"/>
              </a:lnSpc>
              <a:buFont typeface="Wingdings" pitchFamily="2" charset="2"/>
              <a:buNone/>
            </a:pPr>
            <a:r>
              <a:rPr lang="en-US" i="1" dirty="0">
                <a:solidFill>
                  <a:schemeClr val="tx1"/>
                </a:solidFill>
              </a:rPr>
              <a:t>Yours sincerely, …</a:t>
            </a:r>
            <a:endParaRPr lang="de-DE" i="1" dirty="0">
              <a:solidFill>
                <a:schemeClr val="tx1"/>
              </a:solidFill>
            </a:endParaRPr>
          </a:p>
          <a:p>
            <a:pPr>
              <a:lnSpc>
                <a:spcPct val="150000"/>
              </a:lnSpc>
              <a:buFont typeface="Wingdings" pitchFamily="2" charset="2"/>
              <a:buNone/>
            </a:pPr>
            <a:r>
              <a:rPr lang="en-US" i="1" dirty="0">
                <a:solidFill>
                  <a:schemeClr val="tx1"/>
                </a:solidFill>
              </a:rPr>
              <a:t>Sincerely (yours), …</a:t>
            </a:r>
            <a:endParaRPr lang="de-DE" i="1" dirty="0">
              <a:solidFill>
                <a:schemeClr val="tx1"/>
              </a:solidFill>
            </a:endParaRPr>
          </a:p>
          <a:p>
            <a:pPr marL="0" indent="0">
              <a:buNone/>
            </a:pPr>
            <a:endParaRPr lang="de-DE" dirty="0"/>
          </a:p>
        </p:txBody>
      </p:sp>
      <p:sp>
        <p:nvSpPr>
          <p:cNvPr id="5" name="Foliennummernplatzhalter 4"/>
          <p:cNvSpPr>
            <a:spLocks noGrp="1"/>
          </p:cNvSpPr>
          <p:nvPr>
            <p:ph type="sldNum" sz="quarter" idx="4"/>
          </p:nvPr>
        </p:nvSpPr>
        <p:spPr/>
        <p:txBody>
          <a:bodyPr/>
          <a:lstStyle/>
          <a:p>
            <a:fld id="{D913B18B-D139-4864-AE91-16ECF2125E47}" type="slidenum">
              <a:rPr lang="de-DE" smtClean="0"/>
              <a:pPr/>
              <a:t>57</a:t>
            </a:fld>
            <a:endParaRPr lang="de-DE" dirty="0"/>
          </a:p>
        </p:txBody>
      </p:sp>
      <p:sp>
        <p:nvSpPr>
          <p:cNvPr id="4" name="Titel 3"/>
          <p:cNvSpPr>
            <a:spLocks noGrp="1"/>
          </p:cNvSpPr>
          <p:nvPr>
            <p:ph type="title"/>
          </p:nvPr>
        </p:nvSpPr>
        <p:spPr/>
        <p:txBody>
          <a:bodyPr/>
          <a:lstStyle/>
          <a:p>
            <a:r>
              <a:rPr lang="de-DE" dirty="0"/>
              <a:t>HÖFLICHKEIT IM BERUFLICHEN SCHRIFTVERKEHR</a:t>
            </a:r>
          </a:p>
        </p:txBody>
      </p:sp>
      <p:sp>
        <p:nvSpPr>
          <p:cNvPr id="3" name="Textplatzhalter 2"/>
          <p:cNvSpPr>
            <a:spLocks noGrp="1"/>
          </p:cNvSpPr>
          <p:nvPr>
            <p:ph type="body" sz="quarter" idx="10"/>
          </p:nvPr>
        </p:nvSpPr>
        <p:spPr/>
        <p:txBody>
          <a:bodyPr/>
          <a:lstStyle/>
          <a:p>
            <a:r>
              <a:rPr lang="de-DE" dirty="0"/>
              <a:t>Die richtige Verabschiedung im Englischen</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192" y="2195393"/>
            <a:ext cx="2777888" cy="3743254"/>
          </a:xfrm>
          <a:prstGeom prst="rect">
            <a:avLst/>
          </a:prstGeom>
        </p:spPr>
      </p:pic>
    </p:spTree>
    <p:extLst>
      <p:ext uri="{BB962C8B-B14F-4D97-AF65-F5344CB8AC3E}">
        <p14:creationId xmlns:p14="http://schemas.microsoft.com/office/powerpoint/2010/main" val="3864440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INHALTSVERZEICHNIS</a:t>
            </a:r>
          </a:p>
        </p:txBody>
      </p:sp>
      <p:sp>
        <p:nvSpPr>
          <p:cNvPr id="5" name="Foliennummernplatzhalter 4"/>
          <p:cNvSpPr>
            <a:spLocks noGrp="1"/>
          </p:cNvSpPr>
          <p:nvPr>
            <p:ph type="sldNum" sz="quarter" idx="4"/>
          </p:nvPr>
        </p:nvSpPr>
        <p:spPr/>
        <p:txBody>
          <a:bodyPr/>
          <a:lstStyle/>
          <a:p>
            <a:fld id="{D913B18B-D139-4864-AE91-16ECF2125E47}" type="slidenum">
              <a:rPr lang="de-DE" smtClean="0"/>
              <a:pPr/>
              <a:t>58</a:t>
            </a:fld>
            <a:endParaRPr lang="de-DE" dirty="0"/>
          </a:p>
        </p:txBody>
      </p:sp>
      <p:sp>
        <p:nvSpPr>
          <p:cNvPr id="7" name="Ellipse 6"/>
          <p:cNvSpPr/>
          <p:nvPr/>
        </p:nvSpPr>
        <p:spPr>
          <a:xfrm>
            <a:off x="472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8" name="Ellipse 7"/>
          <p:cNvSpPr/>
          <p:nvPr/>
        </p:nvSpPr>
        <p:spPr>
          <a:xfrm>
            <a:off x="2816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9" name="Ellipse 8"/>
          <p:cNvSpPr/>
          <p:nvPr/>
        </p:nvSpPr>
        <p:spPr>
          <a:xfrm>
            <a:off x="5160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0" name="Ellipse 9"/>
          <p:cNvSpPr/>
          <p:nvPr/>
        </p:nvSpPr>
        <p:spPr>
          <a:xfrm>
            <a:off x="7504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1" name="Ellipse 10"/>
          <p:cNvSpPr/>
          <p:nvPr/>
        </p:nvSpPr>
        <p:spPr>
          <a:xfrm>
            <a:off x="9848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2" name="Textfeld 11"/>
          <p:cNvSpPr txBox="1"/>
          <p:nvPr/>
        </p:nvSpPr>
        <p:spPr>
          <a:xfrm>
            <a:off x="53890" y="1523001"/>
            <a:ext cx="2708217" cy="923330"/>
          </a:xfrm>
          <a:prstGeom prst="rect">
            <a:avLst/>
          </a:prstGeom>
          <a:noFill/>
        </p:spPr>
        <p:txBody>
          <a:bodyPr wrap="square" rtlCol="0">
            <a:spAutoFit/>
          </a:bodyPr>
          <a:lstStyle/>
          <a:p>
            <a:pPr algn="ctr"/>
            <a:r>
              <a:rPr lang="de-DE" dirty="0"/>
              <a:t>Interkulturelle und interdisziplinäre Kompetenz</a:t>
            </a:r>
          </a:p>
        </p:txBody>
      </p:sp>
      <p:sp>
        <p:nvSpPr>
          <p:cNvPr id="13" name="Textfeld 12"/>
          <p:cNvSpPr txBox="1"/>
          <p:nvPr/>
        </p:nvSpPr>
        <p:spPr>
          <a:xfrm>
            <a:off x="2305560" y="4412476"/>
            <a:ext cx="2892879" cy="923330"/>
          </a:xfrm>
          <a:prstGeom prst="rect">
            <a:avLst/>
          </a:prstGeom>
          <a:noFill/>
        </p:spPr>
        <p:txBody>
          <a:bodyPr wrap="square" rtlCol="0">
            <a:spAutoFit/>
          </a:bodyPr>
          <a:lstStyle/>
          <a:p>
            <a:pPr algn="ctr"/>
            <a:r>
              <a:rPr lang="de-DE" dirty="0"/>
              <a:t>Umgang mit Hierarchie und Rang in der Wissenschaft</a:t>
            </a:r>
          </a:p>
        </p:txBody>
      </p:sp>
      <p:sp>
        <p:nvSpPr>
          <p:cNvPr id="14" name="Textfeld 13"/>
          <p:cNvSpPr txBox="1"/>
          <p:nvPr/>
        </p:nvSpPr>
        <p:spPr>
          <a:xfrm>
            <a:off x="4889866" y="1558003"/>
            <a:ext cx="2412268" cy="923330"/>
          </a:xfrm>
          <a:prstGeom prst="rect">
            <a:avLst/>
          </a:prstGeom>
          <a:noFill/>
        </p:spPr>
        <p:txBody>
          <a:bodyPr wrap="square" rtlCol="0">
            <a:spAutoFit/>
          </a:bodyPr>
          <a:lstStyle/>
          <a:p>
            <a:pPr algn="ctr"/>
            <a:r>
              <a:rPr lang="de-DE" dirty="0"/>
              <a:t>Das richtige Auftreten in Meetings und </a:t>
            </a:r>
          </a:p>
          <a:p>
            <a:pPr algn="ctr"/>
            <a:r>
              <a:rPr lang="de-DE" dirty="0"/>
              <a:t>auf Konferenzen</a:t>
            </a:r>
          </a:p>
        </p:txBody>
      </p:sp>
      <p:sp>
        <p:nvSpPr>
          <p:cNvPr id="15" name="Textfeld 14"/>
          <p:cNvSpPr txBox="1"/>
          <p:nvPr/>
        </p:nvSpPr>
        <p:spPr>
          <a:xfrm>
            <a:off x="7263825" y="4412476"/>
            <a:ext cx="2352349" cy="923330"/>
          </a:xfrm>
          <a:prstGeom prst="rect">
            <a:avLst/>
          </a:prstGeom>
          <a:noFill/>
        </p:spPr>
        <p:txBody>
          <a:bodyPr wrap="square" rtlCol="0">
            <a:spAutoFit/>
          </a:bodyPr>
          <a:lstStyle/>
          <a:p>
            <a:pPr algn="ctr"/>
            <a:r>
              <a:rPr lang="de-DE" dirty="0"/>
              <a:t>Höflichkeit im beruflichen Schriftverkehr</a:t>
            </a:r>
          </a:p>
        </p:txBody>
      </p:sp>
      <p:sp>
        <p:nvSpPr>
          <p:cNvPr id="16" name="Textfeld 15"/>
          <p:cNvSpPr txBox="1"/>
          <p:nvPr/>
        </p:nvSpPr>
        <p:spPr>
          <a:xfrm>
            <a:off x="9625931" y="1523001"/>
            <a:ext cx="2316137" cy="923330"/>
          </a:xfrm>
          <a:prstGeom prst="rect">
            <a:avLst/>
          </a:prstGeom>
          <a:noFill/>
        </p:spPr>
        <p:txBody>
          <a:bodyPr wrap="square" rtlCol="0">
            <a:spAutoFit/>
          </a:bodyPr>
          <a:lstStyle/>
          <a:p>
            <a:pPr algn="ctr"/>
            <a:r>
              <a:rPr lang="de-DE" dirty="0"/>
              <a:t>Regeln guten wissenschaftlichen Arbeitens</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14" y="2983649"/>
            <a:ext cx="867371" cy="869849"/>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12" y="2968574"/>
            <a:ext cx="892263" cy="900000"/>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706" y="2965150"/>
            <a:ext cx="870588" cy="900000"/>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944" y="3491182"/>
            <a:ext cx="559056" cy="560658"/>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307" y="2732544"/>
            <a:ext cx="746029" cy="728679"/>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10341918" y="2965150"/>
            <a:ext cx="884164" cy="900000"/>
          </a:xfrm>
          <a:prstGeom prst="rect">
            <a:avLst/>
          </a:prstGeom>
        </p:spPr>
      </p:pic>
      <p:sp>
        <p:nvSpPr>
          <p:cNvPr id="21"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Bild: icons8.de</a:t>
            </a:r>
          </a:p>
        </p:txBody>
      </p:sp>
    </p:spTree>
    <p:extLst>
      <p:ext uri="{BB962C8B-B14F-4D97-AF65-F5344CB8AC3E}">
        <p14:creationId xmlns:p14="http://schemas.microsoft.com/office/powerpoint/2010/main" val="135713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8"/>
                                        </p:tgtEl>
                                        <p:attrNameLst>
                                          <p:attrName>style.color</p:attrName>
                                        </p:attrNameLst>
                                      </p:cBhvr>
                                      <p:to>
                                        <a:srgbClr val="D8D8D8"/>
                                      </p:to>
                                    </p:animClr>
                                    <p:animClr clrSpc="rgb" dir="cw">
                                      <p:cBhvr>
                                        <p:cTn id="7" dur="500" fill="hold"/>
                                        <p:tgtEl>
                                          <p:spTgt spid="8"/>
                                        </p:tgtEl>
                                        <p:attrNameLst>
                                          <p:attrName>fillcolor</p:attrName>
                                        </p:attrNameLst>
                                      </p:cBhvr>
                                      <p:to>
                                        <a:srgbClr val="D8D8D8"/>
                                      </p:to>
                                    </p:animClr>
                                    <p:set>
                                      <p:cBhvr>
                                        <p:cTn id="8" dur="500" fill="hold"/>
                                        <p:tgtEl>
                                          <p:spTgt spid="8"/>
                                        </p:tgtEl>
                                        <p:attrNameLst>
                                          <p:attrName>fill.type</p:attrName>
                                        </p:attrNameLst>
                                      </p:cBhvr>
                                      <p:to>
                                        <p:strVal val="solid"/>
                                      </p:to>
                                    </p:set>
                                    <p:set>
                                      <p:cBhvr>
                                        <p:cTn id="9" dur="500" fill="hold"/>
                                        <p:tgtEl>
                                          <p:spTgt spid="8"/>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9"/>
                                        </p:tgtEl>
                                        <p:attrNameLst>
                                          <p:attrName>style.color</p:attrName>
                                        </p:attrNameLst>
                                      </p:cBhvr>
                                      <p:to>
                                        <a:srgbClr val="D8D8D8"/>
                                      </p:to>
                                    </p:animClr>
                                    <p:animClr clrSpc="rgb" dir="cw">
                                      <p:cBhvr>
                                        <p:cTn id="12" dur="500" fill="hold"/>
                                        <p:tgtEl>
                                          <p:spTgt spid="9"/>
                                        </p:tgtEl>
                                        <p:attrNameLst>
                                          <p:attrName>fillcolor</p:attrName>
                                        </p:attrNameLst>
                                      </p:cBhvr>
                                      <p:to>
                                        <a:srgbClr val="D8D8D8"/>
                                      </p:to>
                                    </p:animClr>
                                    <p:set>
                                      <p:cBhvr>
                                        <p:cTn id="13" dur="500" fill="hold"/>
                                        <p:tgtEl>
                                          <p:spTgt spid="9"/>
                                        </p:tgtEl>
                                        <p:attrNameLst>
                                          <p:attrName>fill.type</p:attrName>
                                        </p:attrNameLst>
                                      </p:cBhvr>
                                      <p:to>
                                        <p:strVal val="solid"/>
                                      </p:to>
                                    </p:set>
                                    <p:set>
                                      <p:cBhvr>
                                        <p:cTn id="14" dur="500" fill="hold"/>
                                        <p:tgtEl>
                                          <p:spTgt spid="9"/>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0"/>
                                        </p:tgtEl>
                                        <p:attrNameLst>
                                          <p:attrName>style.color</p:attrName>
                                        </p:attrNameLst>
                                      </p:cBhvr>
                                      <p:to>
                                        <a:srgbClr val="D8D8D8"/>
                                      </p:to>
                                    </p:animClr>
                                    <p:animClr clrSpc="rgb" dir="cw">
                                      <p:cBhvr>
                                        <p:cTn id="17" dur="500" fill="hold"/>
                                        <p:tgtEl>
                                          <p:spTgt spid="10"/>
                                        </p:tgtEl>
                                        <p:attrNameLst>
                                          <p:attrName>fillcolor</p:attrName>
                                        </p:attrNameLst>
                                      </p:cBhvr>
                                      <p:to>
                                        <a:srgbClr val="D8D8D8"/>
                                      </p:to>
                                    </p:animClr>
                                    <p:set>
                                      <p:cBhvr>
                                        <p:cTn id="18" dur="500" fill="hold"/>
                                        <p:tgtEl>
                                          <p:spTgt spid="10"/>
                                        </p:tgtEl>
                                        <p:attrNameLst>
                                          <p:attrName>fill.type</p:attrName>
                                        </p:attrNameLst>
                                      </p:cBhvr>
                                      <p:to>
                                        <p:strVal val="solid"/>
                                      </p:to>
                                    </p:set>
                                    <p:set>
                                      <p:cBhvr>
                                        <p:cTn id="19" dur="500" fill="hold"/>
                                        <p:tgtEl>
                                          <p:spTgt spid="10"/>
                                        </p:tgtEl>
                                        <p:attrNameLst>
                                          <p:attrName>fill.on</p:attrName>
                                        </p:attrNameLst>
                                      </p:cBhvr>
                                      <p:to>
                                        <p:strVal val="true"/>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mph" presetSubtype="2" fill="hold" nodeType="withEffect">
                                  <p:stCondLst>
                                    <p:cond delay="0"/>
                                  </p:stCondLst>
                                  <p:childTnLst>
                                    <p:animClr clrSpc="rgb" dir="cw">
                                      <p:cBhvr>
                                        <p:cTn id="43" dur="500" fill="hold"/>
                                        <p:tgtEl>
                                          <p:spTgt spid="7"/>
                                        </p:tgtEl>
                                        <p:attrNameLst>
                                          <p:attrName>fillcolor</p:attrName>
                                        </p:attrNameLst>
                                      </p:cBhvr>
                                      <p:to>
                                        <a:srgbClr val="D8D8D8"/>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Welche Hilfen </a:t>
            </a:r>
            <a:r>
              <a:rPr lang="de-DE" dirty="0" smtClean="0"/>
              <a:t>sind bei </a:t>
            </a:r>
            <a:r>
              <a:rPr lang="de-DE" dirty="0"/>
              <a:t>der Dissertation </a:t>
            </a:r>
            <a:r>
              <a:rPr lang="de-DE" dirty="0" smtClean="0"/>
              <a:t>legal?</a:t>
            </a:r>
            <a:endParaRPr lang="de-DE" dirty="0"/>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59</a:t>
            </a:fld>
            <a:endParaRPr lang="de-DE" dirty="0"/>
          </a:p>
        </p:txBody>
      </p:sp>
      <p:sp>
        <p:nvSpPr>
          <p:cNvPr id="9" name="Textfeld 8"/>
          <p:cNvSpPr txBox="1"/>
          <p:nvPr/>
        </p:nvSpPr>
        <p:spPr>
          <a:xfrm>
            <a:off x="6456040" y="2276873"/>
            <a:ext cx="1611339" cy="3170099"/>
          </a:xfrm>
          <a:prstGeom prst="rect">
            <a:avLst/>
          </a:prstGeom>
          <a:noFill/>
        </p:spPr>
        <p:txBody>
          <a:bodyPr wrap="none" rtlCol="0">
            <a:spAutoFit/>
          </a:bodyPr>
          <a:lstStyle/>
          <a:p>
            <a:r>
              <a:rPr lang="de-DE" sz="20000" dirty="0">
                <a:solidFill>
                  <a:schemeClr val="accent3">
                    <a:lumMod val="40000"/>
                    <a:lumOff val="60000"/>
                    <a:alpha val="50000"/>
                  </a:schemeClr>
                </a:solidFill>
              </a:rPr>
              <a:t>?</a:t>
            </a:r>
          </a:p>
        </p:txBody>
      </p:sp>
      <p:sp>
        <p:nvSpPr>
          <p:cNvPr id="10" name="Rechteck 9"/>
          <p:cNvSpPr/>
          <p:nvPr/>
        </p:nvSpPr>
        <p:spPr>
          <a:xfrm>
            <a:off x="3488009" y="1176187"/>
            <a:ext cx="880108" cy="5170646"/>
          </a:xfrm>
          <a:prstGeom prst="rect">
            <a:avLst/>
          </a:prstGeom>
        </p:spPr>
        <p:txBody>
          <a:bodyPr wrap="square">
            <a:spAutoFit/>
          </a:bodyPr>
          <a:lstStyle/>
          <a:p>
            <a:r>
              <a:rPr lang="de-DE" sz="33000" dirty="0">
                <a:solidFill>
                  <a:schemeClr val="accent2">
                    <a:lumMod val="40000"/>
                    <a:lumOff val="60000"/>
                    <a:alpha val="50000"/>
                  </a:schemeClr>
                </a:solidFill>
              </a:rPr>
              <a:t>?</a:t>
            </a:r>
          </a:p>
        </p:txBody>
      </p:sp>
      <p:sp>
        <p:nvSpPr>
          <p:cNvPr id="11" name="Abgerundetes Rechteck 10"/>
          <p:cNvSpPr/>
          <p:nvPr/>
        </p:nvSpPr>
        <p:spPr>
          <a:xfrm>
            <a:off x="335360" y="1484783"/>
            <a:ext cx="11352584" cy="4680521"/>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924295" y="1658124"/>
            <a:ext cx="869149" cy="1569660"/>
          </a:xfrm>
          <a:prstGeom prst="rect">
            <a:avLst/>
          </a:prstGeom>
        </p:spPr>
        <p:txBody>
          <a:bodyPr wrap="none">
            <a:spAutoFit/>
          </a:bodyPr>
          <a:lstStyle/>
          <a:p>
            <a:r>
              <a:rPr lang="de-DE" sz="9600" dirty="0">
                <a:solidFill>
                  <a:schemeClr val="accent3">
                    <a:lumMod val="60000"/>
                    <a:lumOff val="40000"/>
                    <a:alpha val="50000"/>
                  </a:schemeClr>
                </a:solidFill>
              </a:rPr>
              <a:t>?</a:t>
            </a:r>
          </a:p>
        </p:txBody>
      </p:sp>
      <p:sp>
        <p:nvSpPr>
          <p:cNvPr id="2" name="Inhaltsplatzhalter 1"/>
          <p:cNvSpPr>
            <a:spLocks noGrp="1"/>
          </p:cNvSpPr>
          <p:nvPr>
            <p:ph idx="1"/>
          </p:nvPr>
        </p:nvSpPr>
        <p:spPr>
          <a:xfrm>
            <a:off x="839415" y="1825564"/>
            <a:ext cx="10585177" cy="4195724"/>
          </a:xfrm>
        </p:spPr>
        <p:txBody>
          <a:bodyPr>
            <a:normAutofit lnSpcReduction="10000"/>
          </a:bodyPr>
          <a:lstStyle/>
          <a:p>
            <a:pPr>
              <a:lnSpc>
                <a:spcPct val="150000"/>
              </a:lnSpc>
              <a:spcBef>
                <a:spcPts val="0"/>
              </a:spcBef>
              <a:buClr>
                <a:srgbClr val="97C01E"/>
              </a:buClr>
            </a:pPr>
            <a:r>
              <a:rPr lang="de-DE" dirty="0">
                <a:solidFill>
                  <a:schemeClr val="tx1"/>
                </a:solidFill>
              </a:rPr>
              <a:t>fachliche Beratung bei der Themenauswahl durch zuständige Professoren oder deren Mitarbeiter</a:t>
            </a:r>
          </a:p>
          <a:p>
            <a:pPr>
              <a:lnSpc>
                <a:spcPct val="150000"/>
              </a:lnSpc>
              <a:spcBef>
                <a:spcPts val="0"/>
              </a:spcBef>
              <a:buClr>
                <a:srgbClr val="97C01E"/>
              </a:buClr>
            </a:pPr>
            <a:r>
              <a:rPr lang="de-DE" dirty="0">
                <a:solidFill>
                  <a:schemeClr val="tx1"/>
                </a:solidFill>
              </a:rPr>
              <a:t>i</a:t>
            </a:r>
            <a:r>
              <a:rPr lang="de-DE" dirty="0" smtClean="0">
                <a:solidFill>
                  <a:schemeClr val="tx1"/>
                </a:solidFill>
              </a:rPr>
              <a:t>nhaltliche Beiträge durch Studierende ohne gesonderte Angabe, sofern dies unter fachlicher Anleitung und Ideengabe durch Doktorandin/Doktorand geschieht</a:t>
            </a:r>
          </a:p>
          <a:p>
            <a:pPr>
              <a:lnSpc>
                <a:spcPct val="150000"/>
              </a:lnSpc>
              <a:spcBef>
                <a:spcPts val="0"/>
              </a:spcBef>
              <a:buClr>
                <a:srgbClr val="97C01E"/>
              </a:buClr>
            </a:pPr>
            <a:r>
              <a:rPr lang="de-DE" dirty="0" smtClean="0">
                <a:solidFill>
                  <a:schemeClr val="tx1"/>
                </a:solidFill>
              </a:rPr>
              <a:t>Nutzung </a:t>
            </a:r>
            <a:r>
              <a:rPr lang="de-DE" dirty="0">
                <a:solidFill>
                  <a:schemeClr val="tx1"/>
                </a:solidFill>
              </a:rPr>
              <a:t>verschiedenster Dienste und Nachweisstellen um entgeltlich oder unentgeltlich an Informationen und Daten zu kommen</a:t>
            </a:r>
          </a:p>
          <a:p>
            <a:pPr>
              <a:lnSpc>
                <a:spcPct val="150000"/>
              </a:lnSpc>
              <a:spcBef>
                <a:spcPts val="0"/>
              </a:spcBef>
              <a:buClr>
                <a:srgbClr val="97C01E"/>
              </a:buClr>
            </a:pPr>
            <a:r>
              <a:rPr lang="de-DE" dirty="0">
                <a:solidFill>
                  <a:schemeClr val="tx1"/>
                </a:solidFill>
              </a:rPr>
              <a:t>Anstellung Dritter für die technische Datenverarbeitung, die elektronische/mechanische Texterstellung (Rechenzentren) oder </a:t>
            </a:r>
            <a:r>
              <a:rPr lang="de-DE" dirty="0" smtClean="0">
                <a:solidFill>
                  <a:schemeClr val="tx1"/>
                </a:solidFill>
              </a:rPr>
              <a:t>Laborarbeiten</a:t>
            </a:r>
          </a:p>
          <a:p>
            <a:pPr>
              <a:lnSpc>
                <a:spcPct val="150000"/>
              </a:lnSpc>
              <a:spcBef>
                <a:spcPts val="0"/>
              </a:spcBef>
              <a:buClr>
                <a:srgbClr val="97C01E"/>
              </a:buClr>
            </a:pPr>
            <a:r>
              <a:rPr lang="de-DE" dirty="0" smtClean="0">
                <a:solidFill>
                  <a:schemeClr val="tx1"/>
                </a:solidFill>
              </a:rPr>
              <a:t>Inhaltliche Beiträge eigener, vorheriger Forschungsarbeit ohne gesonderte Angabe, sofern diese bereits veröffentlicht wurde</a:t>
            </a:r>
            <a:endParaRPr lang="de-DE" dirty="0">
              <a:solidFill>
                <a:schemeClr val="tx1"/>
              </a:solidFill>
            </a:endParaRPr>
          </a:p>
          <a:p>
            <a:pPr>
              <a:lnSpc>
                <a:spcPct val="150000"/>
              </a:lnSpc>
              <a:spcBef>
                <a:spcPts val="0"/>
              </a:spcBef>
              <a:buClr>
                <a:srgbClr val="97C01E"/>
              </a:buClr>
            </a:pPr>
            <a:r>
              <a:rPr lang="de-DE" dirty="0">
                <a:solidFill>
                  <a:schemeClr val="tx1"/>
                </a:solidFill>
              </a:rPr>
              <a:t>Inanspruchnahme von Freunden und Bekannten zum Korrekturlesen </a:t>
            </a:r>
            <a:r>
              <a:rPr lang="de-DE" dirty="0" smtClean="0">
                <a:solidFill>
                  <a:schemeClr val="tx1"/>
                </a:solidFill>
              </a:rPr>
              <a:t>(</a:t>
            </a:r>
            <a:r>
              <a:rPr lang="de-DE" dirty="0">
                <a:solidFill>
                  <a:schemeClr val="tx1"/>
                </a:solidFill>
              </a:rPr>
              <a:t>sprachlich/grammatisch)</a:t>
            </a:r>
            <a:endParaRPr lang="de-DE" b="1" dirty="0">
              <a:solidFill>
                <a:schemeClr val="tx1"/>
              </a:solidFill>
            </a:endParaRPr>
          </a:p>
        </p:txBody>
      </p:sp>
    </p:spTree>
    <p:extLst>
      <p:ext uri="{BB962C8B-B14F-4D97-AF65-F5344CB8AC3E}">
        <p14:creationId xmlns:p14="http://schemas.microsoft.com/office/powerpoint/2010/main" val="33135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35360" y="1691255"/>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idx="1"/>
          </p:nvPr>
        </p:nvSpPr>
        <p:spPr>
          <a:xfrm>
            <a:off x="1055440" y="2084245"/>
            <a:ext cx="2733796" cy="614325"/>
          </a:xfrm>
        </p:spPr>
        <p:txBody>
          <a:bodyPr>
            <a:noAutofit/>
          </a:bodyPr>
          <a:lstStyle/>
          <a:p>
            <a:pPr marL="0" indent="0">
              <a:lnSpc>
                <a:spcPct val="150000"/>
              </a:lnSpc>
              <a:spcBef>
                <a:spcPts val="0"/>
              </a:spcBef>
              <a:buClr>
                <a:srgbClr val="97C01E"/>
              </a:buClr>
              <a:buNone/>
              <a:defRPr/>
            </a:pPr>
            <a:r>
              <a:rPr lang="de-DE" b="1" dirty="0" smtClean="0">
                <a:solidFill>
                  <a:schemeClr val="tx1"/>
                </a:solidFill>
              </a:rPr>
              <a:t>Aufgabe</a:t>
            </a:r>
            <a:r>
              <a:rPr lang="de-DE" dirty="0" smtClean="0">
                <a:solidFill>
                  <a:schemeClr val="tx1"/>
                </a:solidFill>
              </a:rPr>
              <a:t>:</a:t>
            </a:r>
            <a:endParaRPr lang="de-DE" dirty="0">
              <a:solidFill>
                <a:schemeClr val="tx1"/>
              </a:solidFill>
            </a:endParaRPr>
          </a:p>
        </p:txBody>
      </p:sp>
      <p:sp>
        <p:nvSpPr>
          <p:cNvPr id="12"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Wer bin ich – und wenn ja, warum bin ich hier?</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0" name="Textfeld 9"/>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646567"/>
                </a:solidFill>
              </a:rPr>
              <a:t>► Aufgabe ◄</a:t>
            </a:r>
          </a:p>
        </p:txBody>
      </p:sp>
      <p:sp>
        <p:nvSpPr>
          <p:cNvPr id="16" name="Inhaltsplatzhalter 1"/>
          <p:cNvSpPr txBox="1">
            <a:spLocks/>
          </p:cNvSpPr>
          <p:nvPr/>
        </p:nvSpPr>
        <p:spPr>
          <a:xfrm>
            <a:off x="695400" y="2865985"/>
            <a:ext cx="8928992" cy="1931167"/>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spcAft>
                <a:spcPts val="600"/>
              </a:spcAft>
              <a:buClr>
                <a:srgbClr val="97C01E"/>
              </a:buClr>
              <a:buSzPct val="150000"/>
              <a:buBlip>
                <a:blip r:embed="rId4"/>
              </a:buBlip>
              <a:defRPr/>
            </a:pPr>
            <a:r>
              <a:rPr lang="de-DE" dirty="0" smtClean="0">
                <a:solidFill>
                  <a:schemeClr val="tx1"/>
                </a:solidFill>
              </a:rPr>
              <a:t>Überlegen Sie sich drei </a:t>
            </a:r>
            <a:r>
              <a:rPr lang="de-DE" dirty="0">
                <a:solidFill>
                  <a:schemeClr val="tx1"/>
                </a:solidFill>
              </a:rPr>
              <a:t>Aussagen zu </a:t>
            </a:r>
            <a:r>
              <a:rPr lang="de-DE" dirty="0" smtClean="0">
                <a:solidFill>
                  <a:schemeClr val="tx1"/>
                </a:solidFill>
              </a:rPr>
              <a:t>Ihrer </a:t>
            </a:r>
            <a:r>
              <a:rPr lang="de-DE" dirty="0">
                <a:solidFill>
                  <a:schemeClr val="tx1"/>
                </a:solidFill>
              </a:rPr>
              <a:t>Person, von denen eine gelogen ist</a:t>
            </a:r>
            <a:r>
              <a:rPr lang="de-DE" dirty="0" smtClean="0">
                <a:solidFill>
                  <a:schemeClr val="tx1"/>
                </a:solidFill>
              </a:rPr>
              <a:t>.</a:t>
            </a:r>
            <a:endParaRPr lang="de-DE" dirty="0">
              <a:solidFill>
                <a:schemeClr val="tx1"/>
              </a:solidFill>
            </a:endParaRPr>
          </a:p>
          <a:p>
            <a:pPr>
              <a:lnSpc>
                <a:spcPct val="150000"/>
              </a:lnSpc>
              <a:spcBef>
                <a:spcPts val="0"/>
              </a:spcBef>
              <a:spcAft>
                <a:spcPts val="600"/>
              </a:spcAft>
              <a:buClr>
                <a:srgbClr val="97C01E"/>
              </a:buClr>
              <a:buSzPct val="150000"/>
              <a:buBlip>
                <a:blip r:embed="rId4"/>
              </a:buBlip>
              <a:defRPr/>
            </a:pPr>
            <a:r>
              <a:rPr lang="de-DE" dirty="0" smtClean="0">
                <a:solidFill>
                  <a:schemeClr val="tx1"/>
                </a:solidFill>
              </a:rPr>
              <a:t>Nennen Sie ein </a:t>
            </a:r>
            <a:r>
              <a:rPr lang="de-DE" dirty="0">
                <a:solidFill>
                  <a:schemeClr val="tx1"/>
                </a:solidFill>
              </a:rPr>
              <a:t>bis drei „Fettnäpfchen“ im (ingenieur-)wissenschaftlichen Bereich.</a:t>
            </a:r>
          </a:p>
        </p:txBody>
      </p:sp>
      <p:sp>
        <p:nvSpPr>
          <p:cNvPr id="3" name="Foliennummernplatzhalter 2"/>
          <p:cNvSpPr>
            <a:spLocks noGrp="1"/>
          </p:cNvSpPr>
          <p:nvPr>
            <p:ph type="sldNum" sz="quarter" idx="4"/>
          </p:nvPr>
        </p:nvSpPr>
        <p:spPr/>
        <p:txBody>
          <a:bodyPr/>
          <a:lstStyle/>
          <a:p>
            <a:fld id="{D913B18B-D139-4864-AE91-16ECF2125E47}" type="slidenum">
              <a:rPr lang="de-DE" smtClean="0"/>
              <a:pPr/>
              <a:t>6</a:t>
            </a:fld>
            <a:endParaRPr lang="de-DE" dirty="0"/>
          </a:p>
        </p:txBody>
      </p:sp>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39762" t="18500" r="28738" b="21650"/>
          <a:stretch/>
        </p:blipFill>
        <p:spPr>
          <a:xfrm>
            <a:off x="9408368" y="2636912"/>
            <a:ext cx="1820210" cy="2593799"/>
          </a:xfrm>
          <a:prstGeom prst="rect">
            <a:avLst/>
          </a:prstGeom>
        </p:spPr>
      </p:pic>
    </p:spTree>
    <p:extLst>
      <p:ext uri="{BB962C8B-B14F-4D97-AF65-F5344CB8AC3E}">
        <p14:creationId xmlns:p14="http://schemas.microsoft.com/office/powerpoint/2010/main" val="417779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Betrug in der Wissenschaft</a:t>
            </a:r>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60</a:t>
            </a:fld>
            <a:endParaRPr lang="de-DE" dirty="0"/>
          </a:p>
        </p:txBody>
      </p:sp>
      <p:sp>
        <p:nvSpPr>
          <p:cNvPr id="6" name="Fußzeilenplatzhalter 4"/>
          <p:cNvSpPr>
            <a:spLocks noGrp="1"/>
          </p:cNvSpPr>
          <p:nvPr>
            <p:ph type="ftr" sz="quarter" idx="4294967295"/>
          </p:nvPr>
        </p:nvSpPr>
        <p:spPr>
          <a:xfrm>
            <a:off x="147056" y="6226679"/>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latin typeface="Arial" pitchFamily="34" charset="0"/>
              </a:rPr>
              <a:t>Quelle: Roth, </a:t>
            </a:r>
            <a:r>
              <a:rPr lang="de-DE" dirty="0" err="1">
                <a:solidFill>
                  <a:srgbClr val="9C9E9F"/>
                </a:solidFill>
                <a:latin typeface="Arial" pitchFamily="34" charset="0"/>
              </a:rPr>
              <a:t>Sokolowsky</a:t>
            </a:r>
            <a:r>
              <a:rPr lang="de-DE" dirty="0">
                <a:solidFill>
                  <a:srgbClr val="9C9E9F"/>
                </a:solidFill>
                <a:latin typeface="Arial" pitchFamily="34" charset="0"/>
              </a:rPr>
              <a:t> (2000</a:t>
            </a:r>
            <a:r>
              <a:rPr lang="de-DE" sz="1050" dirty="0">
                <a:solidFill>
                  <a:srgbClr val="9C9E9F"/>
                </a:solidFill>
                <a:latin typeface="Arial" pitchFamily="34" charset="0"/>
              </a:rPr>
              <a:t>)</a:t>
            </a:r>
            <a:endParaRPr lang="de-DE" sz="1050" dirty="0">
              <a:solidFill>
                <a:srgbClr val="9C9E9F"/>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1107" y="1254793"/>
            <a:ext cx="2766634" cy="34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579" y="1254793"/>
            <a:ext cx="2829226" cy="34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6399539" y="4903420"/>
            <a:ext cx="3600400" cy="1261884"/>
          </a:xfrm>
          <a:prstGeom prst="rect">
            <a:avLst/>
          </a:prstGeom>
          <a:noFill/>
        </p:spPr>
        <p:txBody>
          <a:bodyPr wrap="square" rtlCol="0">
            <a:spAutoFit/>
          </a:bodyPr>
          <a:lstStyle/>
          <a:p>
            <a:pPr algn="ctr"/>
            <a:r>
              <a:rPr lang="de-DE" b="1" dirty="0"/>
              <a:t>Louis Pasteur</a:t>
            </a:r>
          </a:p>
          <a:p>
            <a:pPr algn="ctr"/>
            <a:endParaRPr lang="de-DE" b="1" dirty="0"/>
          </a:p>
          <a:p>
            <a:pPr algn="ctr"/>
            <a:r>
              <a:rPr lang="de-DE" sz="2000" dirty="0"/>
              <a:t>verschwieg mangelnde Testung</a:t>
            </a:r>
          </a:p>
        </p:txBody>
      </p:sp>
      <p:sp>
        <p:nvSpPr>
          <p:cNvPr id="10" name="Textfeld 9"/>
          <p:cNvSpPr txBox="1"/>
          <p:nvPr/>
        </p:nvSpPr>
        <p:spPr>
          <a:xfrm>
            <a:off x="2495600" y="4903395"/>
            <a:ext cx="2766634" cy="1261884"/>
          </a:xfrm>
          <a:prstGeom prst="rect">
            <a:avLst/>
          </a:prstGeom>
          <a:noFill/>
        </p:spPr>
        <p:txBody>
          <a:bodyPr wrap="square" rtlCol="0">
            <a:spAutoFit/>
          </a:bodyPr>
          <a:lstStyle/>
          <a:p>
            <a:pPr algn="ctr"/>
            <a:r>
              <a:rPr lang="de-DE" b="1" dirty="0"/>
              <a:t>Sir</a:t>
            </a:r>
            <a:r>
              <a:rPr lang="de-DE" dirty="0"/>
              <a:t> </a:t>
            </a:r>
            <a:r>
              <a:rPr lang="de-DE" b="1" dirty="0"/>
              <a:t>Isaac Newton</a:t>
            </a:r>
          </a:p>
          <a:p>
            <a:pPr algn="ctr"/>
            <a:endParaRPr lang="de-DE" b="1" dirty="0"/>
          </a:p>
          <a:p>
            <a:pPr algn="ctr"/>
            <a:r>
              <a:rPr lang="de-DE" sz="2000" dirty="0"/>
              <a:t>fälschte Berechnungen</a:t>
            </a:r>
          </a:p>
        </p:txBody>
      </p:sp>
    </p:spTree>
    <p:extLst>
      <p:ext uri="{BB962C8B-B14F-4D97-AF65-F5344CB8AC3E}">
        <p14:creationId xmlns:p14="http://schemas.microsoft.com/office/powerpoint/2010/main" val="1725743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4" y="1553664"/>
            <a:ext cx="3135665" cy="4198313"/>
          </a:xfrm>
          <a:prstGeom prst="rect">
            <a:avLst/>
          </a:prstGeom>
        </p:spPr>
      </p:pic>
      <p:sp>
        <p:nvSpPr>
          <p:cNvPr id="2" name="Inhaltsplatzhalter 1"/>
          <p:cNvSpPr>
            <a:spLocks noGrp="1"/>
          </p:cNvSpPr>
          <p:nvPr>
            <p:ph idx="1"/>
          </p:nvPr>
        </p:nvSpPr>
        <p:spPr>
          <a:xfrm>
            <a:off x="3911758" y="1252899"/>
            <a:ext cx="8136904" cy="4824536"/>
          </a:xfrm>
        </p:spPr>
        <p:txBody>
          <a:bodyPr/>
          <a:lstStyle/>
          <a:p>
            <a:pPr marL="0" indent="0">
              <a:lnSpc>
                <a:spcPct val="150000"/>
              </a:lnSpc>
              <a:spcBef>
                <a:spcPts val="0"/>
              </a:spcBef>
              <a:buNone/>
            </a:pPr>
            <a:r>
              <a:rPr lang="de-DE" dirty="0">
                <a:solidFill>
                  <a:schemeClr val="tx1"/>
                </a:solidFill>
              </a:rPr>
              <a:t>Verstoß gegen die Vorschriften des Zitierens bedeutet einen Bruch mit der eidesstaatlichen Erklärung:</a:t>
            </a:r>
          </a:p>
          <a:p>
            <a:pPr>
              <a:lnSpc>
                <a:spcPct val="150000"/>
              </a:lnSpc>
              <a:spcBef>
                <a:spcPts val="0"/>
              </a:spcBef>
              <a:buClr>
                <a:srgbClr val="97C01E"/>
              </a:buClr>
            </a:pPr>
            <a:r>
              <a:rPr lang="de-DE" dirty="0">
                <a:solidFill>
                  <a:schemeClr val="tx1"/>
                </a:solidFill>
              </a:rPr>
              <a:t>Die Arbeit muss abgelehnt werden, im Extremfall erfolgt die Exmatrikulation.</a:t>
            </a:r>
          </a:p>
          <a:p>
            <a:pPr>
              <a:lnSpc>
                <a:spcPct val="150000"/>
              </a:lnSpc>
              <a:spcBef>
                <a:spcPts val="0"/>
              </a:spcBef>
              <a:buClr>
                <a:srgbClr val="97C01E"/>
              </a:buClr>
            </a:pPr>
            <a:r>
              <a:rPr lang="de-DE" dirty="0">
                <a:solidFill>
                  <a:schemeClr val="tx1"/>
                </a:solidFill>
              </a:rPr>
              <a:t>Bei verspäteter Aufdeckung kann ein Abschluss oder Titel nachträglich aberkannt werden.</a:t>
            </a:r>
          </a:p>
          <a:p>
            <a:pPr>
              <a:lnSpc>
                <a:spcPct val="150000"/>
              </a:lnSpc>
              <a:spcBef>
                <a:spcPts val="0"/>
              </a:spcBef>
              <a:buClr>
                <a:srgbClr val="97C01E"/>
              </a:buClr>
            </a:pPr>
            <a:r>
              <a:rPr lang="de-DE" dirty="0">
                <a:solidFill>
                  <a:schemeClr val="tx1"/>
                </a:solidFill>
              </a:rPr>
              <a:t>Täuschung bzw. Betrug kann mit Freiheitsstrafe von bis zu fünf Jahren </a:t>
            </a:r>
          </a:p>
          <a:p>
            <a:pPr>
              <a:lnSpc>
                <a:spcPct val="150000"/>
              </a:lnSpc>
              <a:spcBef>
                <a:spcPts val="0"/>
              </a:spcBef>
              <a:buClr>
                <a:schemeClr val="bg1"/>
              </a:buClr>
            </a:pPr>
            <a:r>
              <a:rPr lang="de-DE" dirty="0">
                <a:solidFill>
                  <a:schemeClr val="tx1"/>
                </a:solidFill>
              </a:rPr>
              <a:t>oder mit Geldstrafe belegt werden.</a:t>
            </a:r>
          </a:p>
          <a:p>
            <a:pPr>
              <a:lnSpc>
                <a:spcPct val="150000"/>
              </a:lnSpc>
              <a:spcBef>
                <a:spcPts val="0"/>
              </a:spcBef>
              <a:buClr>
                <a:srgbClr val="97C01E"/>
              </a:buClr>
            </a:pPr>
            <a:r>
              <a:rPr lang="de-DE" dirty="0">
                <a:solidFill>
                  <a:schemeClr val="tx1"/>
                </a:solidFill>
              </a:rPr>
              <a:t>Ein nachhaltiger „Vertrauensbruch“ kann erfolgen.</a:t>
            </a:r>
          </a:p>
        </p:txBody>
      </p:sp>
      <p:sp>
        <p:nvSpPr>
          <p:cNvPr id="3" name="Textplatzhalter 2"/>
          <p:cNvSpPr>
            <a:spLocks noGrp="1"/>
          </p:cNvSpPr>
          <p:nvPr>
            <p:ph type="body" sz="quarter" idx="10"/>
          </p:nvPr>
        </p:nvSpPr>
        <p:spPr/>
        <p:txBody>
          <a:bodyPr/>
          <a:lstStyle/>
          <a:p>
            <a:r>
              <a:rPr lang="de-DE" dirty="0"/>
              <a:t>Konsequenzen bei Verstoß gegen die Vorschriften des Zitierens</a:t>
            </a:r>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61</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Theisen (2006) │ Bild: freedigitalphotos.net</a:t>
            </a:r>
          </a:p>
        </p:txBody>
      </p:sp>
    </p:spTree>
    <p:extLst>
      <p:ext uri="{BB962C8B-B14F-4D97-AF65-F5344CB8AC3E}">
        <p14:creationId xmlns:p14="http://schemas.microsoft.com/office/powerpoint/2010/main" val="65613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50000"/>
              </a:lnSpc>
              <a:spcBef>
                <a:spcPts val="0"/>
              </a:spcBef>
              <a:buNone/>
            </a:pPr>
            <a:r>
              <a:rPr lang="de-DE" b="1" dirty="0">
                <a:solidFill>
                  <a:schemeClr val="tx1"/>
                </a:solidFill>
              </a:rPr>
              <a:t>Anhand der Verbreitung von Fehldrucken kann man zeigen, dass vor dem Zitieren oft das Original nicht gelesen wird.</a:t>
            </a:r>
          </a:p>
          <a:p>
            <a:pPr marL="0" indent="0">
              <a:lnSpc>
                <a:spcPct val="150000"/>
              </a:lnSpc>
              <a:spcBef>
                <a:spcPts val="0"/>
              </a:spcBef>
              <a:buNone/>
            </a:pPr>
            <a:endParaRPr lang="de-DE" sz="600" dirty="0">
              <a:solidFill>
                <a:schemeClr val="tx1"/>
              </a:solidFill>
            </a:endParaRPr>
          </a:p>
          <a:p>
            <a:pPr marL="0" indent="0">
              <a:lnSpc>
                <a:spcPct val="150000"/>
              </a:lnSpc>
              <a:spcBef>
                <a:spcPts val="0"/>
              </a:spcBef>
              <a:buNone/>
            </a:pPr>
            <a:r>
              <a:rPr lang="de-DE" dirty="0">
                <a:solidFill>
                  <a:schemeClr val="tx1"/>
                </a:solidFill>
              </a:rPr>
              <a:t>Beispiel: Zitationsfehler bei einer 4-stelligen Seitennummer (eine Zahl ist falsch).</a:t>
            </a:r>
          </a:p>
          <a:p>
            <a:pPr>
              <a:lnSpc>
                <a:spcPct val="150000"/>
              </a:lnSpc>
              <a:spcBef>
                <a:spcPts val="0"/>
              </a:spcBef>
              <a:buClr>
                <a:srgbClr val="97C01E"/>
              </a:buClr>
            </a:pPr>
            <a:r>
              <a:rPr lang="de-DE" dirty="0">
                <a:solidFill>
                  <a:schemeClr val="tx1"/>
                </a:solidFill>
              </a:rPr>
              <a:t>10</a:t>
            </a:r>
            <a:r>
              <a:rPr lang="de-DE" baseline="30000" dirty="0">
                <a:solidFill>
                  <a:schemeClr val="tx1"/>
                </a:solidFill>
              </a:rPr>
              <a:t>4</a:t>
            </a:r>
            <a:r>
              <a:rPr lang="de-DE" dirty="0">
                <a:solidFill>
                  <a:schemeClr val="tx1"/>
                </a:solidFill>
              </a:rPr>
              <a:t> Möglichkeiten, dass bei einer Zitation ein Fehler gemacht wird.</a:t>
            </a:r>
          </a:p>
          <a:p>
            <a:pPr>
              <a:lnSpc>
                <a:spcPct val="150000"/>
              </a:lnSpc>
              <a:spcBef>
                <a:spcPts val="0"/>
              </a:spcBef>
              <a:buClr>
                <a:srgbClr val="97C01E"/>
              </a:buClr>
            </a:pPr>
            <a:r>
              <a:rPr lang="de-DE" dirty="0">
                <a:solidFill>
                  <a:schemeClr val="tx1"/>
                </a:solidFill>
              </a:rPr>
              <a:t>Wahrscheinlichkeit 10</a:t>
            </a:r>
            <a:r>
              <a:rPr lang="de-DE" baseline="30000" dirty="0">
                <a:solidFill>
                  <a:schemeClr val="tx1"/>
                </a:solidFill>
              </a:rPr>
              <a:t>-4</a:t>
            </a:r>
            <a:r>
              <a:rPr lang="de-DE" dirty="0">
                <a:solidFill>
                  <a:schemeClr val="tx1"/>
                </a:solidFill>
              </a:rPr>
              <a:t>, dass jemand anderes denselben Fehler macht</a:t>
            </a:r>
          </a:p>
          <a:p>
            <a:pPr>
              <a:lnSpc>
                <a:spcPct val="150000"/>
              </a:lnSpc>
              <a:spcBef>
                <a:spcPts val="0"/>
              </a:spcBef>
              <a:buClr>
                <a:srgbClr val="97C01E"/>
              </a:buClr>
            </a:pPr>
            <a:r>
              <a:rPr lang="de-DE" dirty="0">
                <a:solidFill>
                  <a:schemeClr val="tx1"/>
                </a:solidFill>
              </a:rPr>
              <a:t>Allerdings: Eine Wiederholung tritt mit einer deutlich über 10</a:t>
            </a:r>
            <a:r>
              <a:rPr lang="de-DE" baseline="30000" dirty="0">
                <a:solidFill>
                  <a:schemeClr val="tx1"/>
                </a:solidFill>
              </a:rPr>
              <a:t>-4</a:t>
            </a:r>
            <a:r>
              <a:rPr lang="de-DE" dirty="0">
                <a:solidFill>
                  <a:schemeClr val="tx1"/>
                </a:solidFill>
              </a:rPr>
              <a:t>  </a:t>
            </a:r>
          </a:p>
          <a:p>
            <a:pPr>
              <a:lnSpc>
                <a:spcPct val="150000"/>
              </a:lnSpc>
              <a:spcBef>
                <a:spcPts val="0"/>
              </a:spcBef>
              <a:buClr>
                <a:schemeClr val="bg1"/>
              </a:buClr>
            </a:pPr>
            <a:r>
              <a:rPr lang="de-DE" dirty="0">
                <a:solidFill>
                  <a:schemeClr val="tx1"/>
                </a:solidFill>
              </a:rPr>
              <a:t>liegenden Wahrscheinlichkeit auf.</a:t>
            </a:r>
          </a:p>
          <a:p>
            <a:pPr>
              <a:lnSpc>
                <a:spcPct val="150000"/>
              </a:lnSpc>
              <a:spcBef>
                <a:spcPts val="0"/>
              </a:spcBef>
              <a:buClr>
                <a:srgbClr val="97C01E"/>
              </a:buClr>
            </a:pPr>
            <a:r>
              <a:rPr lang="de-DE" b="1" dirty="0">
                <a:solidFill>
                  <a:schemeClr val="tx1"/>
                </a:solidFill>
              </a:rPr>
              <a:t>Nur 22-23% der Leute, die zitieren, haben auch das Original gelesen!</a:t>
            </a:r>
          </a:p>
        </p:txBody>
      </p:sp>
      <p:sp>
        <p:nvSpPr>
          <p:cNvPr id="3" name="Textplatzhalter 2"/>
          <p:cNvSpPr>
            <a:spLocks noGrp="1"/>
          </p:cNvSpPr>
          <p:nvPr>
            <p:ph type="body" sz="quarter" idx="10"/>
          </p:nvPr>
        </p:nvSpPr>
        <p:spPr/>
        <p:txBody>
          <a:bodyPr/>
          <a:lstStyle/>
          <a:p>
            <a:r>
              <a:rPr lang="de-DE" dirty="0"/>
              <a:t>Nur das zitieren, was man selber gelesen hat</a:t>
            </a:r>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62</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err="1">
                <a:solidFill>
                  <a:srgbClr val="9C9E9F"/>
                </a:solidFill>
              </a:rPr>
              <a:t>Quelle</a:t>
            </a:r>
            <a:r>
              <a:rPr lang="en-US" dirty="0">
                <a:solidFill>
                  <a:srgbClr val="9C9E9F"/>
                </a:solidFill>
              </a:rPr>
              <a:t>: </a:t>
            </a:r>
            <a:r>
              <a:rPr lang="en-US" dirty="0" err="1">
                <a:solidFill>
                  <a:srgbClr val="9C9E9F"/>
                </a:solidFill>
              </a:rPr>
              <a:t>Simkin</a:t>
            </a:r>
            <a:r>
              <a:rPr lang="en-US" dirty="0">
                <a:solidFill>
                  <a:srgbClr val="9C9E9F"/>
                </a:solidFill>
              </a:rPr>
              <a:t>, </a:t>
            </a:r>
            <a:r>
              <a:rPr lang="en-US" dirty="0" err="1">
                <a:solidFill>
                  <a:srgbClr val="9C9E9F"/>
                </a:solidFill>
              </a:rPr>
              <a:t>Roychowdhury</a:t>
            </a:r>
            <a:r>
              <a:rPr lang="en-US" dirty="0">
                <a:solidFill>
                  <a:srgbClr val="9C9E9F"/>
                </a:solidFill>
              </a:rPr>
              <a:t> (2002) │ </a:t>
            </a:r>
            <a:r>
              <a:rPr lang="en-US" dirty="0" err="1">
                <a:solidFill>
                  <a:srgbClr val="9C9E9F"/>
                </a:solidFill>
              </a:rPr>
              <a:t>Bild</a:t>
            </a:r>
            <a:r>
              <a:rPr lang="en-US" dirty="0">
                <a:solidFill>
                  <a:srgbClr val="9C9E9F"/>
                </a:solidFill>
              </a:rPr>
              <a:t>: freedigitalphotos.net</a:t>
            </a:r>
            <a:endParaRPr lang="de-DE" dirty="0">
              <a:solidFill>
                <a:srgbClr val="9C9E9F"/>
              </a:solidFill>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928" y="2708920"/>
            <a:ext cx="3175116" cy="3266268"/>
          </a:xfrm>
          <a:prstGeom prst="rect">
            <a:avLst/>
          </a:prstGeom>
        </p:spPr>
      </p:pic>
    </p:spTree>
    <p:extLst>
      <p:ext uri="{BB962C8B-B14F-4D97-AF65-F5344CB8AC3E}">
        <p14:creationId xmlns:p14="http://schemas.microsoft.com/office/powerpoint/2010/main" val="3490185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8" y="4365105"/>
            <a:ext cx="11905323" cy="1656183"/>
          </a:xfrm>
        </p:spPr>
        <p:txBody>
          <a:bodyPr>
            <a:normAutofit/>
          </a:bodyPr>
          <a:lstStyle/>
          <a:p>
            <a:pPr marL="0" indent="0">
              <a:lnSpc>
                <a:spcPct val="150000"/>
              </a:lnSpc>
              <a:spcBef>
                <a:spcPts val="0"/>
              </a:spcBef>
              <a:buNone/>
            </a:pPr>
            <a:r>
              <a:rPr lang="de-DE" dirty="0">
                <a:solidFill>
                  <a:schemeClr val="tx1"/>
                </a:solidFill>
              </a:rPr>
              <a:t>Aber: </a:t>
            </a:r>
          </a:p>
          <a:p>
            <a:pPr>
              <a:lnSpc>
                <a:spcPct val="150000"/>
              </a:lnSpc>
              <a:spcBef>
                <a:spcPts val="0"/>
              </a:spcBef>
            </a:pPr>
            <a:r>
              <a:rPr lang="de-DE" dirty="0">
                <a:solidFill>
                  <a:schemeClr val="tx1"/>
                </a:solidFill>
              </a:rPr>
              <a:t>Mehrfach belegte Begriffen, insbesondere im technischen Bereich, definieren.</a:t>
            </a:r>
          </a:p>
          <a:p>
            <a:pPr>
              <a:lnSpc>
                <a:spcPct val="150000"/>
              </a:lnSpc>
              <a:spcBef>
                <a:spcPts val="0"/>
              </a:spcBef>
            </a:pPr>
            <a:r>
              <a:rPr lang="de-DE" dirty="0">
                <a:solidFill>
                  <a:schemeClr val="tx1"/>
                </a:solidFill>
              </a:rPr>
              <a:t>Im Zweifelsfall lieber eine Definition zu viel, als eine zu wenig.</a:t>
            </a:r>
          </a:p>
        </p:txBody>
      </p:sp>
      <p:sp>
        <p:nvSpPr>
          <p:cNvPr id="3" name="Textplatzhalter 2"/>
          <p:cNvSpPr>
            <a:spLocks noGrp="1"/>
          </p:cNvSpPr>
          <p:nvPr>
            <p:ph type="body" sz="quarter" idx="10"/>
          </p:nvPr>
        </p:nvSpPr>
        <p:spPr/>
        <p:txBody>
          <a:bodyPr/>
          <a:lstStyle/>
          <a:p>
            <a:r>
              <a:rPr lang="de-DE" dirty="0"/>
              <a:t>Grenzen der Zitierpflicht</a:t>
            </a:r>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63</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70" y="1735157"/>
            <a:ext cx="2638793" cy="2457793"/>
          </a:xfrm>
          <a:prstGeom prst="rect">
            <a:avLst/>
          </a:prstGeom>
        </p:spPr>
      </p:pic>
      <p:sp>
        <p:nvSpPr>
          <p:cNvPr id="9" name="Inhaltsplatzhalter 1"/>
          <p:cNvSpPr txBox="1">
            <a:spLocks/>
          </p:cNvSpPr>
          <p:nvPr/>
        </p:nvSpPr>
        <p:spPr>
          <a:xfrm>
            <a:off x="4429393" y="1556792"/>
            <a:ext cx="7344816" cy="4824536"/>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Calibri" pitchFamily="34" charset="0"/>
              <a:buNone/>
            </a:pPr>
            <a:r>
              <a:rPr lang="de-DE" b="1" dirty="0">
                <a:solidFill>
                  <a:schemeClr val="tx1"/>
                </a:solidFill>
              </a:rPr>
              <a:t>Wissen, Meinungen, Ansichten, die allgemein verbreitet sind </a:t>
            </a:r>
            <a:r>
              <a:rPr lang="de-DE" dirty="0">
                <a:solidFill>
                  <a:schemeClr val="tx1"/>
                </a:solidFill>
              </a:rPr>
              <a:t>unterliegen nicht der Zitierpflicht, z.B.:</a:t>
            </a:r>
          </a:p>
          <a:p>
            <a:pPr>
              <a:lnSpc>
                <a:spcPct val="150000"/>
              </a:lnSpc>
              <a:spcBef>
                <a:spcPts val="0"/>
              </a:spcBef>
              <a:buClr>
                <a:srgbClr val="97C01E"/>
              </a:buClr>
            </a:pPr>
            <a:r>
              <a:rPr lang="de-DE" dirty="0">
                <a:solidFill>
                  <a:schemeClr val="tx1"/>
                </a:solidFill>
              </a:rPr>
              <a:t>Tatsachen</a:t>
            </a:r>
          </a:p>
          <a:p>
            <a:pPr>
              <a:lnSpc>
                <a:spcPct val="150000"/>
              </a:lnSpc>
              <a:spcBef>
                <a:spcPts val="0"/>
              </a:spcBef>
              <a:buClr>
                <a:srgbClr val="97C01E"/>
              </a:buClr>
            </a:pPr>
            <a:r>
              <a:rPr lang="de-DE" dirty="0">
                <a:solidFill>
                  <a:schemeClr val="tx1"/>
                </a:solidFill>
              </a:rPr>
              <a:t>generelles Allgemeinwissen </a:t>
            </a:r>
          </a:p>
          <a:p>
            <a:pPr>
              <a:lnSpc>
                <a:spcPct val="150000"/>
              </a:lnSpc>
              <a:spcBef>
                <a:spcPts val="0"/>
              </a:spcBef>
              <a:buClr>
                <a:srgbClr val="97C01E"/>
              </a:buClr>
            </a:pPr>
            <a:r>
              <a:rPr lang="de-DE" dirty="0">
                <a:solidFill>
                  <a:schemeClr val="tx1"/>
                </a:solidFill>
              </a:rPr>
              <a:t>allgemeine Begriffe</a:t>
            </a:r>
          </a:p>
        </p:txBody>
      </p:sp>
    </p:spTree>
    <p:extLst>
      <p:ext uri="{BB962C8B-B14F-4D97-AF65-F5344CB8AC3E}">
        <p14:creationId xmlns:p14="http://schemas.microsoft.com/office/powerpoint/2010/main" val="3925495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27848" y="2120187"/>
            <a:ext cx="7358397" cy="2326881"/>
          </a:xfrm>
        </p:spPr>
        <p:txBody>
          <a:bodyPr>
            <a:normAutofit/>
          </a:bodyPr>
          <a:lstStyle/>
          <a:p>
            <a:pPr marL="0" indent="0">
              <a:buClr>
                <a:srgbClr val="97C01E"/>
              </a:buClr>
              <a:buNone/>
            </a:pPr>
            <a:r>
              <a:rPr lang="de-DE" dirty="0">
                <a:solidFill>
                  <a:schemeClr val="tx1"/>
                </a:solidFill>
              </a:rPr>
              <a:t>Je nach Aussage muss das Originalwerk zitiert werden:</a:t>
            </a:r>
          </a:p>
          <a:p>
            <a:pPr marL="0" indent="0">
              <a:buClr>
                <a:srgbClr val="97C01E"/>
              </a:buClr>
              <a:buNone/>
            </a:pPr>
            <a:r>
              <a:rPr lang="de-DE" sz="1800" dirty="0">
                <a:solidFill>
                  <a:schemeClr val="tx1"/>
                </a:solidFill>
              </a:rPr>
              <a:t>Beispiel: </a:t>
            </a:r>
            <a:r>
              <a:rPr lang="de-DE" sz="1800" i="1" dirty="0">
                <a:solidFill>
                  <a:schemeClr val="tx1"/>
                </a:solidFill>
              </a:rPr>
              <a:t>Der Begriff „</a:t>
            </a:r>
            <a:r>
              <a:rPr lang="de-DE" sz="1800" i="1" dirty="0" err="1">
                <a:solidFill>
                  <a:schemeClr val="tx1"/>
                </a:solidFill>
              </a:rPr>
              <a:t>xy</a:t>
            </a:r>
            <a:r>
              <a:rPr lang="de-DE" sz="1800" i="1" dirty="0">
                <a:solidFill>
                  <a:schemeClr val="tx1"/>
                </a:solidFill>
              </a:rPr>
              <a:t>" (Mayer, 2009) ist ein zentraler [...]</a:t>
            </a:r>
          </a:p>
          <a:p>
            <a:pPr marL="0" indent="0">
              <a:buClr>
                <a:srgbClr val="97C01E"/>
              </a:buClr>
              <a:buNone/>
            </a:pPr>
            <a:r>
              <a:rPr lang="de-DE" sz="1800" dirty="0">
                <a:solidFill>
                  <a:schemeClr val="tx1"/>
                </a:solidFill>
              </a:rPr>
              <a:t>Mayer hat im Jahre 2009 jedoch nicht den Begriff „</a:t>
            </a:r>
            <a:r>
              <a:rPr lang="de-DE" sz="1800" dirty="0" err="1">
                <a:solidFill>
                  <a:schemeClr val="tx1"/>
                </a:solidFill>
              </a:rPr>
              <a:t>xy</a:t>
            </a:r>
            <a:r>
              <a:rPr lang="de-DE" sz="1800" dirty="0">
                <a:solidFill>
                  <a:schemeClr val="tx1"/>
                </a:solidFill>
              </a:rPr>
              <a:t>" geprägt, sondern hat Müller im Jahre 1895, Mayer </a:t>
            </a:r>
            <a:r>
              <a:rPr lang="de-DE" dirty="0">
                <a:solidFill>
                  <a:schemeClr val="tx1"/>
                </a:solidFill>
              </a:rPr>
              <a:t>hat eine </a:t>
            </a:r>
            <a:r>
              <a:rPr lang="de-DE" sz="1800" dirty="0">
                <a:solidFill>
                  <a:schemeClr val="tx1"/>
                </a:solidFill>
              </a:rPr>
              <a:t>Neuinterpretation durchgeführt.</a:t>
            </a:r>
          </a:p>
          <a:p>
            <a:pPr marL="0" indent="0">
              <a:buClr>
                <a:srgbClr val="97C01E"/>
              </a:buClr>
              <a:buNone/>
            </a:pPr>
            <a:r>
              <a:rPr lang="de-DE" sz="1800" dirty="0">
                <a:solidFill>
                  <a:schemeClr val="tx1"/>
                </a:solidFill>
              </a:rPr>
              <a:t>Besser: </a:t>
            </a:r>
            <a:r>
              <a:rPr lang="de-DE" sz="1800" i="1" dirty="0">
                <a:solidFill>
                  <a:schemeClr val="tx1"/>
                </a:solidFill>
              </a:rPr>
              <a:t>Der 2009 neu interpretierte </a:t>
            </a:r>
            <a:r>
              <a:rPr lang="de-DE" i="1" dirty="0">
                <a:solidFill>
                  <a:schemeClr val="tx1"/>
                </a:solidFill>
              </a:rPr>
              <a:t>Begriff „</a:t>
            </a:r>
            <a:r>
              <a:rPr lang="de-DE" i="1" dirty="0" err="1">
                <a:solidFill>
                  <a:schemeClr val="tx1"/>
                </a:solidFill>
              </a:rPr>
              <a:t>xy</a:t>
            </a:r>
            <a:r>
              <a:rPr lang="de-DE" i="1" dirty="0">
                <a:solidFill>
                  <a:schemeClr val="tx1"/>
                </a:solidFill>
              </a:rPr>
              <a:t>" (Mayer, 2009) [...]</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Zitieren – auf die Aussagen achten</a:t>
            </a:r>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64</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Bild: freedigitalphotos.net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982"/>
            <a:ext cx="3971364" cy="3404022"/>
          </a:xfrm>
          <a:prstGeom prst="rect">
            <a:avLst/>
          </a:prstGeom>
        </p:spPr>
      </p:pic>
    </p:spTree>
    <p:extLst>
      <p:ext uri="{BB962C8B-B14F-4D97-AF65-F5344CB8AC3E}">
        <p14:creationId xmlns:p14="http://schemas.microsoft.com/office/powerpoint/2010/main" val="4136649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124745"/>
            <a:ext cx="11713301" cy="1440159"/>
          </a:xfrm>
        </p:spPr>
        <p:txBody>
          <a:bodyPr>
            <a:normAutofit/>
          </a:bodyPr>
          <a:lstStyle/>
          <a:p>
            <a:pPr marL="0" indent="0">
              <a:lnSpc>
                <a:spcPct val="150000"/>
              </a:lnSpc>
              <a:spcBef>
                <a:spcPts val="0"/>
              </a:spcBef>
              <a:buNone/>
            </a:pPr>
            <a:r>
              <a:rPr lang="de-DE" dirty="0">
                <a:solidFill>
                  <a:schemeClr val="tx1"/>
                </a:solidFill>
              </a:rPr>
              <a:t>Alle Personen als Autoren aufführen, deren Gedanken hinreichend umfangreich direkt oder indirekt eingeflossen sind. Dies wird insbesondere in Verbundprojekten oft vergessen.</a:t>
            </a:r>
            <a:endParaRPr lang="de-DE" sz="500" dirty="0">
              <a:solidFill>
                <a:schemeClr val="tx1"/>
              </a:solidFill>
            </a:endParaRPr>
          </a:p>
        </p:txBody>
      </p:sp>
      <p:sp>
        <p:nvSpPr>
          <p:cNvPr id="3" name="Textplatzhalter 2"/>
          <p:cNvSpPr>
            <a:spLocks noGrp="1"/>
          </p:cNvSpPr>
          <p:nvPr>
            <p:ph type="body" sz="quarter" idx="10"/>
          </p:nvPr>
        </p:nvSpPr>
        <p:spPr/>
        <p:txBody>
          <a:bodyPr/>
          <a:lstStyle/>
          <a:p>
            <a:r>
              <a:rPr lang="de-DE" dirty="0"/>
              <a:t>Autorenschaft bei gemeinsamen Publikationen beachten</a:t>
            </a:r>
          </a:p>
        </p:txBody>
      </p:sp>
      <p:sp>
        <p:nvSpPr>
          <p:cNvPr id="4" name="Titel 3"/>
          <p:cNvSpPr>
            <a:spLocks noGrp="1"/>
          </p:cNvSpPr>
          <p:nvPr>
            <p:ph type="title"/>
          </p:nvPr>
        </p:nvSpPr>
        <p:spPr>
          <a:xfrm>
            <a:off x="143339" y="200014"/>
            <a:ext cx="8572108" cy="360040"/>
          </a:xfrm>
        </p:spPr>
        <p:txBody>
          <a:bodyPr/>
          <a:lstStyle/>
          <a:p>
            <a:r>
              <a:rPr lang="de-DE" dirty="0"/>
              <a:t>REGELN GUTEN WISSENSCHAFTLICHEN ARBEITENS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65</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Bild: freedigitalphotos.net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8" y="2634054"/>
            <a:ext cx="2856788" cy="3172612"/>
          </a:xfrm>
          <a:prstGeom prst="rect">
            <a:avLst/>
          </a:prstGeom>
        </p:spPr>
      </p:pic>
      <p:sp>
        <p:nvSpPr>
          <p:cNvPr id="8" name="Rechteck 7"/>
          <p:cNvSpPr/>
          <p:nvPr/>
        </p:nvSpPr>
        <p:spPr>
          <a:xfrm>
            <a:off x="3215680" y="2348880"/>
            <a:ext cx="8424936" cy="3647152"/>
          </a:xfrm>
          <a:prstGeom prst="rect">
            <a:avLst/>
          </a:prstGeom>
        </p:spPr>
        <p:txBody>
          <a:bodyPr wrap="square">
            <a:spAutoFit/>
          </a:bodyPr>
          <a:lstStyle/>
          <a:p>
            <a:pPr>
              <a:lnSpc>
                <a:spcPct val="150000"/>
              </a:lnSpc>
            </a:pPr>
            <a:r>
              <a:rPr lang="de-DE" dirty="0"/>
              <a:t>Gründe: </a:t>
            </a:r>
          </a:p>
          <a:p>
            <a:pPr marL="285750" indent="-285750">
              <a:lnSpc>
                <a:spcPct val="150000"/>
              </a:lnSpc>
              <a:spcBef>
                <a:spcPts val="0"/>
              </a:spcBef>
              <a:buClr>
                <a:srgbClr val="97C01E"/>
              </a:buClr>
              <a:buFont typeface="Arial" panose="020B0604020202020204" pitchFamily="34" charset="0"/>
              <a:buChar char="•"/>
            </a:pPr>
            <a:r>
              <a:rPr lang="de-DE" dirty="0"/>
              <a:t>Wunsch die Autorenliste nicht zu groß werden zu lassen, </a:t>
            </a:r>
          </a:p>
          <a:p>
            <a:pPr marL="285750" indent="-285750">
              <a:lnSpc>
                <a:spcPct val="150000"/>
              </a:lnSpc>
              <a:spcBef>
                <a:spcPts val="0"/>
              </a:spcBef>
              <a:buClr>
                <a:srgbClr val="97C01E"/>
              </a:buClr>
              <a:buFont typeface="Arial" panose="020B0604020202020204" pitchFamily="34" charset="0"/>
              <a:buChar char="•"/>
            </a:pPr>
            <a:r>
              <a:rPr lang="de-DE" dirty="0"/>
              <a:t>Missverständnis, dass eine Publikation nur die Namen trägt, die aktiv mitgeschrieben haben.</a:t>
            </a:r>
          </a:p>
          <a:p>
            <a:pPr>
              <a:lnSpc>
                <a:spcPct val="150000"/>
              </a:lnSpc>
              <a:spcBef>
                <a:spcPts val="0"/>
              </a:spcBef>
              <a:buFont typeface="Wingdings" pitchFamily="2" charset="2"/>
              <a:buChar char="Ø"/>
            </a:pPr>
            <a:endParaRPr lang="de-DE" sz="1000" dirty="0"/>
          </a:p>
          <a:p>
            <a:pPr marL="285750" indent="-285750">
              <a:lnSpc>
                <a:spcPct val="150000"/>
              </a:lnSpc>
              <a:spcBef>
                <a:spcPts val="0"/>
              </a:spcBef>
              <a:buClr>
                <a:srgbClr val="97C01E"/>
              </a:buClr>
              <a:buFont typeface="Wingdings" panose="05000000000000000000" pitchFamily="2" charset="2"/>
              <a:buChar char="Ø"/>
            </a:pPr>
            <a:r>
              <a:rPr lang="de-DE" dirty="0"/>
              <a:t>Wissenschaftliche Höflichkeit in Verbundprojekten auch in Hinsicht auf zukünftige Kooperationen beachten. </a:t>
            </a:r>
          </a:p>
          <a:p>
            <a:pPr marL="285750" indent="-285750">
              <a:lnSpc>
                <a:spcPct val="150000"/>
              </a:lnSpc>
              <a:spcBef>
                <a:spcPts val="0"/>
              </a:spcBef>
              <a:buClr>
                <a:srgbClr val="97C01E"/>
              </a:buClr>
              <a:buFont typeface="Wingdings" panose="05000000000000000000" pitchFamily="2" charset="2"/>
              <a:buChar char="Ø"/>
            </a:pPr>
            <a:r>
              <a:rPr lang="de-DE" dirty="0"/>
              <a:t>Für Folgeanträge sind gemeinsame Publikationen über Standortgrenzen hinweg außerordentlich wichtig</a:t>
            </a:r>
          </a:p>
        </p:txBody>
      </p:sp>
    </p:spTree>
    <p:extLst>
      <p:ext uri="{BB962C8B-B14F-4D97-AF65-F5344CB8AC3E}">
        <p14:creationId xmlns:p14="http://schemas.microsoft.com/office/powerpoint/2010/main" val="3352763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57087" t="31100" r="22438" b="27950"/>
          <a:stretch/>
        </p:blipFill>
        <p:spPr>
          <a:xfrm>
            <a:off x="10551512" y="2910540"/>
            <a:ext cx="1548770" cy="2323154"/>
          </a:xfrm>
          <a:prstGeom prst="rect">
            <a:avLst/>
          </a:prstGeom>
        </p:spPr>
      </p:pic>
      <p:pic>
        <p:nvPicPr>
          <p:cNvPr id="15" name="Grafik 14"/>
          <p:cNvPicPr>
            <a:picLocks noChangeAspect="1"/>
          </p:cNvPicPr>
          <p:nvPr/>
        </p:nvPicPr>
        <p:blipFill rotWithShape="1">
          <a:blip r:embed="rId4" cstate="print">
            <a:extLst>
              <a:ext uri="{28A0092B-C50C-407E-A947-70E740481C1C}">
                <a14:useLocalDpi xmlns:a14="http://schemas.microsoft.com/office/drawing/2010/main" val="0"/>
              </a:ext>
            </a:extLst>
          </a:blip>
          <a:srcRect l="7476" t="30050" r="20862" b="9051"/>
          <a:stretch/>
        </p:blipFill>
        <p:spPr>
          <a:xfrm rot="20713774">
            <a:off x="7889432" y="4200678"/>
            <a:ext cx="2779213" cy="1771366"/>
          </a:xfrm>
          <a:prstGeom prst="rect">
            <a:avLst/>
          </a:prstGeom>
        </p:spPr>
      </p:pic>
      <p:sp>
        <p:nvSpPr>
          <p:cNvPr id="10"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Lernziele des Workshops</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smtClean="0">
                <a:solidFill>
                  <a:schemeClr val="tx1"/>
                </a:solidFill>
              </a:rPr>
              <a:t>ABSCHLUSS DES WORKSHOPS</a:t>
            </a:r>
            <a:endParaRPr lang="de-DE" dirty="0"/>
          </a:p>
        </p:txBody>
      </p:sp>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4" name="Grafik 3"/>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3352" y="2082311"/>
            <a:ext cx="585053" cy="585053"/>
          </a:xfrm>
          <a:prstGeom prst="rect">
            <a:avLst/>
          </a:prstGeom>
        </p:spPr>
      </p:pic>
      <p:pic>
        <p:nvPicPr>
          <p:cNvPr id="20" name="Grafik 19"/>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0" y="2845605"/>
            <a:ext cx="585053" cy="585053"/>
          </a:xfrm>
          <a:prstGeom prst="rect">
            <a:avLst/>
          </a:prstGeom>
        </p:spPr>
      </p:pic>
      <p:pic>
        <p:nvPicPr>
          <p:cNvPr id="21" name="Grafik 20"/>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1" y="3583143"/>
            <a:ext cx="585053" cy="585053"/>
          </a:xfrm>
          <a:prstGeom prst="rect">
            <a:avLst/>
          </a:prstGeom>
        </p:spPr>
      </p:pic>
      <p:pic>
        <p:nvPicPr>
          <p:cNvPr id="22" name="Grafik 21"/>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7906" y="4295151"/>
            <a:ext cx="585053" cy="585053"/>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66</a:t>
            </a:fld>
            <a:endParaRPr lang="de-DE" dirty="0"/>
          </a:p>
        </p:txBody>
      </p:sp>
      <p:pic>
        <p:nvPicPr>
          <p:cNvPr id="16" name="Grafik 15"/>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79962" y="4941168"/>
            <a:ext cx="585053" cy="585053"/>
          </a:xfrm>
          <a:prstGeom prst="rect">
            <a:avLst/>
          </a:prstGeom>
        </p:spPr>
      </p:pic>
      <p:sp>
        <p:nvSpPr>
          <p:cNvPr id="2" name="Inhaltsplatzhalter 1"/>
          <p:cNvSpPr>
            <a:spLocks noGrp="1"/>
          </p:cNvSpPr>
          <p:nvPr>
            <p:ph idx="1"/>
          </p:nvPr>
        </p:nvSpPr>
        <p:spPr/>
        <p:txBody>
          <a:bodyPr>
            <a:normAutofit/>
          </a:bodyPr>
          <a:lstStyle/>
          <a:p>
            <a:pPr>
              <a:buClr>
                <a:srgbClr val="97C01E"/>
              </a:buClr>
            </a:pPr>
            <a:endParaRPr lang="de-DE" dirty="0" smtClean="0">
              <a:solidFill>
                <a:schemeClr val="tx1"/>
              </a:solidFill>
            </a:endParaRPr>
          </a:p>
          <a:p>
            <a:pPr marL="0" indent="0">
              <a:buClr>
                <a:srgbClr val="97C01E"/>
              </a:buClr>
              <a:buNone/>
            </a:pPr>
            <a:r>
              <a:rPr lang="de-DE" dirty="0" smtClean="0">
                <a:solidFill>
                  <a:schemeClr val="tx1"/>
                </a:solidFill>
              </a:rPr>
              <a:t>Heute Nachmittag…</a:t>
            </a:r>
          </a:p>
          <a:p>
            <a:pPr marL="0" indent="0">
              <a:buClr>
                <a:srgbClr val="97C01E"/>
              </a:buClr>
              <a:buNone/>
            </a:pPr>
            <a:endParaRPr lang="de-DE" dirty="0" smtClean="0">
              <a:solidFill>
                <a:schemeClr val="tx1"/>
              </a:solidFill>
            </a:endParaRPr>
          </a:p>
          <a:p>
            <a:pPr marL="0" indent="0">
              <a:buClr>
                <a:srgbClr val="97C01E"/>
              </a:buClr>
              <a:buNone/>
            </a:pPr>
            <a:r>
              <a:rPr lang="de-DE" dirty="0">
                <a:solidFill>
                  <a:schemeClr val="tx1"/>
                </a:solidFill>
              </a:rPr>
              <a:t>	</a:t>
            </a:r>
            <a:r>
              <a:rPr lang="de-DE" dirty="0" smtClean="0">
                <a:solidFill>
                  <a:schemeClr val="tx1"/>
                </a:solidFill>
              </a:rPr>
              <a:t>…können Sie interkulturelle </a:t>
            </a:r>
            <a:r>
              <a:rPr lang="de-DE" dirty="0">
                <a:solidFill>
                  <a:schemeClr val="tx1"/>
                </a:solidFill>
              </a:rPr>
              <a:t>und interdisziplinäre Kompetenz definieren,</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…haben </a:t>
            </a:r>
            <a:r>
              <a:rPr lang="de-DE" dirty="0">
                <a:solidFill>
                  <a:schemeClr val="tx1"/>
                </a:solidFill>
              </a:rPr>
              <a:t>Sie gelernt mit Hierarchie und Rang in der Wissenschaft umzugehen,</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…treten </a:t>
            </a:r>
            <a:r>
              <a:rPr lang="de-DE" dirty="0">
                <a:solidFill>
                  <a:schemeClr val="tx1"/>
                </a:solidFill>
              </a:rPr>
              <a:t>Sie richtig in Meetings und auf Konferenzen auf,</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…wissen </a:t>
            </a:r>
            <a:r>
              <a:rPr lang="de-DE" dirty="0">
                <a:solidFill>
                  <a:schemeClr val="tx1"/>
                </a:solidFill>
              </a:rPr>
              <a:t>Sie sich höflich im beruflichen Schriftverkehr auszudrücken,</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…kennen </a:t>
            </a:r>
            <a:r>
              <a:rPr lang="de-DE" dirty="0">
                <a:solidFill>
                  <a:schemeClr val="tx1"/>
                </a:solidFill>
              </a:rPr>
              <a:t>Sie die Regeln guten wissenschaftlichen Arbeitens</a:t>
            </a:r>
            <a:r>
              <a:rPr lang="de-DE" dirty="0" smtClean="0">
                <a:solidFill>
                  <a:schemeClr val="tx1"/>
                </a:solidFill>
              </a:rPr>
              <a:t>.</a:t>
            </a:r>
          </a:p>
          <a:p>
            <a:pPr marL="0" indent="0">
              <a:buClr>
                <a:srgbClr val="97C01E"/>
              </a:buClr>
              <a:buNone/>
            </a:pPr>
            <a:r>
              <a:rPr lang="de-DE" dirty="0" smtClean="0">
                <a:solidFill>
                  <a:schemeClr val="tx1"/>
                </a:solidFill>
              </a:rPr>
              <a:t>	</a:t>
            </a:r>
            <a:endParaRPr lang="de-DE" dirty="0">
              <a:solidFill>
                <a:schemeClr val="tx1"/>
              </a:solidFill>
            </a:endParaRPr>
          </a:p>
          <a:p>
            <a:pPr>
              <a:buClr>
                <a:srgbClr val="97C01E"/>
              </a:buClr>
            </a:pPr>
            <a:endParaRPr lang="de-DE" dirty="0" smtClean="0">
              <a:solidFill>
                <a:schemeClr val="tx1"/>
              </a:solidFill>
            </a:endParaRPr>
          </a:p>
          <a:p>
            <a:pPr marL="0" indent="0">
              <a:buClrTx/>
              <a:buNone/>
            </a:pPr>
            <a:endParaRPr lang="de-DE" dirty="0"/>
          </a:p>
        </p:txBody>
      </p:sp>
    </p:spTree>
    <p:extLst>
      <p:ext uri="{BB962C8B-B14F-4D97-AF65-F5344CB8AC3E}">
        <p14:creationId xmlns:p14="http://schemas.microsoft.com/office/powerpoint/2010/main" val="40113386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6456040"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8" name="Textfeld 7"/>
          <p:cNvSpPr txBox="1"/>
          <p:nvPr/>
        </p:nvSpPr>
        <p:spPr>
          <a:xfrm>
            <a:off x="3783059" y="908720"/>
            <a:ext cx="2537874" cy="5170646"/>
          </a:xfrm>
          <a:prstGeom prst="rect">
            <a:avLst/>
          </a:prstGeom>
          <a:noFill/>
        </p:spPr>
        <p:txBody>
          <a:bodyPr wrap="none" rtlCol="0">
            <a:spAutoFit/>
          </a:bodyPr>
          <a:lstStyle/>
          <a:p>
            <a:r>
              <a:rPr lang="de-DE" sz="33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Feedback</a:t>
            </a:r>
          </a:p>
        </p:txBody>
      </p:sp>
      <p:sp>
        <p:nvSpPr>
          <p:cNvPr id="4" name="Titel 3"/>
          <p:cNvSpPr>
            <a:spLocks noGrp="1"/>
          </p:cNvSpPr>
          <p:nvPr>
            <p:ph type="title"/>
          </p:nvPr>
        </p:nvSpPr>
        <p:spPr>
          <a:xfrm>
            <a:off x="143339" y="200014"/>
            <a:ext cx="8572108" cy="360040"/>
          </a:xfrm>
        </p:spPr>
        <p:txBody>
          <a:bodyPr/>
          <a:lstStyle/>
          <a:p>
            <a:r>
              <a:rPr lang="de-DE" dirty="0"/>
              <a:t>ABSCHLUSS</a:t>
            </a:r>
          </a:p>
        </p:txBody>
      </p:sp>
      <p:sp>
        <p:nvSpPr>
          <p:cNvPr id="5" name="Foliennummernplatzhalter 4"/>
          <p:cNvSpPr>
            <a:spLocks noGrp="1"/>
          </p:cNvSpPr>
          <p:nvPr>
            <p:ph type="sldNum" sz="quarter" idx="4"/>
          </p:nvPr>
        </p:nvSpPr>
        <p:spPr/>
        <p:txBody>
          <a:bodyPr/>
          <a:lstStyle/>
          <a:p>
            <a:fld id="{D913B18B-D139-4864-AE91-16ECF2125E47}" type="slidenum">
              <a:rPr lang="de-DE" smtClean="0"/>
              <a:pPr/>
              <a:t>67</a:t>
            </a:fld>
            <a:endParaRPr lang="de-DE" dirty="0"/>
          </a:p>
        </p:txBody>
      </p:sp>
      <p:sp>
        <p:nvSpPr>
          <p:cNvPr id="12" name="Rechteck 11"/>
          <p:cNvSpPr/>
          <p:nvPr/>
        </p:nvSpPr>
        <p:spPr>
          <a:xfrm>
            <a:off x="5299127" y="3255367"/>
            <a:ext cx="1537600" cy="461665"/>
          </a:xfrm>
          <a:prstGeom prst="rect">
            <a:avLst/>
          </a:prstGeom>
        </p:spPr>
        <p:txBody>
          <a:bodyPr wrap="none">
            <a:spAutoFit/>
          </a:bodyPr>
          <a:lstStyle/>
          <a:p>
            <a:pPr algn="ctr"/>
            <a:r>
              <a:rPr lang="de-DE" sz="2400" kern="0" dirty="0"/>
              <a:t>Feedback</a:t>
            </a:r>
          </a:p>
        </p:txBody>
      </p:sp>
      <p:sp>
        <p:nvSpPr>
          <p:cNvPr id="13" name="Abgerundetes Rechteck 12"/>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924295" y="1658124"/>
            <a:ext cx="869149" cy="1569660"/>
          </a:xfrm>
          <a:prstGeom prst="rect">
            <a:avLst/>
          </a:prstGeom>
        </p:spPr>
        <p:txBody>
          <a:bodyPr wrap="none">
            <a:spAutoFit/>
          </a:bodyPr>
          <a:lstStyle/>
          <a:p>
            <a:r>
              <a:rPr lang="de-DE" sz="9600" dirty="0">
                <a:solidFill>
                  <a:srgbClr val="637F13">
                    <a:alpha val="50000"/>
                  </a:srgbClr>
                </a:solidFill>
              </a:rPr>
              <a:t>?</a:t>
            </a:r>
          </a:p>
        </p:txBody>
      </p:sp>
    </p:spTree>
    <p:extLst>
      <p:ext uri="{BB962C8B-B14F-4D97-AF65-F5344CB8AC3E}">
        <p14:creationId xmlns:p14="http://schemas.microsoft.com/office/powerpoint/2010/main" val="2522697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410041" y="4077072"/>
            <a:ext cx="2880320" cy="646331"/>
          </a:xfrm>
          <a:prstGeom prst="rect">
            <a:avLst/>
          </a:prstGeom>
          <a:noFill/>
        </p:spPr>
        <p:txBody>
          <a:bodyPr wrap="square" rtlCol="0">
            <a:spAutoFit/>
          </a:bodyPr>
          <a:lstStyle/>
          <a:p>
            <a:r>
              <a:rPr lang="de-DE" sz="3600" dirty="0">
                <a:solidFill>
                  <a:srgbClr val="9C9E9F"/>
                </a:solidFill>
              </a:rPr>
              <a:t>Do </a:t>
            </a:r>
            <a:r>
              <a:rPr lang="de-DE" sz="3600" dirty="0" err="1">
                <a:solidFill>
                  <a:srgbClr val="9C9E9F"/>
                </a:solidFill>
              </a:rPr>
              <a:t>widzenia</a:t>
            </a:r>
            <a:endParaRPr lang="de-DE" sz="3600" dirty="0">
              <a:solidFill>
                <a:srgbClr val="9C9E9F"/>
              </a:solidFill>
            </a:endParaRPr>
          </a:p>
        </p:txBody>
      </p:sp>
      <p:sp>
        <p:nvSpPr>
          <p:cNvPr id="2" name="Rechteck 1"/>
          <p:cNvSpPr/>
          <p:nvPr/>
        </p:nvSpPr>
        <p:spPr>
          <a:xfrm>
            <a:off x="6744072" y="2844583"/>
            <a:ext cx="851515" cy="369332"/>
          </a:xfrm>
          <a:prstGeom prst="rect">
            <a:avLst/>
          </a:prstGeom>
        </p:spPr>
        <p:txBody>
          <a:bodyPr wrap="none">
            <a:spAutoFit/>
          </a:bodyPr>
          <a:lstStyle/>
          <a:p>
            <a:r>
              <a:rPr lang="de-DE" dirty="0" err="1">
                <a:solidFill>
                  <a:srgbClr val="646567"/>
                </a:solidFill>
              </a:rPr>
              <a:t>Hej</a:t>
            </a:r>
            <a:r>
              <a:rPr lang="de-DE" dirty="0">
                <a:solidFill>
                  <a:srgbClr val="646567"/>
                </a:solidFill>
              </a:rPr>
              <a:t> </a:t>
            </a:r>
            <a:r>
              <a:rPr lang="de-DE" dirty="0" err="1">
                <a:solidFill>
                  <a:srgbClr val="646567"/>
                </a:solidFill>
              </a:rPr>
              <a:t>då</a:t>
            </a:r>
            <a:endParaRPr lang="de-DE" dirty="0">
              <a:solidFill>
                <a:srgbClr val="646567"/>
              </a:solidFill>
            </a:endParaRPr>
          </a:p>
        </p:txBody>
      </p:sp>
      <p:sp>
        <p:nvSpPr>
          <p:cNvPr id="3" name="Rechteck 2"/>
          <p:cNvSpPr/>
          <p:nvPr/>
        </p:nvSpPr>
        <p:spPr>
          <a:xfrm>
            <a:off x="5807968" y="3324481"/>
            <a:ext cx="838691" cy="369332"/>
          </a:xfrm>
          <a:prstGeom prst="rect">
            <a:avLst/>
          </a:prstGeom>
        </p:spPr>
        <p:txBody>
          <a:bodyPr wrap="none">
            <a:spAutoFit/>
          </a:bodyPr>
          <a:lstStyle/>
          <a:p>
            <a:r>
              <a:rPr lang="de-DE" dirty="0" err="1">
                <a:solidFill>
                  <a:srgbClr val="9C9E9F"/>
                </a:solidFill>
              </a:rPr>
              <a:t>Adeus</a:t>
            </a:r>
            <a:endParaRPr lang="de-DE" dirty="0">
              <a:solidFill>
                <a:srgbClr val="9C9E9F"/>
              </a:solidFill>
            </a:endParaRPr>
          </a:p>
        </p:txBody>
      </p:sp>
      <p:sp>
        <p:nvSpPr>
          <p:cNvPr id="4" name="Rechteck 3"/>
          <p:cNvSpPr/>
          <p:nvPr/>
        </p:nvSpPr>
        <p:spPr>
          <a:xfrm>
            <a:off x="8314297" y="3896712"/>
            <a:ext cx="1107997" cy="646331"/>
          </a:xfrm>
          <a:prstGeom prst="rect">
            <a:avLst/>
          </a:prstGeom>
        </p:spPr>
        <p:txBody>
          <a:bodyPr wrap="none">
            <a:spAutoFit/>
          </a:bodyPr>
          <a:lstStyle/>
          <a:p>
            <a:pPr algn="ctr"/>
            <a:r>
              <a:rPr lang="ja-JP" altLang="de-DE" sz="3600" dirty="0">
                <a:solidFill>
                  <a:srgbClr val="646567"/>
                </a:solidFill>
              </a:rPr>
              <a:t>再</a:t>
            </a:r>
            <a:r>
              <a:rPr lang="ja-JP" altLang="de-DE" sz="3600" b="1" dirty="0">
                <a:solidFill>
                  <a:srgbClr val="646567"/>
                </a:solidFill>
              </a:rPr>
              <a:t>见</a:t>
            </a:r>
            <a:endParaRPr lang="de-DE" sz="3600" b="1" dirty="0">
              <a:solidFill>
                <a:srgbClr val="646567"/>
              </a:solidFill>
            </a:endParaRPr>
          </a:p>
        </p:txBody>
      </p:sp>
      <p:sp>
        <p:nvSpPr>
          <p:cNvPr id="6" name="Rechteck 5"/>
          <p:cNvSpPr/>
          <p:nvPr/>
        </p:nvSpPr>
        <p:spPr>
          <a:xfrm>
            <a:off x="7248128" y="3324481"/>
            <a:ext cx="1968809" cy="461665"/>
          </a:xfrm>
          <a:prstGeom prst="rect">
            <a:avLst/>
          </a:prstGeom>
        </p:spPr>
        <p:txBody>
          <a:bodyPr wrap="none">
            <a:spAutoFit/>
          </a:bodyPr>
          <a:lstStyle/>
          <a:p>
            <a:r>
              <a:rPr lang="vi-VN" sz="2400" dirty="0">
                <a:solidFill>
                  <a:srgbClr val="646567"/>
                </a:solidFill>
              </a:rPr>
              <a:t>до свида́ния</a:t>
            </a:r>
            <a:endParaRPr lang="de-DE" sz="2400" dirty="0">
              <a:solidFill>
                <a:srgbClr val="646567"/>
              </a:solidFill>
            </a:endParaRPr>
          </a:p>
        </p:txBody>
      </p:sp>
    </p:spTree>
    <p:extLst>
      <p:ext uri="{BB962C8B-B14F-4D97-AF65-F5344CB8AC3E}">
        <p14:creationId xmlns:p14="http://schemas.microsoft.com/office/powerpoint/2010/main" val="153012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628800"/>
            <a:ext cx="11905323" cy="4824536"/>
          </a:xfrm>
        </p:spPr>
        <p:txBody>
          <a:bodyPr/>
          <a:lstStyle/>
          <a:p>
            <a:pPr>
              <a:lnSpc>
                <a:spcPct val="150000"/>
              </a:lnSpc>
              <a:spcBef>
                <a:spcPts val="0"/>
              </a:spcBef>
              <a:spcAft>
                <a:spcPts val="600"/>
              </a:spcAft>
              <a:buNone/>
            </a:pPr>
            <a:r>
              <a:rPr lang="de-DE" b="1" dirty="0">
                <a:solidFill>
                  <a:schemeClr val="tx1"/>
                </a:solidFill>
              </a:rPr>
              <a:t>Damals</a:t>
            </a:r>
            <a:r>
              <a:rPr lang="de-DE" b="1" dirty="0" smtClean="0">
                <a:solidFill>
                  <a:schemeClr val="tx1"/>
                </a:solidFill>
              </a:rPr>
              <a:t>:</a:t>
            </a:r>
            <a:endParaRPr lang="de-DE" dirty="0">
              <a:solidFill>
                <a:schemeClr val="tx1"/>
              </a:solidFill>
            </a:endParaRPr>
          </a:p>
          <a:p>
            <a:pPr>
              <a:lnSpc>
                <a:spcPct val="150000"/>
              </a:lnSpc>
              <a:spcBef>
                <a:spcPts val="0"/>
              </a:spcBef>
              <a:buClr>
                <a:srgbClr val="97C01E"/>
              </a:buClr>
            </a:pPr>
            <a:r>
              <a:rPr lang="de-DE" dirty="0" smtClean="0">
                <a:solidFill>
                  <a:schemeClr val="tx1"/>
                </a:solidFill>
              </a:rPr>
              <a:t>18. Jhd./Aufklärung: Schichten</a:t>
            </a:r>
            <a:r>
              <a:rPr lang="de-DE" dirty="0">
                <a:solidFill>
                  <a:schemeClr val="tx1"/>
                </a:solidFill>
              </a:rPr>
              <a:t>, </a:t>
            </a:r>
            <a:r>
              <a:rPr lang="de-DE" dirty="0" smtClean="0">
                <a:solidFill>
                  <a:schemeClr val="tx1"/>
                </a:solidFill>
              </a:rPr>
              <a:t>Stände </a:t>
            </a:r>
            <a:r>
              <a:rPr lang="de-DE" dirty="0">
                <a:solidFill>
                  <a:schemeClr val="tx1"/>
                </a:solidFill>
              </a:rPr>
              <a:t>und </a:t>
            </a:r>
            <a:r>
              <a:rPr lang="de-DE" dirty="0" smtClean="0">
                <a:solidFill>
                  <a:schemeClr val="tx1"/>
                </a:solidFill>
              </a:rPr>
              <a:t>andere Kulturen trafen aufeinander</a:t>
            </a:r>
          </a:p>
          <a:p>
            <a:pPr>
              <a:lnSpc>
                <a:spcPct val="150000"/>
              </a:lnSpc>
              <a:spcBef>
                <a:spcPts val="0"/>
              </a:spcBef>
              <a:buClr>
                <a:srgbClr val="97C01E"/>
              </a:buClr>
            </a:pPr>
            <a:r>
              <a:rPr lang="de-DE" dirty="0" smtClean="0">
                <a:solidFill>
                  <a:schemeClr val="tx1"/>
                </a:solidFill>
              </a:rPr>
              <a:t>Empfehlungen </a:t>
            </a:r>
            <a:r>
              <a:rPr lang="de-DE" dirty="0">
                <a:solidFill>
                  <a:schemeClr val="tx1"/>
                </a:solidFill>
              </a:rPr>
              <a:t>zum gesellschaftlichen Umgang und </a:t>
            </a:r>
            <a:r>
              <a:rPr lang="de-DE" dirty="0" smtClean="0">
                <a:solidFill>
                  <a:schemeClr val="tx1"/>
                </a:solidFill>
              </a:rPr>
              <a:t>Verhalten ≠ Etikette</a:t>
            </a:r>
            <a:endParaRPr lang="de-DE" dirty="0">
              <a:solidFill>
                <a:schemeClr val="tx1"/>
              </a:solidFill>
            </a:endParaRPr>
          </a:p>
          <a:p>
            <a:pPr marL="0" indent="0">
              <a:spcBef>
                <a:spcPts val="0"/>
              </a:spcBef>
              <a:buNone/>
            </a:pPr>
            <a:endParaRPr lang="de-DE" sz="1100" dirty="0">
              <a:solidFill>
                <a:schemeClr val="tx1"/>
              </a:solidFill>
            </a:endParaRPr>
          </a:p>
          <a:p>
            <a:pPr marL="0" indent="0">
              <a:spcBef>
                <a:spcPts val="0"/>
              </a:spcBef>
              <a:buNone/>
            </a:pPr>
            <a:endParaRPr lang="de-DE" sz="1100" dirty="0">
              <a:solidFill>
                <a:schemeClr val="tx1"/>
              </a:solidFill>
            </a:endParaRPr>
          </a:p>
          <a:p>
            <a:pPr marL="0" indent="0">
              <a:lnSpc>
                <a:spcPct val="150000"/>
              </a:lnSpc>
              <a:spcBef>
                <a:spcPts val="0"/>
              </a:spcBef>
              <a:spcAft>
                <a:spcPts val="600"/>
              </a:spcAft>
              <a:buNone/>
            </a:pPr>
            <a:r>
              <a:rPr lang="de-DE" b="1" dirty="0">
                <a:solidFill>
                  <a:schemeClr val="tx1"/>
                </a:solidFill>
              </a:rPr>
              <a:t>Heute:</a:t>
            </a:r>
          </a:p>
          <a:p>
            <a:pPr>
              <a:lnSpc>
                <a:spcPct val="150000"/>
              </a:lnSpc>
              <a:spcBef>
                <a:spcPts val="0"/>
              </a:spcBef>
              <a:buClr>
                <a:srgbClr val="97C01E"/>
              </a:buClr>
            </a:pPr>
            <a:r>
              <a:rPr lang="de-DE" dirty="0">
                <a:solidFill>
                  <a:schemeClr val="tx1"/>
                </a:solidFill>
              </a:rPr>
              <a:t>starke Ähnlichkeit zu Vorstellungen der Vertreter moderner Managementtechniken</a:t>
            </a:r>
          </a:p>
          <a:p>
            <a:pPr>
              <a:lnSpc>
                <a:spcPct val="150000"/>
              </a:lnSpc>
              <a:spcBef>
                <a:spcPts val="0"/>
              </a:spcBef>
              <a:buClr>
                <a:srgbClr val="97C01E"/>
              </a:buClr>
            </a:pPr>
            <a:r>
              <a:rPr lang="de-DE" dirty="0">
                <a:solidFill>
                  <a:schemeClr val="tx1"/>
                </a:solidFill>
              </a:rPr>
              <a:t>berufliche und private Stilsicherheit im Trend</a:t>
            </a:r>
          </a:p>
          <a:p>
            <a:pPr>
              <a:lnSpc>
                <a:spcPct val="150000"/>
              </a:lnSpc>
              <a:spcBef>
                <a:spcPts val="0"/>
              </a:spcBef>
              <a:buClr>
                <a:srgbClr val="97C01E"/>
              </a:buClr>
            </a:pPr>
            <a:r>
              <a:rPr lang="de-DE" dirty="0">
                <a:solidFill>
                  <a:schemeClr val="tx1"/>
                </a:solidFill>
              </a:rPr>
              <a:t>höfliche Umgangsformen verlangen 90 % der unter 29-Jährigen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chemeClr val="tx1">
                    <a:lumMod val="50000"/>
                    <a:lumOff val="50000"/>
                  </a:schemeClr>
                </a:solidFill>
              </a:rPr>
              <a:t>Quelle: Klein (2005)</a:t>
            </a:r>
            <a:endParaRPr lang="de-DE"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60" y="1916832"/>
            <a:ext cx="2424270" cy="3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Knigge: Was ist das eigentlich?</a:t>
            </a:r>
            <a:endParaRPr lang="de-DE" dirty="0">
              <a:solidFill>
                <a:schemeClr val="accent1"/>
              </a:solidFill>
            </a:endParaRPr>
          </a:p>
        </p:txBody>
      </p:sp>
      <p:sp>
        <p:nvSpPr>
          <p:cNvPr id="14"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15" name="Grafik 14"/>
          <p:cNvPicPr>
            <a:picLocks noChangeAspect="1"/>
          </p:cNvPicPr>
          <p:nvPr/>
        </p:nvPicPr>
        <p:blipFill rotWithShape="1">
          <a:blip r:embed="rId4"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6"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Tree>
    <p:extLst>
      <p:ext uri="{BB962C8B-B14F-4D97-AF65-F5344CB8AC3E}">
        <p14:creationId xmlns:p14="http://schemas.microsoft.com/office/powerpoint/2010/main" val="401208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INHALTSVERZEICHNIS</a:t>
            </a:r>
          </a:p>
        </p:txBody>
      </p:sp>
      <p:sp>
        <p:nvSpPr>
          <p:cNvPr id="5" name="Foliennummernplatzhalter 4"/>
          <p:cNvSpPr>
            <a:spLocks noGrp="1"/>
          </p:cNvSpPr>
          <p:nvPr>
            <p:ph type="sldNum" sz="quarter" idx="4"/>
          </p:nvPr>
        </p:nvSpPr>
        <p:spPr/>
        <p:txBody>
          <a:bodyPr/>
          <a:lstStyle/>
          <a:p>
            <a:fld id="{D913B18B-D139-4864-AE91-16ECF2125E47}" type="slidenum">
              <a:rPr lang="de-DE" smtClean="0"/>
              <a:pPr/>
              <a:t>8</a:t>
            </a:fld>
            <a:endParaRPr lang="de-DE" dirty="0"/>
          </a:p>
        </p:txBody>
      </p:sp>
      <p:sp>
        <p:nvSpPr>
          <p:cNvPr id="7" name="Ellipse 6"/>
          <p:cNvSpPr/>
          <p:nvPr/>
        </p:nvSpPr>
        <p:spPr>
          <a:xfrm>
            <a:off x="472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8" name="Ellipse 7"/>
          <p:cNvSpPr/>
          <p:nvPr/>
        </p:nvSpPr>
        <p:spPr>
          <a:xfrm>
            <a:off x="2816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9" name="Ellipse 8"/>
          <p:cNvSpPr/>
          <p:nvPr/>
        </p:nvSpPr>
        <p:spPr>
          <a:xfrm>
            <a:off x="5160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0" name="Ellipse 9"/>
          <p:cNvSpPr/>
          <p:nvPr/>
        </p:nvSpPr>
        <p:spPr>
          <a:xfrm>
            <a:off x="7504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1" name="Ellipse 10"/>
          <p:cNvSpPr/>
          <p:nvPr/>
        </p:nvSpPr>
        <p:spPr>
          <a:xfrm>
            <a:off x="9848000" y="2493000"/>
            <a:ext cx="1872000" cy="1872000"/>
          </a:xfrm>
          <a:prstGeom prst="ellipse">
            <a:avLst/>
          </a:prstGeom>
          <a:solidFill>
            <a:srgbClr val="9C9E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75" indent="-549275" algn="ctr"/>
            <a:endParaRPr lang="de-DE" dirty="0">
              <a:solidFill>
                <a:schemeClr val="bg1"/>
              </a:solidFill>
            </a:endParaRPr>
          </a:p>
        </p:txBody>
      </p:sp>
      <p:sp>
        <p:nvSpPr>
          <p:cNvPr id="12" name="Textfeld 11"/>
          <p:cNvSpPr txBox="1"/>
          <p:nvPr/>
        </p:nvSpPr>
        <p:spPr>
          <a:xfrm>
            <a:off x="53890" y="1523001"/>
            <a:ext cx="2708217" cy="923330"/>
          </a:xfrm>
          <a:prstGeom prst="rect">
            <a:avLst/>
          </a:prstGeom>
          <a:noFill/>
        </p:spPr>
        <p:txBody>
          <a:bodyPr wrap="square" rtlCol="0">
            <a:spAutoFit/>
          </a:bodyPr>
          <a:lstStyle/>
          <a:p>
            <a:pPr algn="ctr"/>
            <a:r>
              <a:rPr lang="de-DE" dirty="0"/>
              <a:t>Interkulturelle und interdisziplinäre Kompetenz</a:t>
            </a:r>
          </a:p>
        </p:txBody>
      </p:sp>
      <p:sp>
        <p:nvSpPr>
          <p:cNvPr id="13" name="Textfeld 12"/>
          <p:cNvSpPr txBox="1"/>
          <p:nvPr/>
        </p:nvSpPr>
        <p:spPr>
          <a:xfrm>
            <a:off x="2305560" y="4449886"/>
            <a:ext cx="2892879" cy="923330"/>
          </a:xfrm>
          <a:prstGeom prst="rect">
            <a:avLst/>
          </a:prstGeom>
          <a:noFill/>
        </p:spPr>
        <p:txBody>
          <a:bodyPr wrap="square" rtlCol="0">
            <a:spAutoFit/>
          </a:bodyPr>
          <a:lstStyle/>
          <a:p>
            <a:pPr algn="ctr"/>
            <a:r>
              <a:rPr lang="de-DE" dirty="0"/>
              <a:t>Umgang mit Hierarchie und Rang in der Wissenschaft</a:t>
            </a:r>
          </a:p>
        </p:txBody>
      </p:sp>
      <p:sp>
        <p:nvSpPr>
          <p:cNvPr id="14" name="Textfeld 13"/>
          <p:cNvSpPr txBox="1"/>
          <p:nvPr/>
        </p:nvSpPr>
        <p:spPr>
          <a:xfrm>
            <a:off x="4889866" y="1558003"/>
            <a:ext cx="2412268" cy="923330"/>
          </a:xfrm>
          <a:prstGeom prst="rect">
            <a:avLst/>
          </a:prstGeom>
          <a:noFill/>
        </p:spPr>
        <p:txBody>
          <a:bodyPr wrap="square" rtlCol="0">
            <a:spAutoFit/>
          </a:bodyPr>
          <a:lstStyle/>
          <a:p>
            <a:pPr algn="ctr"/>
            <a:r>
              <a:rPr lang="de-DE" dirty="0"/>
              <a:t>Das richtige Auftreten in Meetings und </a:t>
            </a:r>
          </a:p>
          <a:p>
            <a:pPr algn="ctr"/>
            <a:r>
              <a:rPr lang="de-DE" dirty="0"/>
              <a:t>auf Konferenzen</a:t>
            </a:r>
          </a:p>
        </p:txBody>
      </p:sp>
      <p:sp>
        <p:nvSpPr>
          <p:cNvPr id="15" name="Textfeld 14"/>
          <p:cNvSpPr txBox="1"/>
          <p:nvPr/>
        </p:nvSpPr>
        <p:spPr>
          <a:xfrm>
            <a:off x="7259651" y="4449886"/>
            <a:ext cx="2352349" cy="923330"/>
          </a:xfrm>
          <a:prstGeom prst="rect">
            <a:avLst/>
          </a:prstGeom>
          <a:noFill/>
        </p:spPr>
        <p:txBody>
          <a:bodyPr wrap="square" rtlCol="0">
            <a:spAutoFit/>
          </a:bodyPr>
          <a:lstStyle/>
          <a:p>
            <a:pPr algn="ctr"/>
            <a:r>
              <a:rPr lang="de-DE" dirty="0"/>
              <a:t>Höflichkeit im beruflichen Schriftverkehr</a:t>
            </a:r>
          </a:p>
        </p:txBody>
      </p:sp>
      <p:sp>
        <p:nvSpPr>
          <p:cNvPr id="16" name="Textfeld 15"/>
          <p:cNvSpPr txBox="1"/>
          <p:nvPr/>
        </p:nvSpPr>
        <p:spPr>
          <a:xfrm>
            <a:off x="9625931" y="1523001"/>
            <a:ext cx="2316137" cy="923330"/>
          </a:xfrm>
          <a:prstGeom prst="rect">
            <a:avLst/>
          </a:prstGeom>
          <a:noFill/>
        </p:spPr>
        <p:txBody>
          <a:bodyPr wrap="square" rtlCol="0">
            <a:spAutoFit/>
          </a:bodyPr>
          <a:lstStyle/>
          <a:p>
            <a:pPr algn="ctr"/>
            <a:r>
              <a:rPr lang="de-DE" dirty="0"/>
              <a:t>Regeln guten wissenschaftlichen Arbeitens</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14" y="2983649"/>
            <a:ext cx="867371" cy="869849"/>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12" y="2968574"/>
            <a:ext cx="892263" cy="900000"/>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706" y="2965150"/>
            <a:ext cx="870588" cy="900000"/>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944" y="3491182"/>
            <a:ext cx="559056" cy="560658"/>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307" y="2732544"/>
            <a:ext cx="746029" cy="728679"/>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10341918" y="2965150"/>
            <a:ext cx="884164" cy="900000"/>
          </a:xfrm>
          <a:prstGeom prst="rect">
            <a:avLst/>
          </a:prstGeom>
        </p:spPr>
      </p:pic>
    </p:spTree>
    <p:extLst>
      <p:ext uri="{BB962C8B-B14F-4D97-AF65-F5344CB8AC3E}">
        <p14:creationId xmlns:p14="http://schemas.microsoft.com/office/powerpoint/2010/main" val="18383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8"/>
                                        </p:tgtEl>
                                        <p:attrNameLst>
                                          <p:attrName>style.color</p:attrName>
                                        </p:attrNameLst>
                                      </p:cBhvr>
                                      <p:to>
                                        <a:srgbClr val="D8D8D8"/>
                                      </p:to>
                                    </p:animClr>
                                    <p:animClr clrSpc="rgb" dir="cw">
                                      <p:cBhvr>
                                        <p:cTn id="7" dur="500" fill="hold"/>
                                        <p:tgtEl>
                                          <p:spTgt spid="8"/>
                                        </p:tgtEl>
                                        <p:attrNameLst>
                                          <p:attrName>fillcolor</p:attrName>
                                        </p:attrNameLst>
                                      </p:cBhvr>
                                      <p:to>
                                        <a:srgbClr val="D8D8D8"/>
                                      </p:to>
                                    </p:animClr>
                                    <p:set>
                                      <p:cBhvr>
                                        <p:cTn id="8" dur="500" fill="hold"/>
                                        <p:tgtEl>
                                          <p:spTgt spid="8"/>
                                        </p:tgtEl>
                                        <p:attrNameLst>
                                          <p:attrName>fill.type</p:attrName>
                                        </p:attrNameLst>
                                      </p:cBhvr>
                                      <p:to>
                                        <p:strVal val="solid"/>
                                      </p:to>
                                    </p:set>
                                    <p:set>
                                      <p:cBhvr>
                                        <p:cTn id="9" dur="500" fill="hold"/>
                                        <p:tgtEl>
                                          <p:spTgt spid="8"/>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9"/>
                                        </p:tgtEl>
                                        <p:attrNameLst>
                                          <p:attrName>style.color</p:attrName>
                                        </p:attrNameLst>
                                      </p:cBhvr>
                                      <p:to>
                                        <a:srgbClr val="D8D8D8"/>
                                      </p:to>
                                    </p:animClr>
                                    <p:animClr clrSpc="rgb" dir="cw">
                                      <p:cBhvr>
                                        <p:cTn id="12" dur="500" fill="hold"/>
                                        <p:tgtEl>
                                          <p:spTgt spid="9"/>
                                        </p:tgtEl>
                                        <p:attrNameLst>
                                          <p:attrName>fillcolor</p:attrName>
                                        </p:attrNameLst>
                                      </p:cBhvr>
                                      <p:to>
                                        <a:srgbClr val="D8D8D8"/>
                                      </p:to>
                                    </p:animClr>
                                    <p:set>
                                      <p:cBhvr>
                                        <p:cTn id="13" dur="500" fill="hold"/>
                                        <p:tgtEl>
                                          <p:spTgt spid="9"/>
                                        </p:tgtEl>
                                        <p:attrNameLst>
                                          <p:attrName>fill.type</p:attrName>
                                        </p:attrNameLst>
                                      </p:cBhvr>
                                      <p:to>
                                        <p:strVal val="solid"/>
                                      </p:to>
                                    </p:set>
                                    <p:set>
                                      <p:cBhvr>
                                        <p:cTn id="14" dur="500" fill="hold"/>
                                        <p:tgtEl>
                                          <p:spTgt spid="9"/>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0"/>
                                        </p:tgtEl>
                                        <p:attrNameLst>
                                          <p:attrName>style.color</p:attrName>
                                        </p:attrNameLst>
                                      </p:cBhvr>
                                      <p:to>
                                        <a:srgbClr val="D8D8D8"/>
                                      </p:to>
                                    </p:animClr>
                                    <p:animClr clrSpc="rgb" dir="cw">
                                      <p:cBhvr>
                                        <p:cTn id="17" dur="500" fill="hold"/>
                                        <p:tgtEl>
                                          <p:spTgt spid="10"/>
                                        </p:tgtEl>
                                        <p:attrNameLst>
                                          <p:attrName>fillcolor</p:attrName>
                                        </p:attrNameLst>
                                      </p:cBhvr>
                                      <p:to>
                                        <a:srgbClr val="D8D8D8"/>
                                      </p:to>
                                    </p:animClr>
                                    <p:set>
                                      <p:cBhvr>
                                        <p:cTn id="18" dur="500" fill="hold"/>
                                        <p:tgtEl>
                                          <p:spTgt spid="10"/>
                                        </p:tgtEl>
                                        <p:attrNameLst>
                                          <p:attrName>fill.type</p:attrName>
                                        </p:attrNameLst>
                                      </p:cBhvr>
                                      <p:to>
                                        <p:strVal val="solid"/>
                                      </p:to>
                                    </p:set>
                                    <p:set>
                                      <p:cBhvr>
                                        <p:cTn id="19" dur="500" fill="hold"/>
                                        <p:tgtEl>
                                          <p:spTgt spid="10"/>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1"/>
                                        </p:tgtEl>
                                        <p:attrNameLst>
                                          <p:attrName>style.color</p:attrName>
                                        </p:attrNameLst>
                                      </p:cBhvr>
                                      <p:to>
                                        <a:srgbClr val="D8D8D8"/>
                                      </p:to>
                                    </p:animClr>
                                    <p:animClr clrSpc="rgb" dir="cw">
                                      <p:cBhvr>
                                        <p:cTn id="22" dur="500" fill="hold"/>
                                        <p:tgtEl>
                                          <p:spTgt spid="11"/>
                                        </p:tgtEl>
                                        <p:attrNameLst>
                                          <p:attrName>fillcolor</p:attrName>
                                        </p:attrNameLst>
                                      </p:cBhvr>
                                      <p:to>
                                        <a:srgbClr val="D8D8D8"/>
                                      </p:to>
                                    </p:animClr>
                                    <p:set>
                                      <p:cBhvr>
                                        <p:cTn id="23" dur="500" fill="hold"/>
                                        <p:tgtEl>
                                          <p:spTgt spid="11"/>
                                        </p:tgtEl>
                                        <p:attrNameLst>
                                          <p:attrName>fill.type</p:attrName>
                                        </p:attrNameLst>
                                      </p:cBhvr>
                                      <p:to>
                                        <p:strVal val="solid"/>
                                      </p:to>
                                    </p:set>
                                    <p:set>
                                      <p:cBhvr>
                                        <p:cTn id="24" dur="500" fill="hold"/>
                                        <p:tgtEl>
                                          <p:spTgt spid="11"/>
                                        </p:tgtEl>
                                        <p:attrNameLst>
                                          <p:attrName>fill.on</p:attrName>
                                        </p:attrNameLst>
                                      </p:cBhvr>
                                      <p:to>
                                        <p:strVal val="true"/>
                                      </p:to>
                                    </p:set>
                                  </p:childTnLst>
                                </p:cTn>
                              </p:par>
                              <p:par>
                                <p:cTn id="25" presetID="10" presetClass="exit" presetSubtype="0" fill="hold" grpId="0"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124745"/>
            <a:ext cx="6744749" cy="4824536"/>
          </a:xfrm>
        </p:spPr>
        <p:txBody>
          <a:bodyPr/>
          <a:lstStyle/>
          <a:p>
            <a:pPr marL="0" indent="0">
              <a:spcBef>
                <a:spcPts val="0"/>
              </a:spcBef>
              <a:spcAft>
                <a:spcPts val="600"/>
              </a:spcAft>
              <a:buNone/>
            </a:pPr>
            <a:r>
              <a:rPr lang="de-DE" b="1" dirty="0">
                <a:solidFill>
                  <a:schemeClr val="tx1"/>
                </a:solidFill>
              </a:rPr>
              <a:t>Kultur…</a:t>
            </a:r>
            <a:endParaRPr lang="de-DE" dirty="0">
              <a:solidFill>
                <a:schemeClr val="tx1"/>
              </a:solidFill>
            </a:endParaRPr>
          </a:p>
          <a:p>
            <a:pPr>
              <a:lnSpc>
                <a:spcPct val="150000"/>
              </a:lnSpc>
              <a:spcBef>
                <a:spcPts val="0"/>
              </a:spcBef>
              <a:buClr>
                <a:srgbClr val="97C01E"/>
              </a:buClr>
            </a:pPr>
            <a:r>
              <a:rPr lang="de-DE" dirty="0">
                <a:solidFill>
                  <a:schemeClr val="tx1"/>
                </a:solidFill>
              </a:rPr>
              <a:t>(Orientierungs-)System von Lebensentwürfen, Überzeugungen, Werten, Normen, Regeln, Einstellungen und Erwartungen</a:t>
            </a:r>
          </a:p>
          <a:p>
            <a:pPr>
              <a:lnSpc>
                <a:spcPct val="150000"/>
              </a:lnSpc>
              <a:spcBef>
                <a:spcPts val="0"/>
              </a:spcBef>
              <a:buClr>
                <a:srgbClr val="97C01E"/>
              </a:buClr>
            </a:pPr>
            <a:r>
              <a:rPr lang="de-DE" dirty="0">
                <a:solidFill>
                  <a:schemeClr val="tx1"/>
                </a:solidFill>
              </a:rPr>
              <a:t>strukturiert Wahrnehmen, Denken, Werten und Handeln des Einzelnen</a:t>
            </a:r>
          </a:p>
          <a:p>
            <a:pPr marL="0" indent="0">
              <a:lnSpc>
                <a:spcPct val="150000"/>
              </a:lnSpc>
              <a:spcBef>
                <a:spcPts val="0"/>
              </a:spcBef>
              <a:buNone/>
            </a:pPr>
            <a:endParaRPr lang="de-DE" sz="2000" b="1" dirty="0">
              <a:solidFill>
                <a:schemeClr val="tx1"/>
              </a:solidFill>
            </a:endParaRPr>
          </a:p>
        </p:txBody>
      </p:sp>
      <p:sp>
        <p:nvSpPr>
          <p:cNvPr id="3" name="Textplatzhalter 2"/>
          <p:cNvSpPr>
            <a:spLocks noGrp="1"/>
          </p:cNvSpPr>
          <p:nvPr>
            <p:ph type="body" sz="quarter" idx="10"/>
          </p:nvPr>
        </p:nvSpPr>
        <p:spPr/>
        <p:txBody>
          <a:bodyPr/>
          <a:lstStyle/>
          <a:p>
            <a:r>
              <a:rPr lang="de-DE" dirty="0"/>
              <a:t>Was ist Kultur?</a:t>
            </a:r>
          </a:p>
        </p:txBody>
      </p:sp>
      <p:sp>
        <p:nvSpPr>
          <p:cNvPr id="4" name="Titel 3"/>
          <p:cNvSpPr>
            <a:spLocks noGrp="1"/>
          </p:cNvSpPr>
          <p:nvPr>
            <p:ph type="title"/>
          </p:nvPr>
        </p:nvSpPr>
        <p:spPr>
          <a:xfrm>
            <a:off x="143339" y="200014"/>
            <a:ext cx="8572108" cy="360040"/>
          </a:xfrm>
        </p:spPr>
        <p:txBody>
          <a:bodyPr/>
          <a:lstStyle/>
          <a:p>
            <a:r>
              <a:rPr lang="de-DE" dirty="0"/>
              <a:t>INTERKULTURELLE UND INTERDISZIPLINÄRE KOMPETENZ</a:t>
            </a:r>
          </a:p>
        </p:txBody>
      </p:sp>
      <p:sp>
        <p:nvSpPr>
          <p:cNvPr id="5" name="Foliennummernplatzhalter 4"/>
          <p:cNvSpPr>
            <a:spLocks noGrp="1"/>
          </p:cNvSpPr>
          <p:nvPr>
            <p:ph type="sldNum" sz="quarter" idx="4"/>
          </p:nvPr>
        </p:nvSpPr>
        <p:spPr/>
        <p:txBody>
          <a:bodyPr/>
          <a:lstStyle/>
          <a:p>
            <a:fld id="{D913B18B-D139-4864-AE91-16ECF2125E47}" type="slidenum">
              <a:rPr lang="de-DE" smtClean="0"/>
              <a:pPr/>
              <a:t>9</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solidFill>
                  <a:srgbClr val="9C9E9F"/>
                </a:solidFill>
              </a:rPr>
              <a:t>Quelle: von Hofstede (1997) │ Bild: freedigitalphotos.net</a:t>
            </a:r>
          </a:p>
        </p:txBody>
      </p:sp>
      <p:sp>
        <p:nvSpPr>
          <p:cNvPr id="8" name="Rechteck 7"/>
          <p:cNvSpPr/>
          <p:nvPr/>
        </p:nvSpPr>
        <p:spPr>
          <a:xfrm>
            <a:off x="1228408" y="4677615"/>
            <a:ext cx="9735183" cy="872034"/>
          </a:xfrm>
          <a:prstGeom prst="rect">
            <a:avLst/>
          </a:prstGeom>
        </p:spPr>
        <p:txBody>
          <a:bodyPr wrap="square">
            <a:spAutoFit/>
          </a:bodyPr>
          <a:lstStyle/>
          <a:p>
            <a:pPr algn="ctr">
              <a:lnSpc>
                <a:spcPct val="150000"/>
              </a:lnSpc>
            </a:pPr>
            <a:r>
              <a:rPr lang="de-DE" b="1" dirty="0"/>
              <a:t>Kulturelle Unterschiede können zwischen jeder Gruppierung bestehen, auch zwischen verschiedenen Fachdisziplinen, Organisationen, ….</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630" y="1201407"/>
            <a:ext cx="4101938" cy="3276392"/>
          </a:xfrm>
          <a:prstGeom prst="rect">
            <a:avLst/>
          </a:prstGeom>
        </p:spPr>
      </p:pic>
    </p:spTree>
    <p:extLst>
      <p:ext uri="{BB962C8B-B14F-4D97-AF65-F5344CB8AC3E}">
        <p14:creationId xmlns:p14="http://schemas.microsoft.com/office/powerpoint/2010/main" val="3735529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Custom 1">
      <a:dk1>
        <a:srgbClr val="000000"/>
      </a:dk1>
      <a:lt1>
        <a:srgbClr val="FFFFFF"/>
      </a:lt1>
      <a:dk2>
        <a:srgbClr val="141616"/>
      </a:dk2>
      <a:lt2>
        <a:srgbClr val="E8F1FA"/>
      </a:lt2>
      <a:accent1>
        <a:srgbClr val="12579A"/>
      </a:accent1>
      <a:accent2>
        <a:srgbClr val="A0C3E3"/>
      </a:accent2>
      <a:accent3>
        <a:srgbClr val="C7DDF2"/>
      </a:accent3>
      <a:accent4>
        <a:srgbClr val="00B050"/>
      </a:accent4>
      <a:accent5>
        <a:srgbClr val="92D050"/>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arissa">
  <a:themeElements>
    <a:clrScheme name="Custom 1">
      <a:dk1>
        <a:srgbClr val="000000"/>
      </a:dk1>
      <a:lt1>
        <a:srgbClr val="FFFFFF"/>
      </a:lt1>
      <a:dk2>
        <a:srgbClr val="141616"/>
      </a:dk2>
      <a:lt2>
        <a:srgbClr val="E8F1FA"/>
      </a:lt2>
      <a:accent1>
        <a:srgbClr val="12579A"/>
      </a:accent1>
      <a:accent2>
        <a:srgbClr val="A0C3E3"/>
      </a:accent2>
      <a:accent3>
        <a:srgbClr val="C7DDF2"/>
      </a:accent3>
      <a:accent4>
        <a:srgbClr val="00B050"/>
      </a:accent4>
      <a:accent5>
        <a:srgbClr val="92D050"/>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rissa">
  <a:themeElements>
    <a:clrScheme name="Custom 1">
      <a:dk1>
        <a:srgbClr val="000000"/>
      </a:dk1>
      <a:lt1>
        <a:srgbClr val="FFFFFF"/>
      </a:lt1>
      <a:dk2>
        <a:srgbClr val="141616"/>
      </a:dk2>
      <a:lt2>
        <a:srgbClr val="E8F1FA"/>
      </a:lt2>
      <a:accent1>
        <a:srgbClr val="12579A"/>
      </a:accent1>
      <a:accent2>
        <a:srgbClr val="A0C3E3"/>
      </a:accent2>
      <a:accent3>
        <a:srgbClr val="C7DDF2"/>
      </a:accent3>
      <a:accent4>
        <a:srgbClr val="00B050"/>
      </a:accent4>
      <a:accent5>
        <a:srgbClr val="92D050"/>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9942</Words>
  <Application>Microsoft Office PowerPoint</Application>
  <PresentationFormat>Breitbild</PresentationFormat>
  <Paragraphs>1144</Paragraphs>
  <Slides>68</Slides>
  <Notes>68</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68</vt:i4>
      </vt:variant>
    </vt:vector>
  </HeadingPairs>
  <TitlesOfParts>
    <vt:vector size="78" baseType="lpstr">
      <vt:lpstr>ＭＳ Ｐゴシック</vt:lpstr>
      <vt:lpstr>Arial</vt:lpstr>
      <vt:lpstr>Calibri</vt:lpstr>
      <vt:lpstr>Symbol</vt:lpstr>
      <vt:lpstr>Wingdings</vt:lpstr>
      <vt:lpstr>Larissa</vt:lpstr>
      <vt:lpstr>1_Larissa</vt:lpstr>
      <vt:lpstr>2_Larissa</vt:lpstr>
      <vt:lpstr>3_Larissa</vt:lpstr>
      <vt:lpstr>4_Larissa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INHALTSVERZEICHNIS</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INTERKULTURELLE UND INTERDISZIPLINÄRE KOMPETENZ</vt:lpstr>
      <vt:lpstr>INHALTSVERZEICHNIS</vt:lpstr>
      <vt:lpstr>UMGANG MIT HIERARCHIE UND RANG IN DER WISSENSCHAFT</vt:lpstr>
      <vt:lpstr>UMGANG MIT HIERARCHIE UND RANG IN DER WISSENSCHAFT</vt:lpstr>
      <vt:lpstr>UMGANG MIT HIERARCHIE UND RANG IN DER WISSENSCHAFT</vt:lpstr>
      <vt:lpstr>UMGANG MIT HIERARCHIE UND RANG IN DER WISSENSCHAFT</vt:lpstr>
      <vt:lpstr>UMGANG MIT HIERARCHIE UND RANG IN DER WISSENSCHAFT</vt:lpstr>
      <vt:lpstr>HÖFLICHKEIT IM BERUFLICHEN SCHRIFTVERKEHR</vt:lpstr>
      <vt:lpstr>HÖFLICHKEIT IM BERUFLICHEN SCHRIFTVERKEHR</vt:lpstr>
      <vt:lpstr>INHALTSVERZEICHNIS</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DAS RICHTIGE AUFTRETEN IN MEETINGS UND AUF KONFERENZEN</vt:lpstr>
      <vt:lpstr>INHALTSVERZEICHNIS</vt:lpstr>
      <vt:lpstr>HÖFLICHKEIT IM BERUFLICHEN SCHRIFTVERKEHR</vt:lpstr>
      <vt:lpstr>HÖFLICHKEIT IM BERUFLICHEN SCHRIFTVERKEHR</vt:lpstr>
      <vt:lpstr>HÖFLICHKEIT IM BERUFLICHEN SCHRIFTVERKEHR</vt:lpstr>
      <vt:lpstr>HÖFLICHKEIT IM BERUFLICHEN SCHRIFTVERKEHR</vt:lpstr>
      <vt:lpstr>HÖFLICHKEIT IM BERUFLICHEN SCHRIFTVERKEHR</vt:lpstr>
      <vt:lpstr>HÖFLICHKEIT IM BERUFLICHEN SCHRIFTVERKEHR</vt:lpstr>
      <vt:lpstr>HÖFLICHKEIT IM BERUFLICHEN SCHRIFTVERKEHR</vt:lpstr>
      <vt:lpstr>INHALTSVERZEICHNIS</vt:lpstr>
      <vt:lpstr>REGELN GUTEN WISSENSCHAFTLICHEN ARBEITENS</vt:lpstr>
      <vt:lpstr>REGELN GUTEN WISSENSCHAFTLICHEN ARBEITENS</vt:lpstr>
      <vt:lpstr>REGELN GUTEN WISSENSCHAFTLICHEN ARBEITENS</vt:lpstr>
      <vt:lpstr>REGELN GUTEN WISSENSCHAFTLICHEN ARBEITENS</vt:lpstr>
      <vt:lpstr>REGELN GUTEN WISSENSCHAFTLICHEN ARBEITENS</vt:lpstr>
      <vt:lpstr>REGELN GUTEN WISSENSCHAFTLICHEN ARBEITENS</vt:lpstr>
      <vt:lpstr>REGELN GUTEN WISSENSCHAFTLICHEN ARBEITENS</vt:lpstr>
      <vt:lpstr>PowerPoint-Präsentation</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Nina Schiffeler</cp:lastModifiedBy>
  <cp:revision>767</cp:revision>
  <cp:lastPrinted>2018-11-27T20:24:18Z</cp:lastPrinted>
  <dcterms:created xsi:type="dcterms:W3CDTF">2012-08-14T08:12:56Z</dcterms:created>
  <dcterms:modified xsi:type="dcterms:W3CDTF">2020-11-16T14:35:00Z</dcterms:modified>
</cp:coreProperties>
</file>